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2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3"/>
  </p:notesMasterIdLst>
  <p:sldIdLst>
    <p:sldId id="267" r:id="rId5"/>
    <p:sldId id="416" r:id="rId6"/>
    <p:sldId id="317" r:id="rId7"/>
    <p:sldId id="417" r:id="rId8"/>
    <p:sldId id="327" r:id="rId9"/>
    <p:sldId id="326" r:id="rId10"/>
    <p:sldId id="414" r:id="rId11"/>
    <p:sldId id="415" r:id="rId12"/>
    <p:sldId id="334" r:id="rId13"/>
    <p:sldId id="353" r:id="rId14"/>
    <p:sldId id="369" r:id="rId15"/>
    <p:sldId id="356" r:id="rId16"/>
    <p:sldId id="358" r:id="rId17"/>
    <p:sldId id="370" r:id="rId18"/>
    <p:sldId id="368" r:id="rId19"/>
    <p:sldId id="371" r:id="rId20"/>
    <p:sldId id="372" r:id="rId21"/>
    <p:sldId id="305" r:id="rId22"/>
    <p:sldId id="413" r:id="rId23"/>
    <p:sldId id="411" r:id="rId24"/>
    <p:sldId id="41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8" r:id="rId35"/>
    <p:sldId id="382" r:id="rId36"/>
    <p:sldId id="383" r:id="rId37"/>
    <p:sldId id="419" r:id="rId38"/>
    <p:sldId id="384" r:id="rId39"/>
    <p:sldId id="386" r:id="rId40"/>
    <p:sldId id="409" r:id="rId41"/>
    <p:sldId id="387" r:id="rId42"/>
    <p:sldId id="391" r:id="rId43"/>
    <p:sldId id="390" r:id="rId44"/>
    <p:sldId id="389" r:id="rId45"/>
    <p:sldId id="392" r:id="rId46"/>
    <p:sldId id="393" r:id="rId47"/>
    <p:sldId id="394" r:id="rId48"/>
    <p:sldId id="395" r:id="rId49"/>
    <p:sldId id="396" r:id="rId50"/>
    <p:sldId id="306" r:id="rId51"/>
    <p:sldId id="397" r:id="rId52"/>
    <p:sldId id="418" r:id="rId53"/>
    <p:sldId id="398" r:id="rId54"/>
    <p:sldId id="400" r:id="rId55"/>
    <p:sldId id="402" r:id="rId56"/>
    <p:sldId id="403" r:id="rId57"/>
    <p:sldId id="404" r:id="rId58"/>
    <p:sldId id="405" r:id="rId59"/>
    <p:sldId id="406" r:id="rId60"/>
    <p:sldId id="408" r:id="rId61"/>
    <p:sldId id="32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F58499-2624-4885-B0E3-8D755BA3656E}">
          <p14:sldIdLst>
            <p14:sldId id="267"/>
            <p14:sldId id="416"/>
            <p14:sldId id="317"/>
            <p14:sldId id="417"/>
            <p14:sldId id="327"/>
            <p14:sldId id="326"/>
            <p14:sldId id="414"/>
            <p14:sldId id="415"/>
            <p14:sldId id="334"/>
            <p14:sldId id="353"/>
            <p14:sldId id="369"/>
            <p14:sldId id="356"/>
            <p14:sldId id="358"/>
            <p14:sldId id="370"/>
            <p14:sldId id="368"/>
            <p14:sldId id="371"/>
            <p14:sldId id="372"/>
            <p14:sldId id="305"/>
            <p14:sldId id="413"/>
            <p14:sldId id="411"/>
            <p14:sldId id="41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8"/>
            <p14:sldId id="382"/>
            <p14:sldId id="383"/>
            <p14:sldId id="419"/>
            <p14:sldId id="384"/>
            <p14:sldId id="386"/>
            <p14:sldId id="409"/>
            <p14:sldId id="387"/>
            <p14:sldId id="391"/>
            <p14:sldId id="390"/>
            <p14:sldId id="389"/>
            <p14:sldId id="392"/>
            <p14:sldId id="393"/>
            <p14:sldId id="394"/>
            <p14:sldId id="395"/>
            <p14:sldId id="396"/>
            <p14:sldId id="306"/>
            <p14:sldId id="397"/>
            <p14:sldId id="418"/>
            <p14:sldId id="398"/>
            <p14:sldId id="400"/>
            <p14:sldId id="402"/>
            <p14:sldId id="403"/>
            <p14:sldId id="404"/>
            <p14:sldId id="405"/>
            <p14:sldId id="406"/>
            <p14:sldId id="40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D9D9D9"/>
    <a:srgbClr val="5B9BD5"/>
    <a:srgbClr val="ED7D31"/>
    <a:srgbClr val="FFFFFF"/>
    <a:srgbClr val="4472C4"/>
    <a:srgbClr val="000000"/>
    <a:srgbClr val="3399FF"/>
    <a:srgbClr val="537DC9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Shao" userId="453d2a0c-6247-4e9c-a934-cabd9d10664f" providerId="ADAL" clId="{F3726065-08E0-42F8-BEFB-4A4AD7AFD522}"/>
    <pc:docChg chg="modSld">
      <pc:chgData name="Shawn Shao" userId="453d2a0c-6247-4e9c-a934-cabd9d10664f" providerId="ADAL" clId="{F3726065-08E0-42F8-BEFB-4A4AD7AFD522}" dt="2019-11-27T20:20:10.631" v="2" actId="14100"/>
      <pc:docMkLst>
        <pc:docMk/>
      </pc:docMkLst>
      <pc:sldChg chg="modSp">
        <pc:chgData name="Shawn Shao" userId="453d2a0c-6247-4e9c-a934-cabd9d10664f" providerId="ADAL" clId="{F3726065-08E0-42F8-BEFB-4A4AD7AFD522}" dt="2019-11-27T20:20:10.631" v="2" actId="14100"/>
        <pc:sldMkLst>
          <pc:docMk/>
          <pc:sldMk cId="1593014305" sldId="267"/>
        </pc:sldMkLst>
        <pc:spChg chg="mod">
          <ac:chgData name="Shawn Shao" userId="453d2a0c-6247-4e9c-a934-cabd9d10664f" providerId="ADAL" clId="{F3726065-08E0-42F8-BEFB-4A4AD7AFD522}" dt="2019-11-27T20:20:10.631" v="2" actId="14100"/>
          <ac:spMkLst>
            <pc:docMk/>
            <pc:sldMk cId="1593014305" sldId="267"/>
            <ac:spMk id="2" creationId="{2CEF76B4-DD45-4573-AA1B-3344AE5ADF3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8.6222402683345259E-2"/>
          <c:w val="0.87152233778264343"/>
          <c:h val="0.7574673301069093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B2A-4065-B0C5-FB832CA5AAA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err="1"/>
                      <a:t>Modeste</a:t>
                    </a:r>
                    <a:r>
                      <a:rPr lang="en-US"/>
                      <a:t> exploration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B2A-4065-B0C5-FB832CA5AAA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err="1"/>
                      <a:t>Indianfarm</a:t>
                    </a:r>
                    <a:r>
                      <a:rPr lang="en-US"/>
                      <a:t> budget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B2A-4065-B0C5-FB832CA5AAA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Broughton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B2A-4065-B0C5-FB832CA5AAA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Gully eco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B2A-4065-B0C5-FB832CA5AAA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Test eco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B2A-4065-B0C5-FB832CA5AA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B2A-4065-B0C5-FB832CA5A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8.6222402683345259E-2"/>
          <c:w val="0.87152233778264343"/>
          <c:h val="0.7574673301069093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B2A-4065-B0C5-FB832CA5AAA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err="1"/>
                      <a:t>Modeste</a:t>
                    </a:r>
                    <a:r>
                      <a:rPr lang="en-US"/>
                      <a:t> exploration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B2A-4065-B0C5-FB832CA5AAA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err="1"/>
                      <a:t>Indianfarm</a:t>
                    </a:r>
                    <a:r>
                      <a:rPr lang="en-US"/>
                      <a:t> budget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B2A-4065-B0C5-FB832CA5AAA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Broughton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B2A-4065-B0C5-FB832CA5AAA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Gully eco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B2A-4065-B0C5-FB832CA5AAA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Test eco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B2A-4065-B0C5-FB832CA5AA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B2A-4065-B0C5-FB832CA5A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8.5925493831106564E-2"/>
          <c:w val="0.87152233778264343"/>
          <c:h val="0.703090359905389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71A7-48C9-B5D3-88D2848C0AB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Farm TP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1A7-48C9-B5D3-88D2848C0AB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Farm TP on-site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1A7-48C9-B5D3-88D2848C0AB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Farm drought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1A7-48C9-B5D3-88D2848C0AB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Farm cost</a:t>
                    </a:r>
                    <a:r>
                      <a:rPr lang="en-US" sz="1000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rPr>
                      <a:t> </a:t>
                    </a:r>
                    <a:r>
                      <a:rPr lang="en-US"/>
                      <a:t>minimum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1A7-48C9-B5D3-88D2848C0AB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Farm carbon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1A7-48C9-B5D3-88D2848C0A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1A7-48C9-B5D3-88D2848C0A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8.5925493831106564E-2"/>
          <c:w val="0.87152233778264343"/>
          <c:h val="0.703090359905389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71A7-48C9-B5D3-88D2848C0AB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Farm TP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1A7-48C9-B5D3-88D2848C0AB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Farm TP on-site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1A7-48C9-B5D3-88D2848C0AB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Farm drought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1A7-48C9-B5D3-88D2848C0AB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Farm cost</a:t>
                    </a:r>
                    <a:r>
                      <a:rPr lang="en-US" sz="1000" b="0" i="0" u="none" strike="noStrike" kern="1200" baseline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rPr>
                      <a:t> </a:t>
                    </a:r>
                    <a:r>
                      <a:rPr lang="en-US"/>
                      <a:t>minimum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1A7-48C9-B5D3-88D2848C0AB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Farm carbon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1A7-48C9-B5D3-88D2848C0A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1A7-48C9-B5D3-88D2848C0A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9-10-25T12:31:27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30286 16127 0,'0'0'0,"0"0"15,0 0 1,0 0-16,0 0 0,0 0 16,0 0-1,0 0-15,0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10-25T13:34:06.7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23576 14722 18 0,'-3'-12'9'0,"20"24"-21"16,-6-6 15-16,3 4-3 15,7 2 0-15,11 4 0 16,7 3 0-16,3 0-1 15,4 3 1-15,7 3 0 16,17 0 0-16,8 0 0 16,7-6 1-16,6 0 0 0,12-1 0 0,10-5 1 15,6-7 0-15,1 0-1 16,4-2 1-16,6-11-1 16,1-5 0-16,-8-10 0 15,-13-3 0-15,-1-10 0 16,-3-6 1-16,-18-2-1 31,-17-4 1-31,-15 0-1 0,-13-1 1 16,-12 1-1-16,-17-6 1 15,-21 3-2-15,-17-3 1 16,-12-16-2-16,-17-3 1 16,-17-4-1-16,-22 10 1 15,-24 7-1-15,31 15 1 16,-91 3-1-16,-11 7 1 0,3 21-1 15,1 10 1-15,-4 16 0 16,18 30 0-16,-4 11 0 16,14 8 0-16,18 1-1 15,14 0 1-15,21 6 0 16,18 3 0-16,28 6-1 16,21-2 1-16,28-1 0 15,33-3 0-15,30-9 1 16,26-10 0-16,35-3 0 15,21-3 1-15,11-12-1 16,10-7 1-16,-7-3-1 16,-7-3 1-16,-14-6-8 15,-10-1 1-15,-26 1-1 16,-24-3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F56B9-9BA4-469A-86AD-F89FCD52A1B1}" type="datetimeFigureOut">
              <a:rPr lang="en-CA" smtClean="0"/>
              <a:t>2019-11-27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423EB-AEF8-4D6C-A4D4-3F31332B39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50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0614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5746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2393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8488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1600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176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1769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8095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0986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2049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756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4263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5653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7960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3782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4140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5801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3088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2116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8637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6B54-DD6E-4972-87E9-3D98B4534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EC744-E2E6-45AE-BC96-42BDA184F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56BD3-3AA0-4F98-829E-CADF75825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2019-11-27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0D807-1A0D-4124-AF65-16F69D28C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E5364-D5A2-407A-9D97-E118B9E2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15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DA36-9C90-48E7-B9E8-0C3EB6C1C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DA1E1-4713-4332-8CD2-382CD1BD6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88B3F-1B07-43CB-9B13-5D9F5715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2019-11-27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C02C9-783D-4076-AEAE-22934294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B4387-A702-4734-8E19-D4EE2AAF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520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22B2FA-4979-4988-9AEB-66CEB0EF1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A600F-56BC-4AB4-ABEC-D68D97D4F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ECC6C-A73F-42AD-86BF-FF6663082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2019-11-27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429EB-FD4C-4C3F-ACEC-4A4C5B26C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C00D4-351D-48EC-BC4F-8D38D02B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6243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8D99-E585-42D4-A83F-92856B5D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AC63-7395-49F2-BFCE-359D55C53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557D0-4A56-40D4-90DB-6ED0B8DE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2019-11-27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E9E1E-2B7A-4DE0-8314-247DB6504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20737-E318-4BE5-8578-2FD797FC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7348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B1E3-330D-476C-AACD-00BB7156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7FDC7-DE60-432F-95E0-5A66467E0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2CC5F-9A16-4A26-B3B6-8A8980175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2019-11-27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93805-99EC-47CE-BE2B-48594AB3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D0CD1-291B-4F1D-BDF4-8593A878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99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9E8C-879F-4E55-816B-F8516DB7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3120D-065E-4F87-A86A-B14E5799D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757FA-1BCD-4AC5-8F95-A56F6E143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B502A-9241-4051-A1F4-8A6A51AC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2019-11-27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D1A7B-1A9E-4D93-99A9-59D9D81F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5B4C8-2E32-4B4C-9DBB-230FBEA2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077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7A2B-B458-42A0-9C2A-8006AD3D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50C42-696D-4AF2-8257-5B4705E0A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7CC43-491D-4A0B-82BA-D352AAD6E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DC8FC-5349-4B45-A846-3BF8F5120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A48BC-9CE7-43F7-9D97-04B5F9569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A4C9C6-2BBB-4DE8-B1B2-2224C1F1C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2019-11-27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AC2232-6FAE-4DBD-AFC2-722AE34C7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37915-55AA-47C2-B91F-7B1CA46C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5608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02F7-BA97-4551-A9DF-0D9E8FA3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2F9BE-BB53-44FD-8240-49AEBB67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2019-11-27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92DF-0D6F-4668-93EA-B7AFCC09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418E8-DA5A-4F87-813E-95A13C96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5A0EA9-4B8A-411D-A73E-DFDD44941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2019-11-27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BB687-5173-4F43-80C4-0F744D19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0DCE2-A48B-4D24-84F3-816EDDD7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4344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4F078-C3A7-492B-B129-E14AD8ED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2A7D4-547A-4F39-BAC2-658B2B7C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8F5AF-50A0-4E90-980B-20F8A9AF1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800EA-C423-425A-BE8E-9A200A043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2019-11-27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B1720-726A-4D39-8400-8E273D35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9B0DB-79A2-46D5-8BCD-03D81A26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788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A935-34EB-4099-AB55-BE7F96B0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E52D01-87D2-45C8-A3CE-60BD65A25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3FF99-6675-40DD-A31D-919F53B0C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C9283-6474-44A3-8BDF-039AE65ED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2019-11-27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CBBE3-900C-453A-B701-233C3C2B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9276-BD88-4EEB-8334-CE19226D0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3247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0D5DE1-7563-4A5B-BF33-94643CF6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59F60-6D35-43F2-A881-A7278860B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57C3C-6B2A-4D63-ACF3-FAAC35CE5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2DC6-33C3-49C6-BC3A-BFC57204B7E6}" type="datetimeFigureOut">
              <a:rPr lang="en-CA" smtClean="0"/>
              <a:t>2019-11-27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AC829-FD09-4F7B-8E08-36EDD1FDA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69358-C409-491D-B185-3A8866FEA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553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3.svg"/><Relationship Id="rId3" Type="http://schemas.openxmlformats.org/officeDocument/2006/relationships/image" Target="../media/image8.jpeg"/><Relationship Id="rId7" Type="http://schemas.openxmlformats.org/officeDocument/2006/relationships/hyperlink" Target="mailto:shawn-uoguelph@email.ca" TargetMode="Externa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7.svg"/><Relationship Id="rId5" Type="http://schemas.openxmlformats.org/officeDocument/2006/relationships/image" Target="../media/image10.jpeg"/><Relationship Id="rId15" Type="http://schemas.openxmlformats.org/officeDocument/2006/relationships/image" Target="../media/image15.svg"/><Relationship Id="rId10" Type="http://schemas.openxmlformats.org/officeDocument/2006/relationships/image" Target="../media/image6.png"/><Relationship Id="rId4" Type="http://schemas.openxmlformats.org/officeDocument/2006/relationships/image" Target="../media/image9.jpg"/><Relationship Id="rId9" Type="http://schemas.openxmlformats.org/officeDocument/2006/relationships/image" Target="../media/image5.sv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.png"/><Relationship Id="rId18" Type="http://schemas.openxmlformats.org/officeDocument/2006/relationships/image" Target="../media/image21.svg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7" Type="http://schemas.openxmlformats.org/officeDocument/2006/relationships/image" Target="../media/image16.png"/><Relationship Id="rId12" Type="http://schemas.openxmlformats.org/officeDocument/2006/relationships/hyperlink" Target="mailto:shawn-uoguelph@email.ca" TargetMode="Externa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6.png"/><Relationship Id="rId10" Type="http://schemas.openxmlformats.org/officeDocument/2006/relationships/image" Target="../media/image19.svg"/><Relationship Id="rId19" Type="http://schemas.openxmlformats.org/officeDocument/2006/relationships/image" Target="../media/image22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5.svg"/><Relationship Id="rId22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hawn-uoguelph@email.ca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.svg"/><Relationship Id="rId18" Type="http://schemas.openxmlformats.org/officeDocument/2006/relationships/image" Target="../media/image21.svg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7" Type="http://schemas.openxmlformats.org/officeDocument/2006/relationships/image" Target="../media/image16.png"/><Relationship Id="rId12" Type="http://schemas.openxmlformats.org/officeDocument/2006/relationships/image" Target="../media/image6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11" Type="http://schemas.openxmlformats.org/officeDocument/2006/relationships/image" Target="../media/image5.sv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4.png"/><Relationship Id="rId19" Type="http://schemas.openxmlformats.org/officeDocument/2006/relationships/image" Target="../media/image22.png"/><Relationship Id="rId4" Type="http://schemas.openxmlformats.org/officeDocument/2006/relationships/image" Target="../media/image13.svg"/><Relationship Id="rId9" Type="http://schemas.openxmlformats.org/officeDocument/2006/relationships/hyperlink" Target="mailto:shawn-uoguelph@email.ca" TargetMode="External"/><Relationship Id="rId14" Type="http://schemas.openxmlformats.org/officeDocument/2006/relationships/image" Target="../media/image17.png"/><Relationship Id="rId22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hawn-uoguelph@email.ca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.svg"/><Relationship Id="rId18" Type="http://schemas.openxmlformats.org/officeDocument/2006/relationships/image" Target="../media/image21.svg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7" Type="http://schemas.openxmlformats.org/officeDocument/2006/relationships/image" Target="../media/image16.png"/><Relationship Id="rId12" Type="http://schemas.openxmlformats.org/officeDocument/2006/relationships/image" Target="../media/image6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11" Type="http://schemas.openxmlformats.org/officeDocument/2006/relationships/image" Target="../media/image5.sv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4.png"/><Relationship Id="rId19" Type="http://schemas.openxmlformats.org/officeDocument/2006/relationships/image" Target="../media/image22.png"/><Relationship Id="rId4" Type="http://schemas.openxmlformats.org/officeDocument/2006/relationships/image" Target="../media/image13.svg"/><Relationship Id="rId9" Type="http://schemas.openxmlformats.org/officeDocument/2006/relationships/hyperlink" Target="mailto:shawn-uoguelph@email.ca" TargetMode="External"/><Relationship Id="rId14" Type="http://schemas.openxmlformats.org/officeDocument/2006/relationships/image" Target="../media/image17.png"/><Relationship Id="rId22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hawn-uoguelph@email.ca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image" Target="../media/image27.svg"/><Relationship Id="rId10" Type="http://schemas.openxmlformats.org/officeDocument/2006/relationships/image" Target="../media/image13.svg"/><Relationship Id="rId4" Type="http://schemas.openxmlformats.org/officeDocument/2006/relationships/hyperlink" Target="mailto:shawn-uoguelph@email.ca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1.svg"/><Relationship Id="rId3" Type="http://schemas.openxmlformats.org/officeDocument/2006/relationships/image" Target="../media/image11.png"/><Relationship Id="rId7" Type="http://schemas.openxmlformats.org/officeDocument/2006/relationships/image" Target="../media/image7.sv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9.svg"/><Relationship Id="rId5" Type="http://schemas.openxmlformats.org/officeDocument/2006/relationships/image" Target="../media/image5.svg"/><Relationship Id="rId15" Type="http://schemas.openxmlformats.org/officeDocument/2006/relationships/image" Target="../media/image3.sv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1.svg"/><Relationship Id="rId3" Type="http://schemas.openxmlformats.org/officeDocument/2006/relationships/image" Target="../media/image11.png"/><Relationship Id="rId7" Type="http://schemas.openxmlformats.org/officeDocument/2006/relationships/image" Target="../media/image7.svg"/><Relationship Id="rId12" Type="http://schemas.openxmlformats.org/officeDocument/2006/relationships/image" Target="../media/image30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9.svg"/><Relationship Id="rId5" Type="http://schemas.openxmlformats.org/officeDocument/2006/relationships/image" Target="../media/image5.svg"/><Relationship Id="rId15" Type="http://schemas.openxmlformats.org/officeDocument/2006/relationships/image" Target="../media/image3.sv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3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0.png"/><Relationship Id="rId5" Type="http://schemas.openxmlformats.org/officeDocument/2006/relationships/image" Target="../media/image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3.sv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chart" Target="../charts/chart1.xml"/><Relationship Id="rId5" Type="http://schemas.openxmlformats.org/officeDocument/2006/relationships/image" Target="../media/image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3.sv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chart" Target="../charts/chart2.xml"/><Relationship Id="rId5" Type="http://schemas.openxmlformats.org/officeDocument/2006/relationships/image" Target="../media/image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Relationship Id="rId2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Relationship Id="rId2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24" Type="http://schemas.openxmlformats.org/officeDocument/2006/relationships/image" Target="../media/image19.sv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23" Type="http://schemas.openxmlformats.org/officeDocument/2006/relationships/image" Target="../media/image18.pn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Relationship Id="rId2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24" Type="http://schemas.openxmlformats.org/officeDocument/2006/relationships/image" Target="../media/image19.sv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23" Type="http://schemas.openxmlformats.org/officeDocument/2006/relationships/image" Target="../media/image18.pn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Relationship Id="rId22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24" Type="http://schemas.openxmlformats.org/officeDocument/2006/relationships/image" Target="../media/image19.sv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23" Type="http://schemas.openxmlformats.org/officeDocument/2006/relationships/image" Target="../media/image18.pn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Relationship Id="rId2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24" Type="http://schemas.openxmlformats.org/officeDocument/2006/relationships/image" Target="../media/image19.sv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23" Type="http://schemas.openxmlformats.org/officeDocument/2006/relationships/image" Target="../media/image18.pn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Relationship Id="rId22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9.svg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21" Type="http://schemas.openxmlformats.org/officeDocument/2006/relationships/image" Target="../media/image37.svg"/><Relationship Id="rId7" Type="http://schemas.openxmlformats.org/officeDocument/2006/relationships/image" Target="../media/image12.png"/><Relationship Id="rId12" Type="http://schemas.openxmlformats.org/officeDocument/2006/relationships/image" Target="../media/image38.png"/><Relationship Id="rId17" Type="http://schemas.openxmlformats.org/officeDocument/2006/relationships/image" Target="../media/image3.svg"/><Relationship Id="rId2" Type="http://schemas.openxmlformats.org/officeDocument/2006/relationships/image" Target="../media/image11.png"/><Relationship Id="rId16" Type="http://schemas.openxmlformats.org/officeDocument/2006/relationships/image" Target="../media/image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1.svg"/><Relationship Id="rId10" Type="http://schemas.openxmlformats.org/officeDocument/2006/relationships/image" Target="../media/image29.svg"/><Relationship Id="rId19" Type="http://schemas.openxmlformats.org/officeDocument/2006/relationships/image" Target="../media/image35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9.svg"/><Relationship Id="rId18" Type="http://schemas.openxmlformats.org/officeDocument/2006/relationships/image" Target="../media/image40.png"/><Relationship Id="rId3" Type="http://schemas.openxmlformats.org/officeDocument/2006/relationships/image" Target="../media/image4.png"/><Relationship Id="rId21" Type="http://schemas.openxmlformats.org/officeDocument/2006/relationships/image" Target="../media/image36.png"/><Relationship Id="rId7" Type="http://schemas.openxmlformats.org/officeDocument/2006/relationships/image" Target="../media/image12.png"/><Relationship Id="rId12" Type="http://schemas.openxmlformats.org/officeDocument/2006/relationships/image" Target="../media/image38.png"/><Relationship Id="rId17" Type="http://schemas.openxmlformats.org/officeDocument/2006/relationships/image" Target="../media/image3.svg"/><Relationship Id="rId2" Type="http://schemas.openxmlformats.org/officeDocument/2006/relationships/image" Target="../media/image11.png"/><Relationship Id="rId16" Type="http://schemas.openxmlformats.org/officeDocument/2006/relationships/image" Target="../media/image2.pn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1.svg"/><Relationship Id="rId10" Type="http://schemas.openxmlformats.org/officeDocument/2006/relationships/image" Target="../media/image29.svg"/><Relationship Id="rId19" Type="http://schemas.openxmlformats.org/officeDocument/2006/relationships/image" Target="../media/image34.pn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0.png"/><Relationship Id="rId22" Type="http://schemas.openxmlformats.org/officeDocument/2006/relationships/image" Target="../media/image37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9.svg"/><Relationship Id="rId18" Type="http://schemas.openxmlformats.org/officeDocument/2006/relationships/image" Target="../media/image40.png"/><Relationship Id="rId3" Type="http://schemas.openxmlformats.org/officeDocument/2006/relationships/image" Target="../media/image4.png"/><Relationship Id="rId21" Type="http://schemas.openxmlformats.org/officeDocument/2006/relationships/image" Target="../media/image36.png"/><Relationship Id="rId7" Type="http://schemas.openxmlformats.org/officeDocument/2006/relationships/image" Target="../media/image12.png"/><Relationship Id="rId12" Type="http://schemas.openxmlformats.org/officeDocument/2006/relationships/image" Target="../media/image38.png"/><Relationship Id="rId17" Type="http://schemas.openxmlformats.org/officeDocument/2006/relationships/image" Target="../media/image3.svg"/><Relationship Id="rId2" Type="http://schemas.openxmlformats.org/officeDocument/2006/relationships/image" Target="../media/image11.png"/><Relationship Id="rId16" Type="http://schemas.openxmlformats.org/officeDocument/2006/relationships/image" Target="../media/image2.pn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1.svg"/><Relationship Id="rId10" Type="http://schemas.openxmlformats.org/officeDocument/2006/relationships/image" Target="../media/image29.svg"/><Relationship Id="rId19" Type="http://schemas.openxmlformats.org/officeDocument/2006/relationships/image" Target="../media/image34.pn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0.png"/><Relationship Id="rId22" Type="http://schemas.openxmlformats.org/officeDocument/2006/relationships/image" Target="../media/image37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9.svg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21" Type="http://schemas.openxmlformats.org/officeDocument/2006/relationships/image" Target="../media/image37.svg"/><Relationship Id="rId7" Type="http://schemas.openxmlformats.org/officeDocument/2006/relationships/image" Target="../media/image12.png"/><Relationship Id="rId12" Type="http://schemas.openxmlformats.org/officeDocument/2006/relationships/image" Target="../media/image38.png"/><Relationship Id="rId17" Type="http://schemas.openxmlformats.org/officeDocument/2006/relationships/image" Target="../media/image3.svg"/><Relationship Id="rId2" Type="http://schemas.openxmlformats.org/officeDocument/2006/relationships/image" Target="../media/image11.png"/><Relationship Id="rId16" Type="http://schemas.openxmlformats.org/officeDocument/2006/relationships/image" Target="../media/image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1.svg"/><Relationship Id="rId10" Type="http://schemas.openxmlformats.org/officeDocument/2006/relationships/image" Target="../media/image29.svg"/><Relationship Id="rId19" Type="http://schemas.openxmlformats.org/officeDocument/2006/relationships/image" Target="../media/image35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9.svg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21" Type="http://schemas.openxmlformats.org/officeDocument/2006/relationships/image" Target="../media/image37.svg"/><Relationship Id="rId7" Type="http://schemas.openxmlformats.org/officeDocument/2006/relationships/image" Target="../media/image12.png"/><Relationship Id="rId12" Type="http://schemas.openxmlformats.org/officeDocument/2006/relationships/image" Target="../media/image38.png"/><Relationship Id="rId17" Type="http://schemas.openxmlformats.org/officeDocument/2006/relationships/image" Target="../media/image3.svg"/><Relationship Id="rId2" Type="http://schemas.openxmlformats.org/officeDocument/2006/relationships/image" Target="../media/image11.png"/><Relationship Id="rId16" Type="http://schemas.openxmlformats.org/officeDocument/2006/relationships/image" Target="../media/image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1.svg"/><Relationship Id="rId10" Type="http://schemas.openxmlformats.org/officeDocument/2006/relationships/image" Target="../media/image29.svg"/><Relationship Id="rId19" Type="http://schemas.openxmlformats.org/officeDocument/2006/relationships/image" Target="../media/image35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3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0.png"/><Relationship Id="rId5" Type="http://schemas.openxmlformats.org/officeDocument/2006/relationships/image" Target="../media/image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3.svg"/><Relationship Id="rId3" Type="http://schemas.openxmlformats.org/officeDocument/2006/relationships/image" Target="../media/image11.png"/><Relationship Id="rId7" Type="http://schemas.openxmlformats.org/officeDocument/2006/relationships/image" Target="../media/image7.svg"/><Relationship Id="rId12" Type="http://schemas.openxmlformats.org/officeDocument/2006/relationships/image" Target="../media/image3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9.svg"/><Relationship Id="rId5" Type="http://schemas.openxmlformats.org/officeDocument/2006/relationships/image" Target="../media/image5.sv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3.svg"/><Relationship Id="rId3" Type="http://schemas.openxmlformats.org/officeDocument/2006/relationships/image" Target="../media/image11.png"/><Relationship Id="rId7" Type="http://schemas.openxmlformats.org/officeDocument/2006/relationships/image" Target="../media/image7.svg"/><Relationship Id="rId12" Type="http://schemas.openxmlformats.org/officeDocument/2006/relationships/image" Target="../media/image32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9.svg"/><Relationship Id="rId5" Type="http://schemas.openxmlformats.org/officeDocument/2006/relationships/image" Target="../media/image5.sv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6.png"/><Relationship Id="rId18" Type="http://schemas.openxmlformats.org/officeDocument/2006/relationships/image" Target="../media/image31.svg"/><Relationship Id="rId3" Type="http://schemas.openxmlformats.org/officeDocument/2006/relationships/hyperlink" Target="mailto:shawn-uoguelph@email.ca" TargetMode="External"/><Relationship Id="rId7" Type="http://schemas.openxmlformats.org/officeDocument/2006/relationships/image" Target="../media/image7.svg"/><Relationship Id="rId12" Type="http://schemas.openxmlformats.org/officeDocument/2006/relationships/image" Target="../media/image16.png"/><Relationship Id="rId17" Type="http://schemas.openxmlformats.org/officeDocument/2006/relationships/image" Target="../media/image30.png"/><Relationship Id="rId2" Type="http://schemas.openxmlformats.org/officeDocument/2006/relationships/image" Target="../media/image11.png"/><Relationship Id="rId16" Type="http://schemas.openxmlformats.org/officeDocument/2006/relationships/image" Target="../media/image39.svg"/><Relationship Id="rId20" Type="http://schemas.openxmlformats.org/officeDocument/2006/relationships/image" Target="../media/image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29.svg"/><Relationship Id="rId5" Type="http://schemas.openxmlformats.org/officeDocument/2006/relationships/image" Target="../media/image5.svg"/><Relationship Id="rId15" Type="http://schemas.openxmlformats.org/officeDocument/2006/relationships/image" Target="../media/image38.png"/><Relationship Id="rId10" Type="http://schemas.openxmlformats.org/officeDocument/2006/relationships/image" Target="../media/image28.png"/><Relationship Id="rId19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37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8.png"/><Relationship Id="rId1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13.svg"/><Relationship Id="rId17" Type="http://schemas.openxmlformats.org/officeDocument/2006/relationships/image" Target="../media/image37.sv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3.svg"/><Relationship Id="rId19" Type="http://schemas.openxmlformats.org/officeDocument/2006/relationships/image" Target="../media/image39.svg"/><Relationship Id="rId4" Type="http://schemas.openxmlformats.org/officeDocument/2006/relationships/image" Target="../media/image5.svg"/><Relationship Id="rId9" Type="http://schemas.openxmlformats.org/officeDocument/2006/relationships/image" Target="../media/image2.png"/><Relationship Id="rId14" Type="http://schemas.openxmlformats.org/officeDocument/2006/relationships/image" Target="../media/image29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13.svg"/><Relationship Id="rId18" Type="http://schemas.openxmlformats.org/officeDocument/2006/relationships/image" Target="../media/image37.sv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12.png"/><Relationship Id="rId17" Type="http://schemas.openxmlformats.org/officeDocument/2006/relationships/image" Target="../media/image36.png"/><Relationship Id="rId2" Type="http://schemas.openxmlformats.org/officeDocument/2006/relationships/image" Target="../media/image11.png"/><Relationship Id="rId16" Type="http://schemas.openxmlformats.org/officeDocument/2006/relationships/image" Target="../media/image16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40.png"/><Relationship Id="rId5" Type="http://schemas.openxmlformats.org/officeDocument/2006/relationships/image" Target="../media/image6.png"/><Relationship Id="rId15" Type="http://schemas.openxmlformats.org/officeDocument/2006/relationships/image" Target="../media/image29.svg"/><Relationship Id="rId10" Type="http://schemas.openxmlformats.org/officeDocument/2006/relationships/image" Target="../media/image3.svg"/><Relationship Id="rId19" Type="http://schemas.openxmlformats.org/officeDocument/2006/relationships/image" Target="../media/image38.png"/><Relationship Id="rId4" Type="http://schemas.openxmlformats.org/officeDocument/2006/relationships/image" Target="../media/image5.svg"/><Relationship Id="rId9" Type="http://schemas.openxmlformats.org/officeDocument/2006/relationships/image" Target="../media/image2.png"/><Relationship Id="rId1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8.png"/><Relationship Id="rId1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13.svg"/><Relationship Id="rId17" Type="http://schemas.openxmlformats.org/officeDocument/2006/relationships/image" Target="../media/image37.sv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3.svg"/><Relationship Id="rId19" Type="http://schemas.openxmlformats.org/officeDocument/2006/relationships/image" Target="../media/image39.svg"/><Relationship Id="rId4" Type="http://schemas.openxmlformats.org/officeDocument/2006/relationships/image" Target="../media/image5.svg"/><Relationship Id="rId9" Type="http://schemas.openxmlformats.org/officeDocument/2006/relationships/image" Target="../media/image2.png"/><Relationship Id="rId14" Type="http://schemas.openxmlformats.org/officeDocument/2006/relationships/image" Target="../media/image2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8.png"/><Relationship Id="rId1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13.svg"/><Relationship Id="rId17" Type="http://schemas.openxmlformats.org/officeDocument/2006/relationships/image" Target="../media/image37.sv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3.svg"/><Relationship Id="rId19" Type="http://schemas.openxmlformats.org/officeDocument/2006/relationships/image" Target="../media/image39.svg"/><Relationship Id="rId4" Type="http://schemas.openxmlformats.org/officeDocument/2006/relationships/image" Target="../media/image5.svg"/><Relationship Id="rId9" Type="http://schemas.openxmlformats.org/officeDocument/2006/relationships/image" Target="../media/image2.png"/><Relationship Id="rId14" Type="http://schemas.openxmlformats.org/officeDocument/2006/relationships/image" Target="../media/image2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8.png"/><Relationship Id="rId1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13.svg"/><Relationship Id="rId17" Type="http://schemas.openxmlformats.org/officeDocument/2006/relationships/image" Target="../media/image37.sv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3.svg"/><Relationship Id="rId19" Type="http://schemas.openxmlformats.org/officeDocument/2006/relationships/image" Target="../media/image39.svg"/><Relationship Id="rId4" Type="http://schemas.openxmlformats.org/officeDocument/2006/relationships/image" Target="../media/image5.svg"/><Relationship Id="rId9" Type="http://schemas.openxmlformats.org/officeDocument/2006/relationships/image" Target="../media/image2.png"/><Relationship Id="rId14" Type="http://schemas.openxmlformats.org/officeDocument/2006/relationships/image" Target="../media/image29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ustomXml" Target="../ink/ink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F76B4-DD45-4573-AA1B-3344AE5AD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6478" y="597878"/>
            <a:ext cx="9144000" cy="2165031"/>
          </a:xfrm>
        </p:spPr>
        <p:txBody>
          <a:bodyPr>
            <a:normAutofit fontScale="90000"/>
          </a:bodyPr>
          <a:lstStyle/>
          <a:p>
            <a:r>
              <a:rPr lang="en-CA" sz="5800" dirty="0"/>
              <a:t>Ecosystem Services Assessment Tool (ESAT)</a:t>
            </a:r>
            <a:br>
              <a:rPr lang="en-CA" sz="5800" dirty="0"/>
            </a:br>
            <a:r>
              <a:rPr lang="en-CA" sz="5800" dirty="0"/>
              <a:t>Interface Design – revision 5.1.4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E3A3E-74A4-4180-9521-CEF713ED4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By Shawn</a:t>
            </a:r>
          </a:p>
          <a:p>
            <a:r>
              <a:rPr lang="en-CA" dirty="0">
                <a:solidFill>
                  <a:schemeClr val="accent1"/>
                </a:solidFill>
              </a:rPr>
              <a:t>November 27, 2019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014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0A5353B-AB64-4440-AA87-4A8044323EC3}"/>
              </a:ext>
            </a:extLst>
          </p:cNvPr>
          <p:cNvGrpSpPr/>
          <p:nvPr/>
        </p:nvGrpSpPr>
        <p:grpSpPr>
          <a:xfrm>
            <a:off x="0" y="354085"/>
            <a:ext cx="1971675" cy="6264991"/>
            <a:chOff x="0" y="354085"/>
            <a:chExt cx="1971675" cy="626499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37D4F1-61E7-4F75-9548-E44FACF94E5A}"/>
                </a:ext>
              </a:extLst>
            </p:cNvPr>
            <p:cNvSpPr/>
            <p:nvPr/>
          </p:nvSpPr>
          <p:spPr>
            <a:xfrm>
              <a:off x="0" y="354085"/>
              <a:ext cx="1971675" cy="62649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33FF5C-EFAF-4259-913F-17FFE5B35D84}"/>
                </a:ext>
              </a:extLst>
            </p:cNvPr>
            <p:cNvSpPr txBox="1"/>
            <p:nvPr/>
          </p:nvSpPr>
          <p:spPr>
            <a:xfrm>
              <a:off x="1723784" y="390591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82B2A1-C468-4F82-9958-D2B6F5A0F025}"/>
              </a:ext>
            </a:extLst>
          </p:cNvPr>
          <p:cNvGrpSpPr/>
          <p:nvPr/>
        </p:nvGrpSpPr>
        <p:grpSpPr>
          <a:xfrm>
            <a:off x="5506424" y="914370"/>
            <a:ext cx="2721888" cy="1202266"/>
            <a:chOff x="7225497" y="917525"/>
            <a:chExt cx="3761061" cy="161070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1BAD713-62BD-4020-A55B-CA50CED5E9AD}"/>
                </a:ext>
              </a:extLst>
            </p:cNvPr>
            <p:cNvSpPr/>
            <p:nvPr/>
          </p:nvSpPr>
          <p:spPr>
            <a:xfrm>
              <a:off x="7225497" y="917526"/>
              <a:ext cx="3761061" cy="1610700"/>
            </a:xfrm>
            <a:prstGeom prst="rect">
              <a:avLst/>
            </a:prstGeom>
            <a:ln w="6350"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3" name="Picture 12" descr="Image result for wetland">
              <a:extLst>
                <a:ext uri="{FF2B5EF4-FFF2-40B4-BE49-F238E27FC236}">
                  <a16:creationId xmlns:a16="http://schemas.microsoft.com/office/drawing/2014/main" id="{7F25008E-58AC-448F-816D-632D0A657E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50" r="39923"/>
            <a:stretch/>
          </p:blipFill>
          <p:spPr bwMode="auto">
            <a:xfrm>
              <a:off x="7225497" y="917526"/>
              <a:ext cx="881063" cy="1610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F4EF6FC-D209-44EF-9267-EAF8BA36DFB3}"/>
                </a:ext>
              </a:extLst>
            </p:cNvPr>
            <p:cNvSpPr/>
            <p:nvPr/>
          </p:nvSpPr>
          <p:spPr>
            <a:xfrm>
              <a:off x="8106557" y="917525"/>
              <a:ext cx="2880000" cy="161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lvl="0">
                <a:spcAft>
                  <a:spcPts val="1200"/>
                </a:spcAft>
              </a:pPr>
              <a:r>
                <a:rPr lang="en-CA" sz="1200" b="1">
                  <a:solidFill>
                    <a:schemeClr val="bg1"/>
                  </a:solidFill>
                </a:rPr>
                <a:t>Watershed managers</a:t>
              </a:r>
            </a:p>
            <a:p>
              <a:pPr lvl="0"/>
              <a:r>
                <a:rPr lang="en-CA" sz="2400">
                  <a:solidFill>
                    <a:schemeClr val="bg1"/>
                  </a:solidFill>
                </a:rPr>
                <a:t>35</a:t>
              </a:r>
              <a:endParaRPr lang="en-CA" sz="1050">
                <a:solidFill>
                  <a:schemeClr val="bg1"/>
                </a:solidFill>
              </a:endParaRPr>
            </a:p>
            <a:p>
              <a:pPr lvl="0"/>
              <a:endParaRPr lang="en-CA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DB957AA-013D-484C-B379-804DA40BBD79}"/>
              </a:ext>
            </a:extLst>
          </p:cNvPr>
          <p:cNvGrpSpPr/>
          <p:nvPr/>
        </p:nvGrpSpPr>
        <p:grpSpPr>
          <a:xfrm>
            <a:off x="2539530" y="917526"/>
            <a:ext cx="2725194" cy="1201491"/>
            <a:chOff x="2539530" y="917525"/>
            <a:chExt cx="3761061" cy="161389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298AC18-A866-4DDF-BD0D-BFE1DA41F69D}"/>
                </a:ext>
              </a:extLst>
            </p:cNvPr>
            <p:cNvSpPr/>
            <p:nvPr/>
          </p:nvSpPr>
          <p:spPr>
            <a:xfrm>
              <a:off x="2539530" y="917525"/>
              <a:ext cx="3761061" cy="1610700"/>
            </a:xfrm>
            <a:prstGeom prst="rect">
              <a:avLst/>
            </a:prstGeom>
            <a:ln w="6350">
              <a:solidFill>
                <a:schemeClr val="accent6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473939A-A8B5-42A4-8ADB-4F98CA3ED9CC}"/>
                </a:ext>
              </a:extLst>
            </p:cNvPr>
            <p:cNvSpPr/>
            <p:nvPr/>
          </p:nvSpPr>
          <p:spPr>
            <a:xfrm>
              <a:off x="3420590" y="917525"/>
              <a:ext cx="2880000" cy="1610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lvl="0">
                <a:spcAft>
                  <a:spcPts val="1200"/>
                </a:spcAft>
              </a:pPr>
              <a:r>
                <a:rPr lang="en-CA" sz="1100" b="1">
                  <a:solidFill>
                    <a:schemeClr val="bg1"/>
                  </a:solidFill>
                </a:rPr>
                <a:t>Activated agriculture producers</a:t>
              </a:r>
            </a:p>
            <a:p>
              <a:pPr lvl="0"/>
              <a:r>
                <a:rPr lang="en-CA" sz="2400">
                  <a:solidFill>
                    <a:schemeClr val="bg1"/>
                  </a:solidFill>
                </a:rPr>
                <a:t>4,532   </a:t>
              </a:r>
              <a:r>
                <a:rPr lang="en-CA" sz="1050">
                  <a:solidFill>
                    <a:schemeClr val="bg1"/>
                  </a:solidFill>
                </a:rPr>
                <a:t>5%</a:t>
              </a:r>
              <a:endParaRPr lang="en-CA" sz="900">
                <a:solidFill>
                  <a:schemeClr val="bg1"/>
                </a:solidFill>
              </a:endParaRPr>
            </a:p>
            <a:p>
              <a:pPr lvl="0"/>
              <a:endParaRPr lang="en-CA" sz="1400" b="1">
                <a:solidFill>
                  <a:schemeClr val="bg1"/>
                </a:solidFill>
              </a:endParaRPr>
            </a:p>
          </p:txBody>
        </p:sp>
        <p:pic>
          <p:nvPicPr>
            <p:cNvPr id="56" name="Picture 55" descr="A herd of cattle standing next to a cow&#10;&#10;Description automatically generated">
              <a:extLst>
                <a:ext uri="{FF2B5EF4-FFF2-40B4-BE49-F238E27FC236}">
                  <a16:creationId xmlns:a16="http://schemas.microsoft.com/office/drawing/2014/main" id="{F3AE0858-B0B9-449D-967F-8D1FD7A12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43" t="4352" r="46339" b="28045"/>
            <a:stretch/>
          </p:blipFill>
          <p:spPr>
            <a:xfrm>
              <a:off x="2541894" y="920722"/>
              <a:ext cx="881061" cy="16107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0C8735D-74BB-42FB-A178-F3A6BA1FADA2}"/>
                </a:ext>
              </a:extLst>
            </p:cNvPr>
            <p:cNvSpPr/>
            <p:nvPr/>
          </p:nvSpPr>
          <p:spPr>
            <a:xfrm>
              <a:off x="3429000" y="1825632"/>
              <a:ext cx="2867025" cy="629982"/>
            </a:xfrm>
            <a:custGeom>
              <a:avLst/>
              <a:gdLst>
                <a:gd name="connsiteX0" fmla="*/ 0 w 2867025"/>
                <a:gd name="connsiteY0" fmla="*/ 647700 h 647700"/>
                <a:gd name="connsiteX1" fmla="*/ 381000 w 2867025"/>
                <a:gd name="connsiteY1" fmla="*/ 619125 h 647700"/>
                <a:gd name="connsiteX2" fmla="*/ 704850 w 2867025"/>
                <a:gd name="connsiteY2" fmla="*/ 581025 h 647700"/>
                <a:gd name="connsiteX3" fmla="*/ 885825 w 2867025"/>
                <a:gd name="connsiteY3" fmla="*/ 514350 h 647700"/>
                <a:gd name="connsiteX4" fmla="*/ 1143000 w 2867025"/>
                <a:gd name="connsiteY4" fmla="*/ 400050 h 647700"/>
                <a:gd name="connsiteX5" fmla="*/ 1343025 w 2867025"/>
                <a:gd name="connsiteY5" fmla="*/ 361950 h 647700"/>
                <a:gd name="connsiteX6" fmla="*/ 1847850 w 2867025"/>
                <a:gd name="connsiteY6" fmla="*/ 342900 h 647700"/>
                <a:gd name="connsiteX7" fmla="*/ 2228850 w 2867025"/>
                <a:gd name="connsiteY7" fmla="*/ 314325 h 647700"/>
                <a:gd name="connsiteX8" fmla="*/ 2438400 w 2867025"/>
                <a:gd name="connsiteY8" fmla="*/ 247650 h 647700"/>
                <a:gd name="connsiteX9" fmla="*/ 2619375 w 2867025"/>
                <a:gd name="connsiteY9" fmla="*/ 161925 h 647700"/>
                <a:gd name="connsiteX10" fmla="*/ 2867025 w 2867025"/>
                <a:gd name="connsiteY10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67025" h="647700">
                  <a:moveTo>
                    <a:pt x="0" y="647700"/>
                  </a:moveTo>
                  <a:lnTo>
                    <a:pt x="381000" y="619125"/>
                  </a:lnTo>
                  <a:cubicBezTo>
                    <a:pt x="498475" y="608013"/>
                    <a:pt x="620713" y="598487"/>
                    <a:pt x="704850" y="581025"/>
                  </a:cubicBezTo>
                  <a:cubicBezTo>
                    <a:pt x="788987" y="563563"/>
                    <a:pt x="812800" y="544512"/>
                    <a:pt x="885825" y="514350"/>
                  </a:cubicBezTo>
                  <a:cubicBezTo>
                    <a:pt x="958850" y="484188"/>
                    <a:pt x="1066800" y="425450"/>
                    <a:pt x="1143000" y="400050"/>
                  </a:cubicBezTo>
                  <a:cubicBezTo>
                    <a:pt x="1219200" y="374650"/>
                    <a:pt x="1225550" y="371475"/>
                    <a:pt x="1343025" y="361950"/>
                  </a:cubicBezTo>
                  <a:cubicBezTo>
                    <a:pt x="1460500" y="352425"/>
                    <a:pt x="1700213" y="350837"/>
                    <a:pt x="1847850" y="342900"/>
                  </a:cubicBezTo>
                  <a:cubicBezTo>
                    <a:pt x="1995487" y="334963"/>
                    <a:pt x="2130425" y="330200"/>
                    <a:pt x="2228850" y="314325"/>
                  </a:cubicBezTo>
                  <a:cubicBezTo>
                    <a:pt x="2327275" y="298450"/>
                    <a:pt x="2373313" y="273050"/>
                    <a:pt x="2438400" y="247650"/>
                  </a:cubicBezTo>
                  <a:cubicBezTo>
                    <a:pt x="2503488" y="222250"/>
                    <a:pt x="2547938" y="203200"/>
                    <a:pt x="2619375" y="161925"/>
                  </a:cubicBezTo>
                  <a:cubicBezTo>
                    <a:pt x="2690812" y="120650"/>
                    <a:pt x="2778918" y="60325"/>
                    <a:pt x="2867025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090EF991-9FCD-4101-8694-93EB9595C165}"/>
                </a:ext>
              </a:extLst>
            </p:cNvPr>
            <p:cNvSpPr/>
            <p:nvPr/>
          </p:nvSpPr>
          <p:spPr>
            <a:xfrm>
              <a:off x="5067087" y="1683364"/>
              <a:ext cx="97728" cy="6405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36229A2-A716-43DA-BFC0-115FDE4A7A66}"/>
              </a:ext>
            </a:extLst>
          </p:cNvPr>
          <p:cNvGrpSpPr/>
          <p:nvPr/>
        </p:nvGrpSpPr>
        <p:grpSpPr>
          <a:xfrm>
            <a:off x="4161056" y="1591282"/>
            <a:ext cx="2119445" cy="1139351"/>
            <a:chOff x="4161056" y="1625960"/>
            <a:chExt cx="2119445" cy="117139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DFFC554-C3AF-4296-A402-D0900BD45837}"/>
                </a:ext>
              </a:extLst>
            </p:cNvPr>
            <p:cNvSpPr/>
            <p:nvPr/>
          </p:nvSpPr>
          <p:spPr>
            <a:xfrm>
              <a:off x="4242330" y="2158360"/>
              <a:ext cx="203817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/>
                <a:t>Last 30 days newly activated user compare to the total producer number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87C0722-68DB-4E14-800C-8D4D5DF08758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4161056" y="1625960"/>
              <a:ext cx="1100360" cy="53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967B22-8943-4D1D-B592-9093D77AB3F8}"/>
              </a:ext>
            </a:extLst>
          </p:cNvPr>
          <p:cNvGrpSpPr/>
          <p:nvPr/>
        </p:nvGrpSpPr>
        <p:grpSpPr>
          <a:xfrm>
            <a:off x="6686321" y="1713893"/>
            <a:ext cx="2093360" cy="1132729"/>
            <a:chOff x="7990980" y="1821414"/>
            <a:chExt cx="2093360" cy="116458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81531A2-DD77-4506-A068-CE81BE0E5655}"/>
                </a:ext>
              </a:extLst>
            </p:cNvPr>
            <p:cNvSpPr/>
            <p:nvPr/>
          </p:nvSpPr>
          <p:spPr>
            <a:xfrm>
              <a:off x="8385880" y="2347005"/>
              <a:ext cx="1698460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/>
                <a:t>Total watershed manager number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1534C16-8B98-44F4-BB49-29419D53DA0B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7990980" y="1821414"/>
              <a:ext cx="1244130" cy="5255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6D29DE8-D9C4-4BC9-87CB-0E961B23EBF0}"/>
              </a:ext>
            </a:extLst>
          </p:cNvPr>
          <p:cNvGrpSpPr/>
          <p:nvPr/>
        </p:nvGrpSpPr>
        <p:grpSpPr>
          <a:xfrm>
            <a:off x="8472546" y="906853"/>
            <a:ext cx="2728753" cy="1202265"/>
            <a:chOff x="2532663" y="3145978"/>
            <a:chExt cx="3767927" cy="161070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74930F4-38FF-48D4-985E-458F6D5398AC}"/>
                </a:ext>
              </a:extLst>
            </p:cNvPr>
            <p:cNvSpPr/>
            <p:nvPr/>
          </p:nvSpPr>
          <p:spPr>
            <a:xfrm>
              <a:off x="2532663" y="3145979"/>
              <a:ext cx="3767927" cy="1610699"/>
            </a:xfrm>
            <a:prstGeom prst="rect">
              <a:avLst/>
            </a:prstGeom>
            <a:ln w="6350">
              <a:solidFill>
                <a:srgbClr val="FF3300">
                  <a:alpha val="69804"/>
                </a:srgb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FC56F3C-77C7-4525-8A99-7AE464F222EE}"/>
                </a:ext>
              </a:extLst>
            </p:cNvPr>
            <p:cNvSpPr/>
            <p:nvPr/>
          </p:nvSpPr>
          <p:spPr>
            <a:xfrm>
              <a:off x="2534964" y="3145981"/>
              <a:ext cx="3761061" cy="1610700"/>
            </a:xfrm>
            <a:prstGeom prst="rect">
              <a:avLst/>
            </a:prstGeom>
            <a:ln w="6350">
              <a:solidFill>
                <a:srgbClr val="FF3300">
                  <a:alpha val="69804"/>
                </a:srgb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F7970F3-5B5A-4860-B541-18C004831A93}"/>
                </a:ext>
              </a:extLst>
            </p:cNvPr>
            <p:cNvSpPr/>
            <p:nvPr/>
          </p:nvSpPr>
          <p:spPr>
            <a:xfrm>
              <a:off x="3416023" y="3145978"/>
              <a:ext cx="2880000" cy="1610700"/>
            </a:xfrm>
            <a:prstGeom prst="rect">
              <a:avLst/>
            </a:prstGeom>
            <a:solidFill>
              <a:srgbClr val="FF3300">
                <a:alpha val="69804"/>
              </a:srgbClr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lvl="0">
                <a:spcAft>
                  <a:spcPts val="1200"/>
                </a:spcAft>
              </a:pPr>
              <a:r>
                <a:rPr lang="en-CA" sz="1200" b="1">
                  <a:solidFill>
                    <a:schemeClr val="bg1"/>
                  </a:solidFill>
                </a:rPr>
                <a:t>Municipality managers</a:t>
              </a:r>
            </a:p>
            <a:p>
              <a:pPr lvl="0"/>
              <a:r>
                <a:rPr lang="en-CA" sz="2400">
                  <a:solidFill>
                    <a:schemeClr val="bg1"/>
                  </a:solidFill>
                </a:rPr>
                <a:t>15</a:t>
              </a:r>
              <a:endParaRPr lang="en-CA" sz="1050">
                <a:solidFill>
                  <a:schemeClr val="bg1"/>
                </a:solidFill>
              </a:endParaRPr>
            </a:p>
            <a:p>
              <a:pPr lvl="0"/>
              <a:endParaRPr lang="en-CA" sz="1400" b="1">
                <a:solidFill>
                  <a:schemeClr val="bg1"/>
                </a:solidFill>
              </a:endParaRPr>
            </a:p>
          </p:txBody>
        </p:sp>
        <p:pic>
          <p:nvPicPr>
            <p:cNvPr id="1026" name="Picture 2" descr="Image result for alberta municipalities">
              <a:extLst>
                <a:ext uri="{FF2B5EF4-FFF2-40B4-BE49-F238E27FC236}">
                  <a16:creationId xmlns:a16="http://schemas.microsoft.com/office/drawing/2014/main" id="{056E04F2-D3CC-4643-B108-BE5312AEFB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14"/>
            <a:stretch/>
          </p:blipFill>
          <p:spPr bwMode="auto">
            <a:xfrm>
              <a:off x="2534963" y="3145980"/>
              <a:ext cx="881060" cy="1610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EF52AD6-A914-40EE-AE76-1B2EAF15C2A5}"/>
              </a:ext>
            </a:extLst>
          </p:cNvPr>
          <p:cNvGrpSpPr/>
          <p:nvPr/>
        </p:nvGrpSpPr>
        <p:grpSpPr>
          <a:xfrm>
            <a:off x="9652470" y="1685524"/>
            <a:ext cx="2095440" cy="1140696"/>
            <a:chOff x="8684718" y="1792247"/>
            <a:chExt cx="2095440" cy="1172777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7BCF299-15F2-45BA-A2E7-FC220B2FB20F}"/>
                </a:ext>
              </a:extLst>
            </p:cNvPr>
            <p:cNvSpPr/>
            <p:nvPr/>
          </p:nvSpPr>
          <p:spPr>
            <a:xfrm>
              <a:off x="9081698" y="2326029"/>
              <a:ext cx="1698460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/>
                <a:t>Total municipality manager number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978D689-266A-4A0A-A46E-A47EA6C96828}"/>
                </a:ext>
              </a:extLst>
            </p:cNvPr>
            <p:cNvCxnSpPr>
              <a:cxnSpLocks/>
              <a:stCxn id="69" idx="0"/>
            </p:cNvCxnSpPr>
            <p:nvPr/>
          </p:nvCxnSpPr>
          <p:spPr>
            <a:xfrm flipH="1" flipV="1">
              <a:off x="8684718" y="1792247"/>
              <a:ext cx="1246210" cy="5337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38BA938-AEF0-41EB-B889-781C68CBF598}"/>
              </a:ext>
            </a:extLst>
          </p:cNvPr>
          <p:cNvGrpSpPr/>
          <p:nvPr/>
        </p:nvGrpSpPr>
        <p:grpSpPr>
          <a:xfrm>
            <a:off x="1356685" y="2014301"/>
            <a:ext cx="2338059" cy="1084405"/>
            <a:chOff x="4272893" y="1783976"/>
            <a:chExt cx="2338059" cy="111490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DF1E269-8C15-42E6-B6BA-4F6E5FEE8641}"/>
                </a:ext>
              </a:extLst>
            </p:cNvPr>
            <p:cNvSpPr/>
            <p:nvPr/>
          </p:nvSpPr>
          <p:spPr>
            <a:xfrm>
              <a:off x="4272893" y="2259884"/>
              <a:ext cx="203817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/>
                <a:t>Activated producer change over time curve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3B8D647-2DB6-44BE-B379-F1D9A208229A}"/>
                </a:ext>
              </a:extLst>
            </p:cNvPr>
            <p:cNvCxnSpPr>
              <a:cxnSpLocks/>
              <a:stCxn id="72" idx="0"/>
              <a:endCxn id="4" idx="2"/>
            </p:cNvCxnSpPr>
            <p:nvPr/>
          </p:nvCxnSpPr>
          <p:spPr>
            <a:xfrm flipV="1">
              <a:off x="5291979" y="1783976"/>
              <a:ext cx="1318973" cy="4759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D32EAD6-0C10-4ED6-94CA-3ED8202D4418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45D2689-486A-491B-997F-A8C3C640C64F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98133B1-38B9-4782-B6AF-0443400EC54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F953915-E423-4476-9369-0A3A3C44EBA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9A80C4-9B03-424A-A009-9D3711B70377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1" name="Picture 2" descr="Related image">
              <a:extLst>
                <a:ext uri="{FF2B5EF4-FFF2-40B4-BE49-F238E27FC236}">
                  <a16:creationId xmlns:a16="http://schemas.microsoft.com/office/drawing/2014/main" id="{FD4FF27A-D5D0-47D8-A0CE-A3B66A0AF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C729A89-14C6-4919-8C1B-0A0210DDA630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3" name="Graphic 92" descr="Smiling face with no fill">
              <a:extLst>
                <a:ext uri="{FF2B5EF4-FFF2-40B4-BE49-F238E27FC236}">
                  <a16:creationId xmlns:a16="http://schemas.microsoft.com/office/drawing/2014/main" id="{4A2CFDD6-3E48-4C1D-AF4A-AE2B99F63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94" name="Graphic 93" descr="Question mark">
              <a:extLst>
                <a:ext uri="{FF2B5EF4-FFF2-40B4-BE49-F238E27FC236}">
                  <a16:creationId xmlns:a16="http://schemas.microsoft.com/office/drawing/2014/main" id="{92F6507D-8ADD-4CFA-B7A6-F3EE6D5F3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EE1A99A-6D2A-441B-9673-18CBEBD57D78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4AD12E-C603-4A26-A235-6728377C3691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0617D28-E299-46A0-B784-A62BFB7E9BA2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Overview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ADB3A6A-4079-496A-83D3-AC578B86B763}"/>
              </a:ext>
            </a:extLst>
          </p:cNvPr>
          <p:cNvGrpSpPr/>
          <p:nvPr/>
        </p:nvGrpSpPr>
        <p:grpSpPr>
          <a:xfrm>
            <a:off x="81997" y="717818"/>
            <a:ext cx="1940717" cy="315137"/>
            <a:chOff x="81997" y="717818"/>
            <a:chExt cx="1940717" cy="3151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DB0F7F-E14D-4EEA-964E-661B247EB114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79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>
                  <a:solidFill>
                    <a:schemeClr val="accent1"/>
                  </a:solidFill>
                </a:rPr>
                <a:t>Overview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216A43B-AC96-46D9-9E02-FD72C1BB4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98" name="Arrow: Chevron 97">
              <a:extLst>
                <a:ext uri="{FF2B5EF4-FFF2-40B4-BE49-F238E27FC236}">
                  <a16:creationId xmlns:a16="http://schemas.microsoft.com/office/drawing/2014/main" id="{19212130-79A4-4B80-8D08-002752E13242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0E96FAC-3777-4B26-88F5-830348DC4DD4}"/>
              </a:ext>
            </a:extLst>
          </p:cNvPr>
          <p:cNvGrpSpPr/>
          <p:nvPr/>
        </p:nvGrpSpPr>
        <p:grpSpPr>
          <a:xfrm>
            <a:off x="81997" y="1178381"/>
            <a:ext cx="1940730" cy="315137"/>
            <a:chOff x="81997" y="1178381"/>
            <a:chExt cx="1940730" cy="31513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16C2B2-B3A1-4F85-9AEB-9B884E6462F1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79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User</a:t>
              </a:r>
            </a:p>
          </p:txBody>
        </p:sp>
        <p:pic>
          <p:nvPicPr>
            <p:cNvPr id="43" name="Graphic 42" descr="Users">
              <a:extLst>
                <a:ext uri="{FF2B5EF4-FFF2-40B4-BE49-F238E27FC236}">
                  <a16:creationId xmlns:a16="http://schemas.microsoft.com/office/drawing/2014/main" id="{E69D5422-467D-48CD-8ECA-DFDADB4E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45193" y="1178381"/>
              <a:ext cx="324000" cy="315137"/>
            </a:xfrm>
            <a:prstGeom prst="rect">
              <a:avLst/>
            </a:prstGeom>
          </p:spPr>
        </p:pic>
        <p:sp>
          <p:nvSpPr>
            <p:cNvPr id="100" name="Arrow: Chevron 99">
              <a:extLst>
                <a:ext uri="{FF2B5EF4-FFF2-40B4-BE49-F238E27FC236}">
                  <a16:creationId xmlns:a16="http://schemas.microsoft.com/office/drawing/2014/main" id="{75764701-B694-4393-8AE7-E73D837CFB7D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BE05BA3-E078-43F0-9785-FDCD0449D5BE}"/>
              </a:ext>
            </a:extLst>
          </p:cNvPr>
          <p:cNvGrpSpPr/>
          <p:nvPr/>
        </p:nvGrpSpPr>
        <p:grpSpPr>
          <a:xfrm>
            <a:off x="81997" y="1685524"/>
            <a:ext cx="1931500" cy="236353"/>
            <a:chOff x="81997" y="1685524"/>
            <a:chExt cx="1931500" cy="23635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CEC2E6-24AB-415A-A2B4-DCC1948045BD}"/>
                </a:ext>
              </a:extLst>
            </p:cNvPr>
            <p:cNvSpPr txBox="1"/>
            <p:nvPr/>
          </p:nvSpPr>
          <p:spPr>
            <a:xfrm>
              <a:off x="683888" y="1713893"/>
              <a:ext cx="1329609" cy="179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Watershed</a:t>
              </a:r>
            </a:p>
          </p:txBody>
        </p:sp>
        <p:pic>
          <p:nvPicPr>
            <p:cNvPr id="40" name="Picture 3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F534756-3C5A-499B-952E-7EDCD6F71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8" y="1685524"/>
              <a:ext cx="324000" cy="236353"/>
            </a:xfrm>
            <a:prstGeom prst="rect">
              <a:avLst/>
            </a:prstGeom>
          </p:spPr>
        </p:pic>
        <p:sp>
          <p:nvSpPr>
            <p:cNvPr id="101" name="Arrow: Chevron 100">
              <a:extLst>
                <a:ext uri="{FF2B5EF4-FFF2-40B4-BE49-F238E27FC236}">
                  <a16:creationId xmlns:a16="http://schemas.microsoft.com/office/drawing/2014/main" id="{179728D2-0149-4230-9363-9C1C20E55254}"/>
                </a:ext>
              </a:extLst>
            </p:cNvPr>
            <p:cNvSpPr/>
            <p:nvPr/>
          </p:nvSpPr>
          <p:spPr>
            <a:xfrm>
              <a:off x="81997" y="175935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E384994-3D74-4260-A65E-155F7E11662E}"/>
              </a:ext>
            </a:extLst>
          </p:cNvPr>
          <p:cNvGrpSpPr/>
          <p:nvPr/>
        </p:nvGrpSpPr>
        <p:grpSpPr>
          <a:xfrm>
            <a:off x="1205442" y="1586717"/>
            <a:ext cx="2360718" cy="621515"/>
            <a:chOff x="1205442" y="1621266"/>
            <a:chExt cx="2360718" cy="6389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2336151-A8C7-496D-B4FC-01D82C42D322}"/>
                </a:ext>
              </a:extLst>
            </p:cNvPr>
            <p:cNvSpPr/>
            <p:nvPr/>
          </p:nvSpPr>
          <p:spPr>
            <a:xfrm>
              <a:off x="1205442" y="1621266"/>
              <a:ext cx="1698460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/>
                <a:t>Total activated agriculture producer number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2975BA7-F06D-48DB-A880-72C05EC66220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2903902" y="1679022"/>
              <a:ext cx="662258" cy="261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43EB227-CD7C-4AF9-AB6F-E4ACF1959189}"/>
              </a:ext>
            </a:extLst>
          </p:cNvPr>
          <p:cNvSpPr/>
          <p:nvPr/>
        </p:nvSpPr>
        <p:spPr>
          <a:xfrm>
            <a:off x="5118774" y="3870251"/>
            <a:ext cx="2323454" cy="6215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b="1"/>
              <a:t>Click on each card will lead to each user list</a:t>
            </a:r>
          </a:p>
        </p:txBody>
      </p:sp>
    </p:spTree>
    <p:extLst>
      <p:ext uri="{BB962C8B-B14F-4D97-AF65-F5344CB8AC3E}">
        <p14:creationId xmlns:p14="http://schemas.microsoft.com/office/powerpoint/2010/main" val="1526265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576A3F44-91C3-44A3-92A3-5CCE2E20430A}"/>
              </a:ext>
            </a:extLst>
          </p:cNvPr>
          <p:cNvGrpSpPr/>
          <p:nvPr/>
        </p:nvGrpSpPr>
        <p:grpSpPr>
          <a:xfrm>
            <a:off x="0" y="363610"/>
            <a:ext cx="1971675" cy="6264991"/>
            <a:chOff x="0" y="354085"/>
            <a:chExt cx="1971675" cy="626499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4FE596E-C312-400E-97DD-45F0C30536EC}"/>
                </a:ext>
              </a:extLst>
            </p:cNvPr>
            <p:cNvSpPr/>
            <p:nvPr/>
          </p:nvSpPr>
          <p:spPr>
            <a:xfrm>
              <a:off x="0" y="354085"/>
              <a:ext cx="1971675" cy="62649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5D439B7-5004-47B4-AA99-A60F2099F56F}"/>
                </a:ext>
              </a:extLst>
            </p:cNvPr>
            <p:cNvSpPr txBox="1"/>
            <p:nvPr/>
          </p:nvSpPr>
          <p:spPr>
            <a:xfrm>
              <a:off x="1723784" y="390591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9014BD0-5577-427F-9C82-EA0A1E4B3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69171"/>
              </p:ext>
            </p:extLst>
          </p:nvPr>
        </p:nvGraphicFramePr>
        <p:xfrm>
          <a:off x="2143867" y="6240809"/>
          <a:ext cx="2276192" cy="2647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4524">
                  <a:extLst>
                    <a:ext uri="{9D8B030D-6E8A-4147-A177-3AD203B41FA5}">
                      <a16:colId xmlns:a16="http://schemas.microsoft.com/office/drawing/2014/main" val="254554176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405160254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361996786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922072515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763413177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2401453479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93934483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1988349506"/>
                    </a:ext>
                  </a:extLst>
                </a:gridCol>
              </a:tblGrid>
              <a:tr h="264766"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&lt;&lt;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&gt;&gt;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404268"/>
                  </a:ext>
                </a:extLst>
              </a:tr>
            </a:tbl>
          </a:graphicData>
        </a:graphic>
      </p:graphicFrame>
      <p:grpSp>
        <p:nvGrpSpPr>
          <p:cNvPr id="61" name="Group 60">
            <a:extLst>
              <a:ext uri="{FF2B5EF4-FFF2-40B4-BE49-F238E27FC236}">
                <a16:creationId xmlns:a16="http://schemas.microsoft.com/office/drawing/2014/main" id="{3529DA03-EC0A-4047-833F-75C2FD4B943B}"/>
              </a:ext>
            </a:extLst>
          </p:cNvPr>
          <p:cNvGrpSpPr/>
          <p:nvPr/>
        </p:nvGrpSpPr>
        <p:grpSpPr>
          <a:xfrm>
            <a:off x="81997" y="717818"/>
            <a:ext cx="1940717" cy="315137"/>
            <a:chOff x="81997" y="717818"/>
            <a:chExt cx="1940717" cy="31513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089D6BF-DF93-4910-8E62-6CA9CBE5C820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EBEEF159-C546-4340-8E9B-7A07E4F2D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D1B7480-D489-414E-900B-5B9ECC6BE952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1BF51C0-92FE-4636-B963-4ACB116CC62E}"/>
              </a:ext>
            </a:extLst>
          </p:cNvPr>
          <p:cNvGrpSpPr/>
          <p:nvPr/>
        </p:nvGrpSpPr>
        <p:grpSpPr>
          <a:xfrm>
            <a:off x="64137" y="1178381"/>
            <a:ext cx="1958590" cy="315137"/>
            <a:chOff x="64137" y="1178381"/>
            <a:chExt cx="1958590" cy="315137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1F86FC3-7019-47DD-B6C3-09613005CEE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User</a:t>
              </a:r>
            </a:p>
          </p:txBody>
        </p:sp>
        <p:pic>
          <p:nvPicPr>
            <p:cNvPr id="79" name="Graphic 78" descr="Users">
              <a:extLst>
                <a:ext uri="{FF2B5EF4-FFF2-40B4-BE49-F238E27FC236}">
                  <a16:creationId xmlns:a16="http://schemas.microsoft.com/office/drawing/2014/main" id="{5D1C1650-FD17-4F65-8635-B0851247E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5193" y="1178381"/>
              <a:ext cx="324000" cy="315137"/>
            </a:xfrm>
            <a:prstGeom prst="rect">
              <a:avLst/>
            </a:prstGeom>
          </p:spPr>
        </p:pic>
        <p:sp>
          <p:nvSpPr>
            <p:cNvPr id="81" name="Arrow: Chevron 80">
              <a:extLst>
                <a:ext uri="{FF2B5EF4-FFF2-40B4-BE49-F238E27FC236}">
                  <a16:creationId xmlns:a16="http://schemas.microsoft.com/office/drawing/2014/main" id="{2C036B39-8B0F-4D82-B404-68897750D5B5}"/>
                </a:ext>
              </a:extLst>
            </p:cNvPr>
            <p:cNvSpPr/>
            <p:nvPr/>
          </p:nvSpPr>
          <p:spPr>
            <a:xfrm rot="5571182">
              <a:off x="81997" y="12860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347C45F-6AFB-4FFC-AC90-2C794753341B}"/>
              </a:ext>
            </a:extLst>
          </p:cNvPr>
          <p:cNvGrpSpPr/>
          <p:nvPr/>
        </p:nvGrpSpPr>
        <p:grpSpPr>
          <a:xfrm>
            <a:off x="71418" y="2466825"/>
            <a:ext cx="1931500" cy="236353"/>
            <a:chOff x="81997" y="1685524"/>
            <a:chExt cx="1931500" cy="236353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C0C6E0C-CD0E-472B-AFE7-37A1FDCE0791}"/>
                </a:ext>
              </a:extLst>
            </p:cNvPr>
            <p:cNvSpPr txBox="1"/>
            <p:nvPr/>
          </p:nvSpPr>
          <p:spPr>
            <a:xfrm>
              <a:off x="683888" y="1713893"/>
              <a:ext cx="1329609" cy="179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Watershed</a:t>
              </a:r>
            </a:p>
          </p:txBody>
        </p:sp>
        <p:pic>
          <p:nvPicPr>
            <p:cNvPr id="93" name="Picture 9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88B8A09-F6C3-46E2-AECC-1FC540E1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8" y="1685524"/>
              <a:ext cx="324000" cy="236353"/>
            </a:xfrm>
            <a:prstGeom prst="rect">
              <a:avLst/>
            </a:prstGeom>
          </p:spPr>
        </p:pic>
        <p:sp>
          <p:nvSpPr>
            <p:cNvPr id="94" name="Arrow: Chevron 93">
              <a:extLst>
                <a:ext uri="{FF2B5EF4-FFF2-40B4-BE49-F238E27FC236}">
                  <a16:creationId xmlns:a16="http://schemas.microsoft.com/office/drawing/2014/main" id="{31A6F08D-7BB8-4DC4-A766-DE0E1226060A}"/>
                </a:ext>
              </a:extLst>
            </p:cNvPr>
            <p:cNvSpPr/>
            <p:nvPr/>
          </p:nvSpPr>
          <p:spPr>
            <a:xfrm>
              <a:off x="81997" y="175935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21FC686-A362-4579-BEE7-D7129872C86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91E8530-1BDE-4DFF-B678-04B392288757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A5B61DC-6FDD-405F-A2C7-417E78FD0C0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CDFF436F-0EEC-49C7-983F-8A16133B9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28347"/>
              </p:ext>
            </p:extLst>
          </p:nvPr>
        </p:nvGraphicFramePr>
        <p:xfrm>
          <a:off x="2143867" y="815540"/>
          <a:ext cx="8552707" cy="513678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673249">
                  <a:extLst>
                    <a:ext uri="{9D8B030D-6E8A-4147-A177-3AD203B41FA5}">
                      <a16:colId xmlns:a16="http://schemas.microsoft.com/office/drawing/2014/main" val="3469072932"/>
                    </a:ext>
                  </a:extLst>
                </a:gridCol>
                <a:gridCol w="1354834">
                  <a:extLst>
                    <a:ext uri="{9D8B030D-6E8A-4147-A177-3AD203B41FA5}">
                      <a16:colId xmlns:a16="http://schemas.microsoft.com/office/drawing/2014/main" val="2385260080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5558844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9253276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834831844"/>
                    </a:ext>
                  </a:extLst>
                </a:gridCol>
                <a:gridCol w="1459016">
                  <a:extLst>
                    <a:ext uri="{9D8B030D-6E8A-4147-A177-3AD203B41FA5}">
                      <a16:colId xmlns:a16="http://schemas.microsoft.com/office/drawing/2014/main" val="1389722005"/>
                    </a:ext>
                  </a:extLst>
                </a:gridCol>
                <a:gridCol w="938078">
                  <a:extLst>
                    <a:ext uri="{9D8B030D-6E8A-4147-A177-3AD203B41FA5}">
                      <a16:colId xmlns:a16="http://schemas.microsoft.com/office/drawing/2014/main" val="2990108789"/>
                    </a:ext>
                  </a:extLst>
                </a:gridCol>
                <a:gridCol w="793780">
                  <a:extLst>
                    <a:ext uri="{9D8B030D-6E8A-4147-A177-3AD203B41FA5}">
                      <a16:colId xmlns:a16="http://schemas.microsoft.com/office/drawing/2014/main" val="7633069"/>
                    </a:ext>
                  </a:extLst>
                </a:gridCol>
              </a:tblGrid>
              <a:tr h="400524"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ID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Name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Email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Municipality/City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Parcel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Status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Update 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62306"/>
                  </a:ext>
                </a:extLst>
              </a:tr>
              <a:tr h="400524">
                <a:tc>
                  <a:txBody>
                    <a:bodyPr/>
                    <a:lstStyle/>
                    <a:p>
                      <a:r>
                        <a:rPr lang="en-CA" sz="1000"/>
                        <a:t>#1001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First name last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Municipality/city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Count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Activated/Not activated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586926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Shawn Shao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County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08/15/2019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25597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Wanhong Yang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County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6405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User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Not activated</a:t>
                      </a:r>
                      <a:endParaRPr kumimoji="0" lang="en-CA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05689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639932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248237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301240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507753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044085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46803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37539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016149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9410"/>
                  </a:ext>
                </a:extLst>
              </a:tr>
            </a:tbl>
          </a:graphicData>
        </a:graphic>
      </p:graphicFrame>
      <p:sp>
        <p:nvSpPr>
          <p:cNvPr id="100" name="TextBox 99">
            <a:extLst>
              <a:ext uri="{FF2B5EF4-FFF2-40B4-BE49-F238E27FC236}">
                <a16:creationId xmlns:a16="http://schemas.microsoft.com/office/drawing/2014/main" id="{F2E10E9D-013F-4E27-B012-18216D2F0B1E}"/>
              </a:ext>
            </a:extLst>
          </p:cNvPr>
          <p:cNvSpPr txBox="1"/>
          <p:nvPr/>
        </p:nvSpPr>
        <p:spPr>
          <a:xfrm>
            <a:off x="2104281" y="501156"/>
            <a:ext cx="253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Agriculture producer list</a:t>
            </a: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E8026AEE-433B-4F33-82AB-53B7C875BDB2}"/>
              </a:ext>
            </a:extLst>
          </p:cNvPr>
          <p:cNvSpPr/>
          <p:nvPr/>
        </p:nvSpPr>
        <p:spPr>
          <a:xfrm rot="10800000">
            <a:off x="2477779" y="1058866"/>
            <a:ext cx="97728" cy="658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pic>
        <p:nvPicPr>
          <p:cNvPr id="102" name="Picture 8" descr="Related image">
            <a:extLst>
              <a:ext uri="{FF2B5EF4-FFF2-40B4-BE49-F238E27FC236}">
                <a16:creationId xmlns:a16="http://schemas.microsoft.com/office/drawing/2014/main" id="{66A9C7EE-0B41-405B-A2A6-460BA6768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36371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Graphic 102" descr="Pencil">
            <a:extLst>
              <a:ext uri="{FF2B5EF4-FFF2-40B4-BE49-F238E27FC236}">
                <a16:creationId xmlns:a16="http://schemas.microsoft.com/office/drawing/2014/main" id="{E22931C6-305B-481E-BB71-E677AA3E8B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1350690"/>
            <a:ext cx="180000" cy="180000"/>
          </a:xfrm>
          <a:prstGeom prst="rect">
            <a:avLst/>
          </a:prstGeom>
        </p:spPr>
      </p:pic>
      <p:pic>
        <p:nvPicPr>
          <p:cNvPr id="104" name="Picture 8" descr="Related image">
            <a:extLst>
              <a:ext uri="{FF2B5EF4-FFF2-40B4-BE49-F238E27FC236}">
                <a16:creationId xmlns:a16="http://schemas.microsoft.com/office/drawing/2014/main" id="{2E607C8D-3A6D-458E-A5A8-9AF10108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72997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Graphic 104" descr="Pencil">
            <a:extLst>
              <a:ext uri="{FF2B5EF4-FFF2-40B4-BE49-F238E27FC236}">
                <a16:creationId xmlns:a16="http://schemas.microsoft.com/office/drawing/2014/main" id="{A73AE5DC-D036-4384-B761-536E211959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1716948"/>
            <a:ext cx="180000" cy="180000"/>
          </a:xfrm>
          <a:prstGeom prst="rect">
            <a:avLst/>
          </a:prstGeom>
        </p:spPr>
      </p:pic>
      <p:pic>
        <p:nvPicPr>
          <p:cNvPr id="106" name="Picture 8" descr="Related image">
            <a:extLst>
              <a:ext uri="{FF2B5EF4-FFF2-40B4-BE49-F238E27FC236}">
                <a16:creationId xmlns:a16="http://schemas.microsoft.com/office/drawing/2014/main" id="{41C6723B-3132-484C-A56F-2224D57F2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09054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Graphic 106" descr="Pencil">
            <a:extLst>
              <a:ext uri="{FF2B5EF4-FFF2-40B4-BE49-F238E27FC236}">
                <a16:creationId xmlns:a16="http://schemas.microsoft.com/office/drawing/2014/main" id="{F4588ADC-807A-4E6A-A858-E4D21D17BC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2077522"/>
            <a:ext cx="180000" cy="180000"/>
          </a:xfrm>
          <a:prstGeom prst="rect">
            <a:avLst/>
          </a:prstGeom>
        </p:spPr>
      </p:pic>
      <p:pic>
        <p:nvPicPr>
          <p:cNvPr id="108" name="Picture 8" descr="Related image">
            <a:extLst>
              <a:ext uri="{FF2B5EF4-FFF2-40B4-BE49-F238E27FC236}">
                <a16:creationId xmlns:a16="http://schemas.microsoft.com/office/drawing/2014/main" id="{B78F86DD-5729-4A64-9E19-B92E0C00A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48537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Graphic 108" descr="Pencil">
            <a:extLst>
              <a:ext uri="{FF2B5EF4-FFF2-40B4-BE49-F238E27FC236}">
                <a16:creationId xmlns:a16="http://schemas.microsoft.com/office/drawing/2014/main" id="{67B4E266-02EA-4CD1-A64E-CB381A4A89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2472355"/>
            <a:ext cx="180000" cy="180000"/>
          </a:xfrm>
          <a:prstGeom prst="rect">
            <a:avLst/>
          </a:prstGeom>
        </p:spPr>
      </p:pic>
      <p:pic>
        <p:nvPicPr>
          <p:cNvPr id="110" name="Picture 8" descr="Related image">
            <a:extLst>
              <a:ext uri="{FF2B5EF4-FFF2-40B4-BE49-F238E27FC236}">
                <a16:creationId xmlns:a16="http://schemas.microsoft.com/office/drawing/2014/main" id="{BCEC4C93-D079-4F9A-9145-16C079798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7827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Graphic 110" descr="Pencil">
            <a:extLst>
              <a:ext uri="{FF2B5EF4-FFF2-40B4-BE49-F238E27FC236}">
                <a16:creationId xmlns:a16="http://schemas.microsoft.com/office/drawing/2014/main" id="{47006372-3831-4E07-A43C-2C83E2CBD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2769720"/>
            <a:ext cx="180000" cy="180000"/>
          </a:xfrm>
          <a:prstGeom prst="rect">
            <a:avLst/>
          </a:prstGeom>
        </p:spPr>
      </p:pic>
      <p:pic>
        <p:nvPicPr>
          <p:cNvPr id="112" name="Picture 8" descr="Related image">
            <a:extLst>
              <a:ext uri="{FF2B5EF4-FFF2-40B4-BE49-F238E27FC236}">
                <a16:creationId xmlns:a16="http://schemas.microsoft.com/office/drawing/2014/main" id="{858ABCAC-A289-4F63-8316-ED587957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14900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Graphic 112" descr="Pencil">
            <a:extLst>
              <a:ext uri="{FF2B5EF4-FFF2-40B4-BE49-F238E27FC236}">
                <a16:creationId xmlns:a16="http://schemas.microsoft.com/office/drawing/2014/main" id="{167EFA07-4CB5-4A49-92E3-68392658EF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3135978"/>
            <a:ext cx="180000" cy="180000"/>
          </a:xfrm>
          <a:prstGeom prst="rect">
            <a:avLst/>
          </a:prstGeom>
        </p:spPr>
      </p:pic>
      <p:pic>
        <p:nvPicPr>
          <p:cNvPr id="114" name="Picture 8" descr="Related image">
            <a:extLst>
              <a:ext uri="{FF2B5EF4-FFF2-40B4-BE49-F238E27FC236}">
                <a16:creationId xmlns:a16="http://schemas.microsoft.com/office/drawing/2014/main" id="{1FCC5B78-9C40-4099-B246-A3B253CC0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50957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Graphic 114" descr="Pencil">
            <a:extLst>
              <a:ext uri="{FF2B5EF4-FFF2-40B4-BE49-F238E27FC236}">
                <a16:creationId xmlns:a16="http://schemas.microsoft.com/office/drawing/2014/main" id="{3A0C77C5-39F7-46B6-BBE6-128AB606C0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3496552"/>
            <a:ext cx="180000" cy="180000"/>
          </a:xfrm>
          <a:prstGeom prst="rect">
            <a:avLst/>
          </a:prstGeom>
        </p:spPr>
      </p:pic>
      <p:pic>
        <p:nvPicPr>
          <p:cNvPr id="116" name="Picture 8" descr="Related image">
            <a:extLst>
              <a:ext uri="{FF2B5EF4-FFF2-40B4-BE49-F238E27FC236}">
                <a16:creationId xmlns:a16="http://schemas.microsoft.com/office/drawing/2014/main" id="{E2D00F95-F237-4BD6-A98F-40E8A5812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90440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Graphic 116" descr="Pencil">
            <a:extLst>
              <a:ext uri="{FF2B5EF4-FFF2-40B4-BE49-F238E27FC236}">
                <a16:creationId xmlns:a16="http://schemas.microsoft.com/office/drawing/2014/main" id="{B33629A9-0859-4F71-8CC3-9FC928DD16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3891385"/>
            <a:ext cx="180000" cy="180000"/>
          </a:xfrm>
          <a:prstGeom prst="rect">
            <a:avLst/>
          </a:prstGeom>
        </p:spPr>
      </p:pic>
      <p:pic>
        <p:nvPicPr>
          <p:cNvPr id="118" name="Picture 8" descr="Related image">
            <a:extLst>
              <a:ext uri="{FF2B5EF4-FFF2-40B4-BE49-F238E27FC236}">
                <a16:creationId xmlns:a16="http://schemas.microsoft.com/office/drawing/2014/main" id="{457A33BA-8323-49A9-980B-DE9C7C41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255820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Graphic 118" descr="Pencil">
            <a:extLst>
              <a:ext uri="{FF2B5EF4-FFF2-40B4-BE49-F238E27FC236}">
                <a16:creationId xmlns:a16="http://schemas.microsoft.com/office/drawing/2014/main" id="{27545F03-6059-4557-BA6B-63A55424C0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4242797"/>
            <a:ext cx="180000" cy="180000"/>
          </a:xfrm>
          <a:prstGeom prst="rect">
            <a:avLst/>
          </a:prstGeom>
        </p:spPr>
      </p:pic>
      <p:pic>
        <p:nvPicPr>
          <p:cNvPr id="120" name="Picture 8" descr="Related image">
            <a:extLst>
              <a:ext uri="{FF2B5EF4-FFF2-40B4-BE49-F238E27FC236}">
                <a16:creationId xmlns:a16="http://schemas.microsoft.com/office/drawing/2014/main" id="{B3B228B8-4E41-4C2E-B208-3A4EBF85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55318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Graphic 120" descr="Pencil">
            <a:extLst>
              <a:ext uri="{FF2B5EF4-FFF2-40B4-BE49-F238E27FC236}">
                <a16:creationId xmlns:a16="http://schemas.microsoft.com/office/drawing/2014/main" id="{F6FD52C7-39E8-48F9-8AFF-D9E4B220E2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4540162"/>
            <a:ext cx="180000" cy="180000"/>
          </a:xfrm>
          <a:prstGeom prst="rect">
            <a:avLst/>
          </a:prstGeom>
        </p:spPr>
      </p:pic>
      <p:pic>
        <p:nvPicPr>
          <p:cNvPr id="122" name="Picture 8" descr="Related image">
            <a:extLst>
              <a:ext uri="{FF2B5EF4-FFF2-40B4-BE49-F238E27FC236}">
                <a16:creationId xmlns:a16="http://schemas.microsoft.com/office/drawing/2014/main" id="{16F051D3-BA61-4D70-80AE-FA11CC266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9194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Graphic 122" descr="Pencil">
            <a:extLst>
              <a:ext uri="{FF2B5EF4-FFF2-40B4-BE49-F238E27FC236}">
                <a16:creationId xmlns:a16="http://schemas.microsoft.com/office/drawing/2014/main" id="{92E34F21-AD7E-4983-84D6-C85000F085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4906420"/>
            <a:ext cx="180000" cy="180000"/>
          </a:xfrm>
          <a:prstGeom prst="rect">
            <a:avLst/>
          </a:prstGeom>
        </p:spPr>
      </p:pic>
      <p:pic>
        <p:nvPicPr>
          <p:cNvPr id="124" name="Picture 8" descr="Related image">
            <a:extLst>
              <a:ext uri="{FF2B5EF4-FFF2-40B4-BE49-F238E27FC236}">
                <a16:creationId xmlns:a16="http://schemas.microsoft.com/office/drawing/2014/main" id="{2EE9271E-B83F-4F77-BE99-3EF40C0B2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5280017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Graphic 124" descr="Pencil">
            <a:extLst>
              <a:ext uri="{FF2B5EF4-FFF2-40B4-BE49-F238E27FC236}">
                <a16:creationId xmlns:a16="http://schemas.microsoft.com/office/drawing/2014/main" id="{3AD022BE-2E45-425E-869D-619CBC0BB3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5266994"/>
            <a:ext cx="180000" cy="180000"/>
          </a:xfrm>
          <a:prstGeom prst="rect">
            <a:avLst/>
          </a:prstGeom>
        </p:spPr>
      </p:pic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01EBDB6D-209A-4F25-A8E4-33F456A64E7F}"/>
              </a:ext>
            </a:extLst>
          </p:cNvPr>
          <p:cNvSpPr/>
          <p:nvPr/>
        </p:nvSpPr>
        <p:spPr>
          <a:xfrm>
            <a:off x="9787601" y="544078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+ Add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1A12BC5-E043-48E1-BC56-070E1E504F50}"/>
              </a:ext>
            </a:extLst>
          </p:cNvPr>
          <p:cNvSpPr/>
          <p:nvPr/>
        </p:nvSpPr>
        <p:spPr>
          <a:xfrm>
            <a:off x="9328818" y="930918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/>
              <a:t>Click “+ Add” button to open the Add/Edit agriculture producer page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F94734F-F0E8-4AC0-A424-6E98FCC2C3C5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700D321-CD34-4C09-B503-463190313E85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30" name="Picture 2" descr="Related image">
              <a:extLst>
                <a:ext uri="{FF2B5EF4-FFF2-40B4-BE49-F238E27FC236}">
                  <a16:creationId xmlns:a16="http://schemas.microsoft.com/office/drawing/2014/main" id="{455971E4-60B6-4437-912F-02026CF74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782C553-8ACF-42A6-B915-B0FB6FE8544C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32" name="Graphic 131" descr="Smiling face with no fill">
              <a:extLst>
                <a:ext uri="{FF2B5EF4-FFF2-40B4-BE49-F238E27FC236}">
                  <a16:creationId xmlns:a16="http://schemas.microsoft.com/office/drawing/2014/main" id="{2F44F4C3-37C5-466A-86E4-4B42B0C62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133" name="Graphic 132" descr="Question mark">
              <a:extLst>
                <a:ext uri="{FF2B5EF4-FFF2-40B4-BE49-F238E27FC236}">
                  <a16:creationId xmlns:a16="http://schemas.microsoft.com/office/drawing/2014/main" id="{56C0B357-2268-4113-9C41-9F81A6C4D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604A3AC-4C51-4987-8C12-43E4ADF8C04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B677DE2-B3A6-419C-B236-003C857A4C0C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E317921-5AEC-4717-BE68-41F8FDEB3C29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Agriculture producer management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078C92-741A-4780-AA90-47190B44F9B3}"/>
              </a:ext>
            </a:extLst>
          </p:cNvPr>
          <p:cNvGrpSpPr/>
          <p:nvPr/>
        </p:nvGrpSpPr>
        <p:grpSpPr>
          <a:xfrm>
            <a:off x="293903" y="1493518"/>
            <a:ext cx="1389286" cy="838645"/>
            <a:chOff x="293903" y="1493518"/>
            <a:chExt cx="1389286" cy="83864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7323AD-FE94-4532-BACF-7A360912EF3B}"/>
                </a:ext>
              </a:extLst>
            </p:cNvPr>
            <p:cNvGrpSpPr/>
            <p:nvPr/>
          </p:nvGrpSpPr>
          <p:grpSpPr>
            <a:xfrm>
              <a:off x="297745" y="1493518"/>
              <a:ext cx="1385444" cy="252000"/>
              <a:chOff x="302508" y="1494217"/>
              <a:chExt cx="1385444" cy="252000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983D03-532B-4048-83A2-8505854342E1}"/>
                  </a:ext>
                </a:extLst>
              </p:cNvPr>
              <p:cNvSpPr txBox="1"/>
              <p:nvPr/>
            </p:nvSpPr>
            <p:spPr>
              <a:xfrm>
                <a:off x="622604" y="1542755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>
                    <a:solidFill>
                      <a:schemeClr val="accent1"/>
                    </a:solidFill>
                  </a:rPr>
                  <a:t>Agri. producer</a:t>
                </a:r>
              </a:p>
            </p:txBody>
          </p:sp>
          <p:pic>
            <p:nvPicPr>
              <p:cNvPr id="3" name="Graphic 2" descr="Farmer">
                <a:extLst>
                  <a:ext uri="{FF2B5EF4-FFF2-40B4-BE49-F238E27FC236}">
                    <a16:creationId xmlns:a16="http://schemas.microsoft.com/office/drawing/2014/main" id="{C171CF44-EA24-405F-99A8-633D1B0DC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02508" y="1494217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CF0A64-BABF-45E1-93EE-E6DDDD80D073}"/>
                </a:ext>
              </a:extLst>
            </p:cNvPr>
            <p:cNvGrpSpPr/>
            <p:nvPr/>
          </p:nvGrpSpPr>
          <p:grpSpPr>
            <a:xfrm>
              <a:off x="295367" y="1796098"/>
              <a:ext cx="1387822" cy="252000"/>
              <a:chOff x="295367" y="1796098"/>
              <a:chExt cx="1387822" cy="252000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9823ECE-929B-410C-ACB4-E24BAB581A5C}"/>
                  </a:ext>
                </a:extLst>
              </p:cNvPr>
              <p:cNvSpPr txBox="1"/>
              <p:nvPr/>
            </p:nvSpPr>
            <p:spPr>
              <a:xfrm>
                <a:off x="617841" y="184197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Watershed manager</a:t>
                </a:r>
              </a:p>
            </p:txBody>
          </p:sp>
          <p:pic>
            <p:nvPicPr>
              <p:cNvPr id="9" name="Graphic 8" descr="Picnic table">
                <a:extLst>
                  <a:ext uri="{FF2B5EF4-FFF2-40B4-BE49-F238E27FC236}">
                    <a16:creationId xmlns:a16="http://schemas.microsoft.com/office/drawing/2014/main" id="{2CBAF66A-A77D-4489-98B2-274A4E884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95367" y="1796098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4720EF1-254C-40AB-9883-EEB903D21F09}"/>
                </a:ext>
              </a:extLst>
            </p:cNvPr>
            <p:cNvGrpSpPr/>
            <p:nvPr/>
          </p:nvGrpSpPr>
          <p:grpSpPr>
            <a:xfrm>
              <a:off x="293903" y="2080163"/>
              <a:ext cx="1380681" cy="252000"/>
              <a:chOff x="302508" y="2082232"/>
              <a:chExt cx="1380681" cy="252000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F38AE8C-D65F-466C-AFA1-AE4B995F43BB}"/>
                  </a:ext>
                </a:extLst>
              </p:cNvPr>
              <p:cNvSpPr txBox="1"/>
              <p:nvPr/>
            </p:nvSpPr>
            <p:spPr>
              <a:xfrm>
                <a:off x="617841" y="2141203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Municipality manager</a:t>
                </a:r>
              </a:p>
            </p:txBody>
          </p:sp>
          <p:pic>
            <p:nvPicPr>
              <p:cNvPr id="11" name="Graphic 10" descr="Court">
                <a:extLst>
                  <a:ext uri="{FF2B5EF4-FFF2-40B4-BE49-F238E27FC236}">
                    <a16:creationId xmlns:a16="http://schemas.microsoft.com/office/drawing/2014/main" id="{61054855-2DDE-4E60-AC88-14060141B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02508" y="2082232"/>
                <a:ext cx="252000" cy="25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6727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55D05F4-90EB-4278-B19D-D4A4E6B26758}"/>
              </a:ext>
            </a:extLst>
          </p:cNvPr>
          <p:cNvSpPr/>
          <p:nvPr/>
        </p:nvSpPr>
        <p:spPr>
          <a:xfrm>
            <a:off x="0" y="349766"/>
            <a:ext cx="3434065" cy="6281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536958" y="5697583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+</a:t>
            </a:r>
          </a:p>
          <a:p>
            <a:pPr algn="ctr"/>
            <a:endParaRPr lang="en-CA"/>
          </a:p>
          <a:p>
            <a:pPr algn="ctr"/>
            <a:r>
              <a:rPr lang="en-CA">
                <a:sym typeface="Symbol" panose="05050102010706020507" pitchFamily="18" charset="2"/>
              </a:rPr>
              <a:t></a:t>
            </a:r>
            <a:endParaRPr lang="en-CA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3979" y="5343952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475059" y="4973984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103450"/>
              </p:ext>
            </p:extLst>
          </p:nvPr>
        </p:nvGraphicFramePr>
        <p:xfrm>
          <a:off x="10432445" y="556670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288905" y="785270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First name*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822569" y="785270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Last name*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274684" y="1526263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Address*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265841" y="226921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Municipality/City*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260537" y="494720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User info</a:t>
            </a:r>
            <a:endParaRPr lang="en-CA" sz="1100" b="1" baseline="300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284148" y="1153372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Date of birth*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1005C-190A-45FF-B774-006F0C699C85}"/>
              </a:ext>
            </a:extLst>
          </p:cNvPr>
          <p:cNvSpPr txBox="1"/>
          <p:nvPr/>
        </p:nvSpPr>
        <p:spPr>
          <a:xfrm>
            <a:off x="265841" y="189928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Address 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EA10614-DF8D-4B04-947E-747D02F77EFE}"/>
              </a:ext>
            </a:extLst>
          </p:cNvPr>
          <p:cNvSpPr txBox="1"/>
          <p:nvPr/>
        </p:nvSpPr>
        <p:spPr>
          <a:xfrm>
            <a:off x="284148" y="3727164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Driver’s license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91F4CB1-15AB-46BE-9728-9E07A81DB58E}"/>
              </a:ext>
            </a:extLst>
          </p:cNvPr>
          <p:cNvSpPr txBox="1"/>
          <p:nvPr/>
        </p:nvSpPr>
        <p:spPr>
          <a:xfrm>
            <a:off x="267392" y="3440499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Government issued ID</a:t>
            </a:r>
            <a:endParaRPr lang="en-CA" sz="1100" b="1" baseline="300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EA44CA-4882-4660-89C1-63A99B4C2840}"/>
              </a:ext>
            </a:extLst>
          </p:cNvPr>
          <p:cNvSpPr txBox="1"/>
          <p:nvPr/>
        </p:nvSpPr>
        <p:spPr>
          <a:xfrm>
            <a:off x="293612" y="4131652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Last 4 digits of social insurance number (SIN)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246C336-6D94-42C2-B8F0-5B39BF04E8C1}"/>
              </a:ext>
            </a:extLst>
          </p:cNvPr>
          <p:cNvSpPr/>
          <p:nvPr/>
        </p:nvSpPr>
        <p:spPr>
          <a:xfrm>
            <a:off x="284148" y="6254570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OK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66B14C0-A836-48D8-8CB4-F006D50569D4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B08FDF4-681F-443E-A094-8FAFE827747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3" name="Picture 2" descr="Related image">
              <a:extLst>
                <a:ext uri="{FF2B5EF4-FFF2-40B4-BE49-F238E27FC236}">
                  <a16:creationId xmlns:a16="http://schemas.microsoft.com/office/drawing/2014/main" id="{7A48592C-DFCF-4E34-A173-6D741112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9F07802-7BE7-469B-89BE-90676D9CDB2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5" name="Graphic 104" descr="Smiling face with no fill">
              <a:extLst>
                <a:ext uri="{FF2B5EF4-FFF2-40B4-BE49-F238E27FC236}">
                  <a16:creationId xmlns:a16="http://schemas.microsoft.com/office/drawing/2014/main" id="{0C092A07-B2F6-4392-9672-002AEDDD8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106" name="Graphic 105" descr="Question mark">
              <a:extLst>
                <a:ext uri="{FF2B5EF4-FFF2-40B4-BE49-F238E27FC236}">
                  <a16:creationId xmlns:a16="http://schemas.microsoft.com/office/drawing/2014/main" id="{C9B60269-5586-4002-9DFA-2D28A968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CF9F1FB-C98C-4C2D-8395-16E46F4DCA8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155DAFC-F7A8-439B-A37B-2B47852B2BB4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E2F18C5-99D6-408B-94CA-094386C123A6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Add/Edit agriculture producer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5EBA6C1-4415-46C8-86A7-E862CF28B8F7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E687861-6E9E-449E-84B1-F1A5B519F109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9197EE-8362-4957-9C07-1C3E6214A7D9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500DB9F-E201-4ADD-9775-565ACD7085BE}"/>
              </a:ext>
            </a:extLst>
          </p:cNvPr>
          <p:cNvSpPr/>
          <p:nvPr/>
        </p:nvSpPr>
        <p:spPr>
          <a:xfrm>
            <a:off x="1848699" y="6262013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Cancel</a:t>
            </a:r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A31B96A3-ECBC-47AD-ADB2-CB36C6446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819214"/>
              </p:ext>
            </p:extLst>
          </p:nvPr>
        </p:nvGraphicFramePr>
        <p:xfrm>
          <a:off x="8970711" y="757429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D59DFB4B-BCCE-447A-B4B0-3547AAFE1381}"/>
              </a:ext>
            </a:extLst>
          </p:cNvPr>
          <p:cNvGrpSpPr/>
          <p:nvPr/>
        </p:nvGrpSpPr>
        <p:grpSpPr>
          <a:xfrm>
            <a:off x="4196937" y="1909750"/>
            <a:ext cx="5838810" cy="4234535"/>
            <a:chOff x="4448175" y="1337119"/>
            <a:chExt cx="6800850" cy="4949381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9D897180-2DD8-40C2-AF71-6D53640B455D}"/>
                </a:ext>
              </a:extLst>
            </p:cNvPr>
            <p:cNvGrpSpPr/>
            <p:nvPr/>
          </p:nvGrpSpPr>
          <p:grpSpPr>
            <a:xfrm>
              <a:off x="5185619" y="1686325"/>
              <a:ext cx="3578451" cy="3922523"/>
              <a:chOff x="5185619" y="1686325"/>
              <a:chExt cx="3578451" cy="3922523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78A9DC0F-A77A-4249-9366-3022D06589BB}"/>
                  </a:ext>
                </a:extLst>
              </p:cNvPr>
              <p:cNvSpPr/>
              <p:nvPr/>
            </p:nvSpPr>
            <p:spPr>
              <a:xfrm>
                <a:off x="5185619" y="1686325"/>
                <a:ext cx="3032376" cy="3922523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>
                <a:solidFill>
                  <a:schemeClr val="accent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899854E-9CED-4771-99C6-5B7F1B102E33}"/>
                  </a:ext>
                </a:extLst>
              </p:cNvPr>
              <p:cNvSpPr/>
              <p:nvPr/>
            </p:nvSpPr>
            <p:spPr>
              <a:xfrm>
                <a:off x="5799338" y="1826083"/>
                <a:ext cx="660927" cy="1919334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7EAC0DC-9079-4112-A70D-358D27D85701}"/>
                  </a:ext>
                </a:extLst>
              </p:cNvPr>
              <p:cNvSpPr/>
              <p:nvPr/>
            </p:nvSpPr>
            <p:spPr>
              <a:xfrm>
                <a:off x="6790730" y="2086963"/>
                <a:ext cx="415441" cy="1760942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A1F08F59-33FA-4C9D-9306-A953C4B9026E}"/>
                  </a:ext>
                </a:extLst>
              </p:cNvPr>
              <p:cNvSpPr/>
              <p:nvPr/>
            </p:nvSpPr>
            <p:spPr>
              <a:xfrm>
                <a:off x="7838771" y="2357161"/>
                <a:ext cx="925299" cy="141387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00811B09-4446-422B-95EF-E864E6AF88FE}"/>
                </a:ext>
              </a:extLst>
            </p:cNvPr>
            <p:cNvGrpSpPr/>
            <p:nvPr/>
          </p:nvGrpSpPr>
          <p:grpSpPr>
            <a:xfrm>
              <a:off x="4748760" y="1337119"/>
              <a:ext cx="6444798" cy="4804076"/>
              <a:chOff x="4748760" y="1337119"/>
              <a:chExt cx="6444798" cy="4804076"/>
            </a:xfrm>
          </p:grpSpPr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E89F451C-BDBB-4513-B3CE-5FFEC55A29E0}"/>
                  </a:ext>
                </a:extLst>
              </p:cNvPr>
              <p:cNvSpPr/>
              <p:nvPr/>
            </p:nvSpPr>
            <p:spPr>
              <a:xfrm>
                <a:off x="4748760" y="1469737"/>
                <a:ext cx="4218974" cy="4468469"/>
              </a:xfrm>
              <a:custGeom>
                <a:avLst/>
                <a:gdLst>
                  <a:gd name="connsiteX0" fmla="*/ 2118266 w 3643907"/>
                  <a:gd name="connsiteY0" fmla="*/ 87427 h 4033235"/>
                  <a:gd name="connsiteX1" fmla="*/ 1691546 w 3643907"/>
                  <a:gd name="connsiteY1" fmla="*/ 122261 h 4033235"/>
                  <a:gd name="connsiteX2" fmla="*/ 1447706 w 3643907"/>
                  <a:gd name="connsiteY2" fmla="*/ 200638 h 4033235"/>
                  <a:gd name="connsiteX3" fmla="*/ 1108071 w 3643907"/>
                  <a:gd name="connsiteY3" fmla="*/ 305141 h 4033235"/>
                  <a:gd name="connsiteX4" fmla="*/ 925191 w 3643907"/>
                  <a:gd name="connsiteY4" fmla="*/ 575107 h 4033235"/>
                  <a:gd name="connsiteX5" fmla="*/ 925191 w 3643907"/>
                  <a:gd name="connsiteY5" fmla="*/ 879907 h 4033235"/>
                  <a:gd name="connsiteX6" fmla="*/ 881648 w 3643907"/>
                  <a:gd name="connsiteY6" fmla="*/ 1263084 h 4033235"/>
                  <a:gd name="connsiteX7" fmla="*/ 794563 w 3643907"/>
                  <a:gd name="connsiteY7" fmla="*/ 1332752 h 4033235"/>
                  <a:gd name="connsiteX8" fmla="*/ 585557 w 3643907"/>
                  <a:gd name="connsiteY8" fmla="*/ 1393712 h 4033235"/>
                  <a:gd name="connsiteX9" fmla="*/ 454928 w 3643907"/>
                  <a:gd name="connsiteY9" fmla="*/ 1524341 h 4033235"/>
                  <a:gd name="connsiteX10" fmla="*/ 385260 w 3643907"/>
                  <a:gd name="connsiteY10" fmla="*/ 1715930 h 4033235"/>
                  <a:gd name="connsiteX11" fmla="*/ 428803 w 3643907"/>
                  <a:gd name="connsiteY11" fmla="*/ 2064272 h 4033235"/>
                  <a:gd name="connsiteX12" fmla="*/ 515888 w 3643907"/>
                  <a:gd name="connsiteY12" fmla="*/ 2203610 h 4033235"/>
                  <a:gd name="connsiteX13" fmla="*/ 838106 w 3643907"/>
                  <a:gd name="connsiteY13" fmla="*/ 2395198 h 4033235"/>
                  <a:gd name="connsiteX14" fmla="*/ 1020986 w 3643907"/>
                  <a:gd name="connsiteY14" fmla="*/ 2560661 h 4033235"/>
                  <a:gd name="connsiteX15" fmla="*/ 1055820 w 3643907"/>
                  <a:gd name="connsiteY15" fmla="*/ 2708707 h 4033235"/>
                  <a:gd name="connsiteX16" fmla="*/ 1038403 w 3643907"/>
                  <a:gd name="connsiteY16" fmla="*/ 2865461 h 4033235"/>
                  <a:gd name="connsiteX17" fmla="*/ 751020 w 3643907"/>
                  <a:gd name="connsiteY17" fmla="*/ 3118010 h 4033235"/>
                  <a:gd name="connsiteX18" fmla="*/ 454928 w 3643907"/>
                  <a:gd name="connsiteY18" fmla="*/ 3318307 h 4033235"/>
                  <a:gd name="connsiteX19" fmla="*/ 176254 w 3643907"/>
                  <a:gd name="connsiteY19" fmla="*/ 3466352 h 4033235"/>
                  <a:gd name="connsiteX20" fmla="*/ 89168 w 3643907"/>
                  <a:gd name="connsiteY20" fmla="*/ 3596981 h 4033235"/>
                  <a:gd name="connsiteX21" fmla="*/ 36917 w 3643907"/>
                  <a:gd name="connsiteY21" fmla="*/ 3823404 h 4033235"/>
                  <a:gd name="connsiteX22" fmla="*/ 97877 w 3643907"/>
                  <a:gd name="connsiteY22" fmla="*/ 3971450 h 4033235"/>
                  <a:gd name="connsiteX23" fmla="*/ 1099363 w 3643907"/>
                  <a:gd name="connsiteY23" fmla="*/ 4032410 h 4033235"/>
                  <a:gd name="connsiteX24" fmla="*/ 1648003 w 3643907"/>
                  <a:gd name="connsiteY24" fmla="*/ 3997575 h 4033235"/>
                  <a:gd name="connsiteX25" fmla="*/ 2248894 w 3643907"/>
                  <a:gd name="connsiteY25" fmla="*/ 3875655 h 4033235"/>
                  <a:gd name="connsiteX26" fmla="*/ 2562403 w 3643907"/>
                  <a:gd name="connsiteY26" fmla="*/ 3605690 h 4033235"/>
                  <a:gd name="connsiteX27" fmla="*/ 3137168 w 3643907"/>
                  <a:gd name="connsiteY27" fmla="*/ 3248638 h 4033235"/>
                  <a:gd name="connsiteX28" fmla="*/ 3407134 w 3643907"/>
                  <a:gd name="connsiteY28" fmla="*/ 2734832 h 4033235"/>
                  <a:gd name="connsiteX29" fmla="*/ 3642266 w 3643907"/>
                  <a:gd name="connsiteY29" fmla="*/ 2116524 h 4033235"/>
                  <a:gd name="connsiteX30" fmla="*/ 3502928 w 3643907"/>
                  <a:gd name="connsiteY30" fmla="*/ 1637552 h 4033235"/>
                  <a:gd name="connsiteX31" fmla="*/ 3337466 w 3643907"/>
                  <a:gd name="connsiteY31" fmla="*/ 1210832 h 4033235"/>
                  <a:gd name="connsiteX32" fmla="*/ 3598723 w 3643907"/>
                  <a:gd name="connsiteY32" fmla="*/ 827655 h 4033235"/>
                  <a:gd name="connsiteX33" fmla="*/ 3520346 w 3643907"/>
                  <a:gd name="connsiteY33" fmla="*/ 322558 h 4033235"/>
                  <a:gd name="connsiteX34" fmla="*/ 3172003 w 3643907"/>
                  <a:gd name="connsiteY34" fmla="*/ 87427 h 4033235"/>
                  <a:gd name="connsiteX35" fmla="*/ 2423066 w 3643907"/>
                  <a:gd name="connsiteY35" fmla="*/ 341 h 4033235"/>
                  <a:gd name="connsiteX36" fmla="*/ 2118266 w 3643907"/>
                  <a:gd name="connsiteY36" fmla="*/ 87427 h 4033235"/>
                  <a:gd name="connsiteX0" fmla="*/ 2093566 w 3619207"/>
                  <a:gd name="connsiteY0" fmla="*/ 87427 h 4054379"/>
                  <a:gd name="connsiteX1" fmla="*/ 1666846 w 3619207"/>
                  <a:gd name="connsiteY1" fmla="*/ 122261 h 4054379"/>
                  <a:gd name="connsiteX2" fmla="*/ 1423006 w 3619207"/>
                  <a:gd name="connsiteY2" fmla="*/ 200638 h 4054379"/>
                  <a:gd name="connsiteX3" fmla="*/ 1083371 w 3619207"/>
                  <a:gd name="connsiteY3" fmla="*/ 305141 h 4054379"/>
                  <a:gd name="connsiteX4" fmla="*/ 900491 w 3619207"/>
                  <a:gd name="connsiteY4" fmla="*/ 575107 h 4054379"/>
                  <a:gd name="connsiteX5" fmla="*/ 900491 w 3619207"/>
                  <a:gd name="connsiteY5" fmla="*/ 879907 h 4054379"/>
                  <a:gd name="connsiteX6" fmla="*/ 856948 w 3619207"/>
                  <a:gd name="connsiteY6" fmla="*/ 1263084 h 4054379"/>
                  <a:gd name="connsiteX7" fmla="*/ 769863 w 3619207"/>
                  <a:gd name="connsiteY7" fmla="*/ 1332752 h 4054379"/>
                  <a:gd name="connsiteX8" fmla="*/ 560857 w 3619207"/>
                  <a:gd name="connsiteY8" fmla="*/ 1393712 h 4054379"/>
                  <a:gd name="connsiteX9" fmla="*/ 430228 w 3619207"/>
                  <a:gd name="connsiteY9" fmla="*/ 1524341 h 4054379"/>
                  <a:gd name="connsiteX10" fmla="*/ 360560 w 3619207"/>
                  <a:gd name="connsiteY10" fmla="*/ 1715930 h 4054379"/>
                  <a:gd name="connsiteX11" fmla="*/ 404103 w 3619207"/>
                  <a:gd name="connsiteY11" fmla="*/ 2064272 h 4054379"/>
                  <a:gd name="connsiteX12" fmla="*/ 491188 w 3619207"/>
                  <a:gd name="connsiteY12" fmla="*/ 2203610 h 4054379"/>
                  <a:gd name="connsiteX13" fmla="*/ 813406 w 3619207"/>
                  <a:gd name="connsiteY13" fmla="*/ 2395198 h 4054379"/>
                  <a:gd name="connsiteX14" fmla="*/ 996286 w 3619207"/>
                  <a:gd name="connsiteY14" fmla="*/ 2560661 h 4054379"/>
                  <a:gd name="connsiteX15" fmla="*/ 1031120 w 3619207"/>
                  <a:gd name="connsiteY15" fmla="*/ 2708707 h 4054379"/>
                  <a:gd name="connsiteX16" fmla="*/ 1013703 w 3619207"/>
                  <a:gd name="connsiteY16" fmla="*/ 2865461 h 4054379"/>
                  <a:gd name="connsiteX17" fmla="*/ 726320 w 3619207"/>
                  <a:gd name="connsiteY17" fmla="*/ 3118010 h 4054379"/>
                  <a:gd name="connsiteX18" fmla="*/ 430228 w 3619207"/>
                  <a:gd name="connsiteY18" fmla="*/ 3318307 h 4054379"/>
                  <a:gd name="connsiteX19" fmla="*/ 151554 w 3619207"/>
                  <a:gd name="connsiteY19" fmla="*/ 3466352 h 4054379"/>
                  <a:gd name="connsiteX20" fmla="*/ 64468 w 3619207"/>
                  <a:gd name="connsiteY20" fmla="*/ 3596981 h 4054379"/>
                  <a:gd name="connsiteX21" fmla="*/ 12217 w 3619207"/>
                  <a:gd name="connsiteY21" fmla="*/ 3823404 h 4054379"/>
                  <a:gd name="connsiteX22" fmla="*/ 114751 w 3619207"/>
                  <a:gd name="connsiteY22" fmla="*/ 4039081 h 4054379"/>
                  <a:gd name="connsiteX23" fmla="*/ 1074663 w 3619207"/>
                  <a:gd name="connsiteY23" fmla="*/ 4032410 h 4054379"/>
                  <a:gd name="connsiteX24" fmla="*/ 1623303 w 3619207"/>
                  <a:gd name="connsiteY24" fmla="*/ 3997575 h 4054379"/>
                  <a:gd name="connsiteX25" fmla="*/ 2224194 w 3619207"/>
                  <a:gd name="connsiteY25" fmla="*/ 3875655 h 4054379"/>
                  <a:gd name="connsiteX26" fmla="*/ 2537703 w 3619207"/>
                  <a:gd name="connsiteY26" fmla="*/ 3605690 h 4054379"/>
                  <a:gd name="connsiteX27" fmla="*/ 3112468 w 3619207"/>
                  <a:gd name="connsiteY27" fmla="*/ 3248638 h 4054379"/>
                  <a:gd name="connsiteX28" fmla="*/ 3382434 w 3619207"/>
                  <a:gd name="connsiteY28" fmla="*/ 2734832 h 4054379"/>
                  <a:gd name="connsiteX29" fmla="*/ 3617566 w 3619207"/>
                  <a:gd name="connsiteY29" fmla="*/ 2116524 h 4054379"/>
                  <a:gd name="connsiteX30" fmla="*/ 3478228 w 3619207"/>
                  <a:gd name="connsiteY30" fmla="*/ 1637552 h 4054379"/>
                  <a:gd name="connsiteX31" fmla="*/ 3312766 w 3619207"/>
                  <a:gd name="connsiteY31" fmla="*/ 1210832 h 4054379"/>
                  <a:gd name="connsiteX32" fmla="*/ 3574023 w 3619207"/>
                  <a:gd name="connsiteY32" fmla="*/ 827655 h 4054379"/>
                  <a:gd name="connsiteX33" fmla="*/ 3495646 w 3619207"/>
                  <a:gd name="connsiteY33" fmla="*/ 322558 h 4054379"/>
                  <a:gd name="connsiteX34" fmla="*/ 3147303 w 3619207"/>
                  <a:gd name="connsiteY34" fmla="*/ 87427 h 4054379"/>
                  <a:gd name="connsiteX35" fmla="*/ 2398366 w 3619207"/>
                  <a:gd name="connsiteY35" fmla="*/ 341 h 4054379"/>
                  <a:gd name="connsiteX36" fmla="*/ 2093566 w 3619207"/>
                  <a:gd name="connsiteY36" fmla="*/ 87427 h 4054379"/>
                  <a:gd name="connsiteX0" fmla="*/ 2093566 w 3618850"/>
                  <a:gd name="connsiteY0" fmla="*/ 87427 h 4054379"/>
                  <a:gd name="connsiteX1" fmla="*/ 1666846 w 3618850"/>
                  <a:gd name="connsiteY1" fmla="*/ 122261 h 4054379"/>
                  <a:gd name="connsiteX2" fmla="*/ 1423006 w 3618850"/>
                  <a:gd name="connsiteY2" fmla="*/ 200638 h 4054379"/>
                  <a:gd name="connsiteX3" fmla="*/ 1083371 w 3618850"/>
                  <a:gd name="connsiteY3" fmla="*/ 305141 h 4054379"/>
                  <a:gd name="connsiteX4" fmla="*/ 900491 w 3618850"/>
                  <a:gd name="connsiteY4" fmla="*/ 575107 h 4054379"/>
                  <a:gd name="connsiteX5" fmla="*/ 900491 w 3618850"/>
                  <a:gd name="connsiteY5" fmla="*/ 879907 h 4054379"/>
                  <a:gd name="connsiteX6" fmla="*/ 856948 w 3618850"/>
                  <a:gd name="connsiteY6" fmla="*/ 1263084 h 4054379"/>
                  <a:gd name="connsiteX7" fmla="*/ 769863 w 3618850"/>
                  <a:gd name="connsiteY7" fmla="*/ 1332752 h 4054379"/>
                  <a:gd name="connsiteX8" fmla="*/ 560857 w 3618850"/>
                  <a:gd name="connsiteY8" fmla="*/ 1393712 h 4054379"/>
                  <a:gd name="connsiteX9" fmla="*/ 430228 w 3618850"/>
                  <a:gd name="connsiteY9" fmla="*/ 1524341 h 4054379"/>
                  <a:gd name="connsiteX10" fmla="*/ 360560 w 3618850"/>
                  <a:gd name="connsiteY10" fmla="*/ 1715930 h 4054379"/>
                  <a:gd name="connsiteX11" fmla="*/ 404103 w 3618850"/>
                  <a:gd name="connsiteY11" fmla="*/ 2064272 h 4054379"/>
                  <a:gd name="connsiteX12" fmla="*/ 491188 w 3618850"/>
                  <a:gd name="connsiteY12" fmla="*/ 2203610 h 4054379"/>
                  <a:gd name="connsiteX13" fmla="*/ 813406 w 3618850"/>
                  <a:gd name="connsiteY13" fmla="*/ 2395198 h 4054379"/>
                  <a:gd name="connsiteX14" fmla="*/ 996286 w 3618850"/>
                  <a:gd name="connsiteY14" fmla="*/ 2560661 h 4054379"/>
                  <a:gd name="connsiteX15" fmla="*/ 1031120 w 3618850"/>
                  <a:gd name="connsiteY15" fmla="*/ 2708707 h 4054379"/>
                  <a:gd name="connsiteX16" fmla="*/ 1013703 w 3618850"/>
                  <a:gd name="connsiteY16" fmla="*/ 2865461 h 4054379"/>
                  <a:gd name="connsiteX17" fmla="*/ 726320 w 3618850"/>
                  <a:gd name="connsiteY17" fmla="*/ 3118010 h 4054379"/>
                  <a:gd name="connsiteX18" fmla="*/ 430228 w 3618850"/>
                  <a:gd name="connsiteY18" fmla="*/ 3318307 h 4054379"/>
                  <a:gd name="connsiteX19" fmla="*/ 151554 w 3618850"/>
                  <a:gd name="connsiteY19" fmla="*/ 3466352 h 4054379"/>
                  <a:gd name="connsiteX20" fmla="*/ 64468 w 3618850"/>
                  <a:gd name="connsiteY20" fmla="*/ 3596981 h 4054379"/>
                  <a:gd name="connsiteX21" fmla="*/ 12217 w 3618850"/>
                  <a:gd name="connsiteY21" fmla="*/ 3823404 h 4054379"/>
                  <a:gd name="connsiteX22" fmla="*/ 114751 w 3618850"/>
                  <a:gd name="connsiteY22" fmla="*/ 4039081 h 4054379"/>
                  <a:gd name="connsiteX23" fmla="*/ 1074663 w 3618850"/>
                  <a:gd name="connsiteY23" fmla="*/ 4032410 h 4054379"/>
                  <a:gd name="connsiteX24" fmla="*/ 1623303 w 3618850"/>
                  <a:gd name="connsiteY24" fmla="*/ 3997575 h 4054379"/>
                  <a:gd name="connsiteX25" fmla="*/ 2224194 w 3618850"/>
                  <a:gd name="connsiteY25" fmla="*/ 3875655 h 4054379"/>
                  <a:gd name="connsiteX26" fmla="*/ 2537703 w 3618850"/>
                  <a:gd name="connsiteY26" fmla="*/ 3605690 h 4054379"/>
                  <a:gd name="connsiteX27" fmla="*/ 3112468 w 3618850"/>
                  <a:gd name="connsiteY27" fmla="*/ 3248638 h 4054379"/>
                  <a:gd name="connsiteX28" fmla="*/ 3382434 w 3618850"/>
                  <a:gd name="connsiteY28" fmla="*/ 2734832 h 4054379"/>
                  <a:gd name="connsiteX29" fmla="*/ 3617566 w 3618850"/>
                  <a:gd name="connsiteY29" fmla="*/ 2116524 h 4054379"/>
                  <a:gd name="connsiteX30" fmla="*/ 3478228 w 3618850"/>
                  <a:gd name="connsiteY30" fmla="*/ 1637552 h 4054379"/>
                  <a:gd name="connsiteX31" fmla="*/ 3512323 w 3618850"/>
                  <a:gd name="connsiteY31" fmla="*/ 1219287 h 4054379"/>
                  <a:gd name="connsiteX32" fmla="*/ 3574023 w 3618850"/>
                  <a:gd name="connsiteY32" fmla="*/ 827655 h 4054379"/>
                  <a:gd name="connsiteX33" fmla="*/ 3495646 w 3618850"/>
                  <a:gd name="connsiteY33" fmla="*/ 322558 h 4054379"/>
                  <a:gd name="connsiteX34" fmla="*/ 3147303 w 3618850"/>
                  <a:gd name="connsiteY34" fmla="*/ 87427 h 4054379"/>
                  <a:gd name="connsiteX35" fmla="*/ 2398366 w 3618850"/>
                  <a:gd name="connsiteY35" fmla="*/ 341 h 4054379"/>
                  <a:gd name="connsiteX36" fmla="*/ 2093566 w 3618850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083371 w 3715411"/>
                  <a:gd name="connsiteY3" fmla="*/ 305141 h 4054379"/>
                  <a:gd name="connsiteX4" fmla="*/ 900491 w 3715411"/>
                  <a:gd name="connsiteY4" fmla="*/ 575107 h 4054379"/>
                  <a:gd name="connsiteX5" fmla="*/ 900491 w 3715411"/>
                  <a:gd name="connsiteY5" fmla="*/ 879907 h 4054379"/>
                  <a:gd name="connsiteX6" fmla="*/ 856948 w 3715411"/>
                  <a:gd name="connsiteY6" fmla="*/ 1263084 h 4054379"/>
                  <a:gd name="connsiteX7" fmla="*/ 769863 w 3715411"/>
                  <a:gd name="connsiteY7" fmla="*/ 1332752 h 4054379"/>
                  <a:gd name="connsiteX8" fmla="*/ 560857 w 3715411"/>
                  <a:gd name="connsiteY8" fmla="*/ 1393712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715411" h="4054379">
                    <a:moveTo>
                      <a:pt x="2093566" y="87427"/>
                    </a:moveTo>
                    <a:cubicBezTo>
                      <a:pt x="1971646" y="107747"/>
                      <a:pt x="1778606" y="103393"/>
                      <a:pt x="1666846" y="122261"/>
                    </a:cubicBezTo>
                    <a:cubicBezTo>
                      <a:pt x="1555086" y="141129"/>
                      <a:pt x="1423006" y="200638"/>
                      <a:pt x="1423006" y="200638"/>
                    </a:cubicBezTo>
                    <a:cubicBezTo>
                      <a:pt x="1325760" y="231118"/>
                      <a:pt x="1170457" y="242729"/>
                      <a:pt x="1083371" y="305141"/>
                    </a:cubicBezTo>
                    <a:cubicBezTo>
                      <a:pt x="996285" y="367553"/>
                      <a:pt x="930971" y="479313"/>
                      <a:pt x="900491" y="575107"/>
                    </a:cubicBezTo>
                    <a:cubicBezTo>
                      <a:pt x="870011" y="670901"/>
                      <a:pt x="907748" y="765244"/>
                      <a:pt x="900491" y="879907"/>
                    </a:cubicBezTo>
                    <a:cubicBezTo>
                      <a:pt x="893234" y="994570"/>
                      <a:pt x="878719" y="1187610"/>
                      <a:pt x="856948" y="1263084"/>
                    </a:cubicBezTo>
                    <a:cubicBezTo>
                      <a:pt x="835177" y="1338558"/>
                      <a:pt x="819211" y="1310981"/>
                      <a:pt x="769863" y="1332752"/>
                    </a:cubicBezTo>
                    <a:cubicBezTo>
                      <a:pt x="720515" y="1354523"/>
                      <a:pt x="617463" y="1361781"/>
                      <a:pt x="560857" y="1393712"/>
                    </a:cubicBezTo>
                    <a:cubicBezTo>
                      <a:pt x="504251" y="1425643"/>
                      <a:pt x="463611" y="1470638"/>
                      <a:pt x="430228" y="1524341"/>
                    </a:cubicBezTo>
                    <a:cubicBezTo>
                      <a:pt x="396845" y="1578044"/>
                      <a:pt x="364914" y="1625942"/>
                      <a:pt x="360560" y="1715930"/>
                    </a:cubicBezTo>
                    <a:cubicBezTo>
                      <a:pt x="356206" y="1805919"/>
                      <a:pt x="382332" y="1982992"/>
                      <a:pt x="404103" y="2064272"/>
                    </a:cubicBezTo>
                    <a:cubicBezTo>
                      <a:pt x="425874" y="2145552"/>
                      <a:pt x="422971" y="2148456"/>
                      <a:pt x="491188" y="2203610"/>
                    </a:cubicBezTo>
                    <a:cubicBezTo>
                      <a:pt x="559405" y="2258764"/>
                      <a:pt x="729223" y="2335690"/>
                      <a:pt x="813406" y="2395198"/>
                    </a:cubicBezTo>
                    <a:cubicBezTo>
                      <a:pt x="897589" y="2454706"/>
                      <a:pt x="960000" y="2508410"/>
                      <a:pt x="996286" y="2560661"/>
                    </a:cubicBezTo>
                    <a:cubicBezTo>
                      <a:pt x="1032572" y="2612912"/>
                      <a:pt x="1028217" y="2657907"/>
                      <a:pt x="1031120" y="2708707"/>
                    </a:cubicBezTo>
                    <a:cubicBezTo>
                      <a:pt x="1034023" y="2759507"/>
                      <a:pt x="1064503" y="2797244"/>
                      <a:pt x="1013703" y="2865461"/>
                    </a:cubicBezTo>
                    <a:cubicBezTo>
                      <a:pt x="962903" y="2933678"/>
                      <a:pt x="823566" y="3042536"/>
                      <a:pt x="726320" y="3118010"/>
                    </a:cubicBezTo>
                    <a:cubicBezTo>
                      <a:pt x="629074" y="3193484"/>
                      <a:pt x="526022" y="3260250"/>
                      <a:pt x="430228" y="3318307"/>
                    </a:cubicBezTo>
                    <a:cubicBezTo>
                      <a:pt x="334434" y="3376364"/>
                      <a:pt x="212514" y="3419906"/>
                      <a:pt x="151554" y="3466352"/>
                    </a:cubicBezTo>
                    <a:cubicBezTo>
                      <a:pt x="90594" y="3512798"/>
                      <a:pt x="87691" y="3537472"/>
                      <a:pt x="64468" y="3596981"/>
                    </a:cubicBezTo>
                    <a:cubicBezTo>
                      <a:pt x="41245" y="3656490"/>
                      <a:pt x="3837" y="3749721"/>
                      <a:pt x="12217" y="3823404"/>
                    </a:cubicBezTo>
                    <a:cubicBezTo>
                      <a:pt x="20597" y="3897087"/>
                      <a:pt x="-62323" y="4004247"/>
                      <a:pt x="114751" y="4039081"/>
                    </a:cubicBezTo>
                    <a:cubicBezTo>
                      <a:pt x="291825" y="4073915"/>
                      <a:pt x="823238" y="4039328"/>
                      <a:pt x="1074663" y="4032410"/>
                    </a:cubicBezTo>
                    <a:cubicBezTo>
                      <a:pt x="1326088" y="4025492"/>
                      <a:pt x="1431715" y="4023701"/>
                      <a:pt x="1623303" y="3997575"/>
                    </a:cubicBezTo>
                    <a:cubicBezTo>
                      <a:pt x="1814891" y="3971449"/>
                      <a:pt x="2071794" y="3940969"/>
                      <a:pt x="2224194" y="3875655"/>
                    </a:cubicBezTo>
                    <a:cubicBezTo>
                      <a:pt x="2376594" y="3810341"/>
                      <a:pt x="2389657" y="3710193"/>
                      <a:pt x="2537703" y="3605690"/>
                    </a:cubicBezTo>
                    <a:cubicBezTo>
                      <a:pt x="2685749" y="3501187"/>
                      <a:pt x="2971679" y="3393781"/>
                      <a:pt x="3112468" y="3248638"/>
                    </a:cubicBezTo>
                    <a:cubicBezTo>
                      <a:pt x="3253257" y="3103495"/>
                      <a:pt x="3298251" y="2923518"/>
                      <a:pt x="3382434" y="2734832"/>
                    </a:cubicBezTo>
                    <a:cubicBezTo>
                      <a:pt x="3466617" y="2546146"/>
                      <a:pt x="3601600" y="2299404"/>
                      <a:pt x="3617566" y="2116524"/>
                    </a:cubicBezTo>
                    <a:cubicBezTo>
                      <a:pt x="3633532" y="1933644"/>
                      <a:pt x="3495769" y="1787092"/>
                      <a:pt x="3478228" y="1637552"/>
                    </a:cubicBezTo>
                    <a:cubicBezTo>
                      <a:pt x="3460688" y="1488013"/>
                      <a:pt x="3472798" y="1361315"/>
                      <a:pt x="3512323" y="1219287"/>
                    </a:cubicBezTo>
                    <a:cubicBezTo>
                      <a:pt x="3551848" y="1077259"/>
                      <a:pt x="3718156" y="934841"/>
                      <a:pt x="3715377" y="785386"/>
                    </a:cubicBezTo>
                    <a:cubicBezTo>
                      <a:pt x="3712598" y="635931"/>
                      <a:pt x="3590325" y="438885"/>
                      <a:pt x="3495646" y="322558"/>
                    </a:cubicBezTo>
                    <a:cubicBezTo>
                      <a:pt x="3400967" y="206231"/>
                      <a:pt x="3330183" y="141130"/>
                      <a:pt x="3147303" y="87427"/>
                    </a:cubicBezTo>
                    <a:cubicBezTo>
                      <a:pt x="2964423" y="33724"/>
                      <a:pt x="2571086" y="-4013"/>
                      <a:pt x="2398366" y="341"/>
                    </a:cubicBezTo>
                    <a:cubicBezTo>
                      <a:pt x="2225646" y="4695"/>
                      <a:pt x="2215486" y="67107"/>
                      <a:pt x="2093566" y="87427"/>
                    </a:cubicBezTo>
                    <a:close/>
                  </a:path>
                </a:pathLst>
              </a:cu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359F905C-918B-4EF4-9919-EDA50826E401}"/>
                  </a:ext>
                </a:extLst>
              </p:cNvPr>
              <p:cNvSpPr/>
              <p:nvPr/>
            </p:nvSpPr>
            <p:spPr>
              <a:xfrm>
                <a:off x="6445618" y="1337119"/>
                <a:ext cx="4747940" cy="4804076"/>
              </a:xfrm>
              <a:custGeom>
                <a:avLst/>
                <a:gdLst>
                  <a:gd name="connsiteX0" fmla="*/ 2118266 w 3643907"/>
                  <a:gd name="connsiteY0" fmla="*/ 87427 h 4033235"/>
                  <a:gd name="connsiteX1" fmla="*/ 1691546 w 3643907"/>
                  <a:gd name="connsiteY1" fmla="*/ 122261 h 4033235"/>
                  <a:gd name="connsiteX2" fmla="*/ 1447706 w 3643907"/>
                  <a:gd name="connsiteY2" fmla="*/ 200638 h 4033235"/>
                  <a:gd name="connsiteX3" fmla="*/ 1108071 w 3643907"/>
                  <a:gd name="connsiteY3" fmla="*/ 305141 h 4033235"/>
                  <a:gd name="connsiteX4" fmla="*/ 925191 w 3643907"/>
                  <a:gd name="connsiteY4" fmla="*/ 575107 h 4033235"/>
                  <a:gd name="connsiteX5" fmla="*/ 925191 w 3643907"/>
                  <a:gd name="connsiteY5" fmla="*/ 879907 h 4033235"/>
                  <a:gd name="connsiteX6" fmla="*/ 881648 w 3643907"/>
                  <a:gd name="connsiteY6" fmla="*/ 1263084 h 4033235"/>
                  <a:gd name="connsiteX7" fmla="*/ 794563 w 3643907"/>
                  <a:gd name="connsiteY7" fmla="*/ 1332752 h 4033235"/>
                  <a:gd name="connsiteX8" fmla="*/ 585557 w 3643907"/>
                  <a:gd name="connsiteY8" fmla="*/ 1393712 h 4033235"/>
                  <a:gd name="connsiteX9" fmla="*/ 454928 w 3643907"/>
                  <a:gd name="connsiteY9" fmla="*/ 1524341 h 4033235"/>
                  <a:gd name="connsiteX10" fmla="*/ 385260 w 3643907"/>
                  <a:gd name="connsiteY10" fmla="*/ 1715930 h 4033235"/>
                  <a:gd name="connsiteX11" fmla="*/ 428803 w 3643907"/>
                  <a:gd name="connsiteY11" fmla="*/ 2064272 h 4033235"/>
                  <a:gd name="connsiteX12" fmla="*/ 515888 w 3643907"/>
                  <a:gd name="connsiteY12" fmla="*/ 2203610 h 4033235"/>
                  <a:gd name="connsiteX13" fmla="*/ 838106 w 3643907"/>
                  <a:gd name="connsiteY13" fmla="*/ 2395198 h 4033235"/>
                  <a:gd name="connsiteX14" fmla="*/ 1020986 w 3643907"/>
                  <a:gd name="connsiteY14" fmla="*/ 2560661 h 4033235"/>
                  <a:gd name="connsiteX15" fmla="*/ 1055820 w 3643907"/>
                  <a:gd name="connsiteY15" fmla="*/ 2708707 h 4033235"/>
                  <a:gd name="connsiteX16" fmla="*/ 1038403 w 3643907"/>
                  <a:gd name="connsiteY16" fmla="*/ 2865461 h 4033235"/>
                  <a:gd name="connsiteX17" fmla="*/ 751020 w 3643907"/>
                  <a:gd name="connsiteY17" fmla="*/ 3118010 h 4033235"/>
                  <a:gd name="connsiteX18" fmla="*/ 454928 w 3643907"/>
                  <a:gd name="connsiteY18" fmla="*/ 3318307 h 4033235"/>
                  <a:gd name="connsiteX19" fmla="*/ 176254 w 3643907"/>
                  <a:gd name="connsiteY19" fmla="*/ 3466352 h 4033235"/>
                  <a:gd name="connsiteX20" fmla="*/ 89168 w 3643907"/>
                  <a:gd name="connsiteY20" fmla="*/ 3596981 h 4033235"/>
                  <a:gd name="connsiteX21" fmla="*/ 36917 w 3643907"/>
                  <a:gd name="connsiteY21" fmla="*/ 3823404 h 4033235"/>
                  <a:gd name="connsiteX22" fmla="*/ 97877 w 3643907"/>
                  <a:gd name="connsiteY22" fmla="*/ 3971450 h 4033235"/>
                  <a:gd name="connsiteX23" fmla="*/ 1099363 w 3643907"/>
                  <a:gd name="connsiteY23" fmla="*/ 4032410 h 4033235"/>
                  <a:gd name="connsiteX24" fmla="*/ 1648003 w 3643907"/>
                  <a:gd name="connsiteY24" fmla="*/ 3997575 h 4033235"/>
                  <a:gd name="connsiteX25" fmla="*/ 2248894 w 3643907"/>
                  <a:gd name="connsiteY25" fmla="*/ 3875655 h 4033235"/>
                  <a:gd name="connsiteX26" fmla="*/ 2562403 w 3643907"/>
                  <a:gd name="connsiteY26" fmla="*/ 3605690 h 4033235"/>
                  <a:gd name="connsiteX27" fmla="*/ 3137168 w 3643907"/>
                  <a:gd name="connsiteY27" fmla="*/ 3248638 h 4033235"/>
                  <a:gd name="connsiteX28" fmla="*/ 3407134 w 3643907"/>
                  <a:gd name="connsiteY28" fmla="*/ 2734832 h 4033235"/>
                  <a:gd name="connsiteX29" fmla="*/ 3642266 w 3643907"/>
                  <a:gd name="connsiteY29" fmla="*/ 2116524 h 4033235"/>
                  <a:gd name="connsiteX30" fmla="*/ 3502928 w 3643907"/>
                  <a:gd name="connsiteY30" fmla="*/ 1637552 h 4033235"/>
                  <a:gd name="connsiteX31" fmla="*/ 3337466 w 3643907"/>
                  <a:gd name="connsiteY31" fmla="*/ 1210832 h 4033235"/>
                  <a:gd name="connsiteX32" fmla="*/ 3598723 w 3643907"/>
                  <a:gd name="connsiteY32" fmla="*/ 827655 h 4033235"/>
                  <a:gd name="connsiteX33" fmla="*/ 3520346 w 3643907"/>
                  <a:gd name="connsiteY33" fmla="*/ 322558 h 4033235"/>
                  <a:gd name="connsiteX34" fmla="*/ 3172003 w 3643907"/>
                  <a:gd name="connsiteY34" fmla="*/ 87427 h 4033235"/>
                  <a:gd name="connsiteX35" fmla="*/ 2423066 w 3643907"/>
                  <a:gd name="connsiteY35" fmla="*/ 341 h 4033235"/>
                  <a:gd name="connsiteX36" fmla="*/ 2118266 w 3643907"/>
                  <a:gd name="connsiteY36" fmla="*/ 87427 h 4033235"/>
                  <a:gd name="connsiteX0" fmla="*/ 2093566 w 3619207"/>
                  <a:gd name="connsiteY0" fmla="*/ 87427 h 4054379"/>
                  <a:gd name="connsiteX1" fmla="*/ 1666846 w 3619207"/>
                  <a:gd name="connsiteY1" fmla="*/ 122261 h 4054379"/>
                  <a:gd name="connsiteX2" fmla="*/ 1423006 w 3619207"/>
                  <a:gd name="connsiteY2" fmla="*/ 200638 h 4054379"/>
                  <a:gd name="connsiteX3" fmla="*/ 1083371 w 3619207"/>
                  <a:gd name="connsiteY3" fmla="*/ 305141 h 4054379"/>
                  <a:gd name="connsiteX4" fmla="*/ 900491 w 3619207"/>
                  <a:gd name="connsiteY4" fmla="*/ 575107 h 4054379"/>
                  <a:gd name="connsiteX5" fmla="*/ 900491 w 3619207"/>
                  <a:gd name="connsiteY5" fmla="*/ 879907 h 4054379"/>
                  <a:gd name="connsiteX6" fmla="*/ 856948 w 3619207"/>
                  <a:gd name="connsiteY6" fmla="*/ 1263084 h 4054379"/>
                  <a:gd name="connsiteX7" fmla="*/ 769863 w 3619207"/>
                  <a:gd name="connsiteY7" fmla="*/ 1332752 h 4054379"/>
                  <a:gd name="connsiteX8" fmla="*/ 560857 w 3619207"/>
                  <a:gd name="connsiteY8" fmla="*/ 1393712 h 4054379"/>
                  <a:gd name="connsiteX9" fmla="*/ 430228 w 3619207"/>
                  <a:gd name="connsiteY9" fmla="*/ 1524341 h 4054379"/>
                  <a:gd name="connsiteX10" fmla="*/ 360560 w 3619207"/>
                  <a:gd name="connsiteY10" fmla="*/ 1715930 h 4054379"/>
                  <a:gd name="connsiteX11" fmla="*/ 404103 w 3619207"/>
                  <a:gd name="connsiteY11" fmla="*/ 2064272 h 4054379"/>
                  <a:gd name="connsiteX12" fmla="*/ 491188 w 3619207"/>
                  <a:gd name="connsiteY12" fmla="*/ 2203610 h 4054379"/>
                  <a:gd name="connsiteX13" fmla="*/ 813406 w 3619207"/>
                  <a:gd name="connsiteY13" fmla="*/ 2395198 h 4054379"/>
                  <a:gd name="connsiteX14" fmla="*/ 996286 w 3619207"/>
                  <a:gd name="connsiteY14" fmla="*/ 2560661 h 4054379"/>
                  <a:gd name="connsiteX15" fmla="*/ 1031120 w 3619207"/>
                  <a:gd name="connsiteY15" fmla="*/ 2708707 h 4054379"/>
                  <a:gd name="connsiteX16" fmla="*/ 1013703 w 3619207"/>
                  <a:gd name="connsiteY16" fmla="*/ 2865461 h 4054379"/>
                  <a:gd name="connsiteX17" fmla="*/ 726320 w 3619207"/>
                  <a:gd name="connsiteY17" fmla="*/ 3118010 h 4054379"/>
                  <a:gd name="connsiteX18" fmla="*/ 430228 w 3619207"/>
                  <a:gd name="connsiteY18" fmla="*/ 3318307 h 4054379"/>
                  <a:gd name="connsiteX19" fmla="*/ 151554 w 3619207"/>
                  <a:gd name="connsiteY19" fmla="*/ 3466352 h 4054379"/>
                  <a:gd name="connsiteX20" fmla="*/ 64468 w 3619207"/>
                  <a:gd name="connsiteY20" fmla="*/ 3596981 h 4054379"/>
                  <a:gd name="connsiteX21" fmla="*/ 12217 w 3619207"/>
                  <a:gd name="connsiteY21" fmla="*/ 3823404 h 4054379"/>
                  <a:gd name="connsiteX22" fmla="*/ 114751 w 3619207"/>
                  <a:gd name="connsiteY22" fmla="*/ 4039081 h 4054379"/>
                  <a:gd name="connsiteX23" fmla="*/ 1074663 w 3619207"/>
                  <a:gd name="connsiteY23" fmla="*/ 4032410 h 4054379"/>
                  <a:gd name="connsiteX24" fmla="*/ 1623303 w 3619207"/>
                  <a:gd name="connsiteY24" fmla="*/ 3997575 h 4054379"/>
                  <a:gd name="connsiteX25" fmla="*/ 2224194 w 3619207"/>
                  <a:gd name="connsiteY25" fmla="*/ 3875655 h 4054379"/>
                  <a:gd name="connsiteX26" fmla="*/ 2537703 w 3619207"/>
                  <a:gd name="connsiteY26" fmla="*/ 3605690 h 4054379"/>
                  <a:gd name="connsiteX27" fmla="*/ 3112468 w 3619207"/>
                  <a:gd name="connsiteY27" fmla="*/ 3248638 h 4054379"/>
                  <a:gd name="connsiteX28" fmla="*/ 3382434 w 3619207"/>
                  <a:gd name="connsiteY28" fmla="*/ 2734832 h 4054379"/>
                  <a:gd name="connsiteX29" fmla="*/ 3617566 w 3619207"/>
                  <a:gd name="connsiteY29" fmla="*/ 2116524 h 4054379"/>
                  <a:gd name="connsiteX30" fmla="*/ 3478228 w 3619207"/>
                  <a:gd name="connsiteY30" fmla="*/ 1637552 h 4054379"/>
                  <a:gd name="connsiteX31" fmla="*/ 3312766 w 3619207"/>
                  <a:gd name="connsiteY31" fmla="*/ 1210832 h 4054379"/>
                  <a:gd name="connsiteX32" fmla="*/ 3574023 w 3619207"/>
                  <a:gd name="connsiteY32" fmla="*/ 827655 h 4054379"/>
                  <a:gd name="connsiteX33" fmla="*/ 3495646 w 3619207"/>
                  <a:gd name="connsiteY33" fmla="*/ 322558 h 4054379"/>
                  <a:gd name="connsiteX34" fmla="*/ 3147303 w 3619207"/>
                  <a:gd name="connsiteY34" fmla="*/ 87427 h 4054379"/>
                  <a:gd name="connsiteX35" fmla="*/ 2398366 w 3619207"/>
                  <a:gd name="connsiteY35" fmla="*/ 341 h 4054379"/>
                  <a:gd name="connsiteX36" fmla="*/ 2093566 w 3619207"/>
                  <a:gd name="connsiteY36" fmla="*/ 87427 h 4054379"/>
                  <a:gd name="connsiteX0" fmla="*/ 2093566 w 3618850"/>
                  <a:gd name="connsiteY0" fmla="*/ 87427 h 4054379"/>
                  <a:gd name="connsiteX1" fmla="*/ 1666846 w 3618850"/>
                  <a:gd name="connsiteY1" fmla="*/ 122261 h 4054379"/>
                  <a:gd name="connsiteX2" fmla="*/ 1423006 w 3618850"/>
                  <a:gd name="connsiteY2" fmla="*/ 200638 h 4054379"/>
                  <a:gd name="connsiteX3" fmla="*/ 1083371 w 3618850"/>
                  <a:gd name="connsiteY3" fmla="*/ 305141 h 4054379"/>
                  <a:gd name="connsiteX4" fmla="*/ 900491 w 3618850"/>
                  <a:gd name="connsiteY4" fmla="*/ 575107 h 4054379"/>
                  <a:gd name="connsiteX5" fmla="*/ 900491 w 3618850"/>
                  <a:gd name="connsiteY5" fmla="*/ 879907 h 4054379"/>
                  <a:gd name="connsiteX6" fmla="*/ 856948 w 3618850"/>
                  <a:gd name="connsiteY6" fmla="*/ 1263084 h 4054379"/>
                  <a:gd name="connsiteX7" fmla="*/ 769863 w 3618850"/>
                  <a:gd name="connsiteY7" fmla="*/ 1332752 h 4054379"/>
                  <a:gd name="connsiteX8" fmla="*/ 560857 w 3618850"/>
                  <a:gd name="connsiteY8" fmla="*/ 1393712 h 4054379"/>
                  <a:gd name="connsiteX9" fmla="*/ 430228 w 3618850"/>
                  <a:gd name="connsiteY9" fmla="*/ 1524341 h 4054379"/>
                  <a:gd name="connsiteX10" fmla="*/ 360560 w 3618850"/>
                  <a:gd name="connsiteY10" fmla="*/ 1715930 h 4054379"/>
                  <a:gd name="connsiteX11" fmla="*/ 404103 w 3618850"/>
                  <a:gd name="connsiteY11" fmla="*/ 2064272 h 4054379"/>
                  <a:gd name="connsiteX12" fmla="*/ 491188 w 3618850"/>
                  <a:gd name="connsiteY12" fmla="*/ 2203610 h 4054379"/>
                  <a:gd name="connsiteX13" fmla="*/ 813406 w 3618850"/>
                  <a:gd name="connsiteY13" fmla="*/ 2395198 h 4054379"/>
                  <a:gd name="connsiteX14" fmla="*/ 996286 w 3618850"/>
                  <a:gd name="connsiteY14" fmla="*/ 2560661 h 4054379"/>
                  <a:gd name="connsiteX15" fmla="*/ 1031120 w 3618850"/>
                  <a:gd name="connsiteY15" fmla="*/ 2708707 h 4054379"/>
                  <a:gd name="connsiteX16" fmla="*/ 1013703 w 3618850"/>
                  <a:gd name="connsiteY16" fmla="*/ 2865461 h 4054379"/>
                  <a:gd name="connsiteX17" fmla="*/ 726320 w 3618850"/>
                  <a:gd name="connsiteY17" fmla="*/ 3118010 h 4054379"/>
                  <a:gd name="connsiteX18" fmla="*/ 430228 w 3618850"/>
                  <a:gd name="connsiteY18" fmla="*/ 3318307 h 4054379"/>
                  <a:gd name="connsiteX19" fmla="*/ 151554 w 3618850"/>
                  <a:gd name="connsiteY19" fmla="*/ 3466352 h 4054379"/>
                  <a:gd name="connsiteX20" fmla="*/ 64468 w 3618850"/>
                  <a:gd name="connsiteY20" fmla="*/ 3596981 h 4054379"/>
                  <a:gd name="connsiteX21" fmla="*/ 12217 w 3618850"/>
                  <a:gd name="connsiteY21" fmla="*/ 3823404 h 4054379"/>
                  <a:gd name="connsiteX22" fmla="*/ 114751 w 3618850"/>
                  <a:gd name="connsiteY22" fmla="*/ 4039081 h 4054379"/>
                  <a:gd name="connsiteX23" fmla="*/ 1074663 w 3618850"/>
                  <a:gd name="connsiteY23" fmla="*/ 4032410 h 4054379"/>
                  <a:gd name="connsiteX24" fmla="*/ 1623303 w 3618850"/>
                  <a:gd name="connsiteY24" fmla="*/ 3997575 h 4054379"/>
                  <a:gd name="connsiteX25" fmla="*/ 2224194 w 3618850"/>
                  <a:gd name="connsiteY25" fmla="*/ 3875655 h 4054379"/>
                  <a:gd name="connsiteX26" fmla="*/ 2537703 w 3618850"/>
                  <a:gd name="connsiteY26" fmla="*/ 3605690 h 4054379"/>
                  <a:gd name="connsiteX27" fmla="*/ 3112468 w 3618850"/>
                  <a:gd name="connsiteY27" fmla="*/ 3248638 h 4054379"/>
                  <a:gd name="connsiteX28" fmla="*/ 3382434 w 3618850"/>
                  <a:gd name="connsiteY28" fmla="*/ 2734832 h 4054379"/>
                  <a:gd name="connsiteX29" fmla="*/ 3617566 w 3618850"/>
                  <a:gd name="connsiteY29" fmla="*/ 2116524 h 4054379"/>
                  <a:gd name="connsiteX30" fmla="*/ 3478228 w 3618850"/>
                  <a:gd name="connsiteY30" fmla="*/ 1637552 h 4054379"/>
                  <a:gd name="connsiteX31" fmla="*/ 3512323 w 3618850"/>
                  <a:gd name="connsiteY31" fmla="*/ 1219287 h 4054379"/>
                  <a:gd name="connsiteX32" fmla="*/ 3574023 w 3618850"/>
                  <a:gd name="connsiteY32" fmla="*/ 827655 h 4054379"/>
                  <a:gd name="connsiteX33" fmla="*/ 3495646 w 3618850"/>
                  <a:gd name="connsiteY33" fmla="*/ 322558 h 4054379"/>
                  <a:gd name="connsiteX34" fmla="*/ 3147303 w 3618850"/>
                  <a:gd name="connsiteY34" fmla="*/ 87427 h 4054379"/>
                  <a:gd name="connsiteX35" fmla="*/ 2398366 w 3618850"/>
                  <a:gd name="connsiteY35" fmla="*/ 341 h 4054379"/>
                  <a:gd name="connsiteX36" fmla="*/ 2093566 w 3618850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083371 w 3715411"/>
                  <a:gd name="connsiteY3" fmla="*/ 305141 h 4054379"/>
                  <a:gd name="connsiteX4" fmla="*/ 900491 w 3715411"/>
                  <a:gd name="connsiteY4" fmla="*/ 575107 h 4054379"/>
                  <a:gd name="connsiteX5" fmla="*/ 900491 w 3715411"/>
                  <a:gd name="connsiteY5" fmla="*/ 879907 h 4054379"/>
                  <a:gd name="connsiteX6" fmla="*/ 856948 w 3715411"/>
                  <a:gd name="connsiteY6" fmla="*/ 1263084 h 4054379"/>
                  <a:gd name="connsiteX7" fmla="*/ 769863 w 3715411"/>
                  <a:gd name="connsiteY7" fmla="*/ 1332752 h 4054379"/>
                  <a:gd name="connsiteX8" fmla="*/ 560857 w 3715411"/>
                  <a:gd name="connsiteY8" fmla="*/ 1393712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083371 w 3715411"/>
                  <a:gd name="connsiteY3" fmla="*/ 305141 h 4054379"/>
                  <a:gd name="connsiteX4" fmla="*/ 900491 w 3715411"/>
                  <a:gd name="connsiteY4" fmla="*/ 575107 h 4054379"/>
                  <a:gd name="connsiteX5" fmla="*/ 900491 w 3715411"/>
                  <a:gd name="connsiteY5" fmla="*/ 879907 h 4054379"/>
                  <a:gd name="connsiteX6" fmla="*/ 856948 w 3715411"/>
                  <a:gd name="connsiteY6" fmla="*/ 1263084 h 4054379"/>
                  <a:gd name="connsiteX7" fmla="*/ 1541570 w 3715411"/>
                  <a:gd name="connsiteY7" fmla="*/ 1548810 h 4054379"/>
                  <a:gd name="connsiteX8" fmla="*/ 560857 w 3715411"/>
                  <a:gd name="connsiteY8" fmla="*/ 1393712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905407 w 3715411"/>
                  <a:gd name="connsiteY3" fmla="*/ 322425 h 4054379"/>
                  <a:gd name="connsiteX4" fmla="*/ 900491 w 3715411"/>
                  <a:gd name="connsiteY4" fmla="*/ 575107 h 4054379"/>
                  <a:gd name="connsiteX5" fmla="*/ 900491 w 3715411"/>
                  <a:gd name="connsiteY5" fmla="*/ 879907 h 4054379"/>
                  <a:gd name="connsiteX6" fmla="*/ 856948 w 3715411"/>
                  <a:gd name="connsiteY6" fmla="*/ 1263084 h 4054379"/>
                  <a:gd name="connsiteX7" fmla="*/ 1541570 w 3715411"/>
                  <a:gd name="connsiteY7" fmla="*/ 1548810 h 4054379"/>
                  <a:gd name="connsiteX8" fmla="*/ 560857 w 3715411"/>
                  <a:gd name="connsiteY8" fmla="*/ 1393712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905407 w 3715411"/>
                  <a:gd name="connsiteY3" fmla="*/ 322425 h 4054379"/>
                  <a:gd name="connsiteX4" fmla="*/ 1747692 w 3715411"/>
                  <a:gd name="connsiteY4" fmla="*/ 756596 h 4054379"/>
                  <a:gd name="connsiteX5" fmla="*/ 900491 w 3715411"/>
                  <a:gd name="connsiteY5" fmla="*/ 879907 h 4054379"/>
                  <a:gd name="connsiteX6" fmla="*/ 856948 w 3715411"/>
                  <a:gd name="connsiteY6" fmla="*/ 1263084 h 4054379"/>
                  <a:gd name="connsiteX7" fmla="*/ 1541570 w 3715411"/>
                  <a:gd name="connsiteY7" fmla="*/ 1548810 h 4054379"/>
                  <a:gd name="connsiteX8" fmla="*/ 560857 w 3715411"/>
                  <a:gd name="connsiteY8" fmla="*/ 1393712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905407 w 3715411"/>
                  <a:gd name="connsiteY3" fmla="*/ 322425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856948 w 3715411"/>
                  <a:gd name="connsiteY6" fmla="*/ 1263084 h 4054379"/>
                  <a:gd name="connsiteX7" fmla="*/ 1541570 w 3715411"/>
                  <a:gd name="connsiteY7" fmla="*/ 1548810 h 4054379"/>
                  <a:gd name="connsiteX8" fmla="*/ 560857 w 3715411"/>
                  <a:gd name="connsiteY8" fmla="*/ 1393712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905407 w 3715411"/>
                  <a:gd name="connsiteY3" fmla="*/ 322425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560857 w 3715411"/>
                  <a:gd name="connsiteY8" fmla="*/ 1393712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905407 w 3715411"/>
                  <a:gd name="connsiteY3" fmla="*/ 322425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905407 w 3715411"/>
                  <a:gd name="connsiteY3" fmla="*/ 322425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905407 w 3715411"/>
                  <a:gd name="connsiteY3" fmla="*/ 322425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1197601 w 3715411"/>
                  <a:gd name="connsiteY14" fmla="*/ 3260690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1065050 w 3715411"/>
                  <a:gd name="connsiteY13" fmla="*/ 3311284 h 4054379"/>
                  <a:gd name="connsiteX14" fmla="*/ 1197601 w 3715411"/>
                  <a:gd name="connsiteY14" fmla="*/ 3260690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1065050 w 3715411"/>
                  <a:gd name="connsiteY13" fmla="*/ 3311284 h 4054379"/>
                  <a:gd name="connsiteX14" fmla="*/ 1197601 w 3715411"/>
                  <a:gd name="connsiteY14" fmla="*/ 3260690 h 4054379"/>
                  <a:gd name="connsiteX15" fmla="*/ 888521 w 3715411"/>
                  <a:gd name="connsiteY15" fmla="*/ 3434662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1065050 w 3715411"/>
                  <a:gd name="connsiteY13" fmla="*/ 3311284 h 4054379"/>
                  <a:gd name="connsiteX14" fmla="*/ 1197601 w 3715411"/>
                  <a:gd name="connsiteY14" fmla="*/ 3260690 h 4054379"/>
                  <a:gd name="connsiteX15" fmla="*/ 888521 w 3715411"/>
                  <a:gd name="connsiteY15" fmla="*/ 3434662 h 4054379"/>
                  <a:gd name="connsiteX16" fmla="*/ 736895 w 3715411"/>
                  <a:gd name="connsiteY16" fmla="*/ 3513635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1065050 w 3715411"/>
                  <a:gd name="connsiteY13" fmla="*/ 3311284 h 4054379"/>
                  <a:gd name="connsiteX14" fmla="*/ 1197601 w 3715411"/>
                  <a:gd name="connsiteY14" fmla="*/ 3260690 h 4054379"/>
                  <a:gd name="connsiteX15" fmla="*/ 1198881 w 3715411"/>
                  <a:gd name="connsiteY15" fmla="*/ 3140823 h 4054379"/>
                  <a:gd name="connsiteX16" fmla="*/ 736895 w 3715411"/>
                  <a:gd name="connsiteY16" fmla="*/ 3513635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1065050 w 3715411"/>
                  <a:gd name="connsiteY13" fmla="*/ 3311284 h 4054379"/>
                  <a:gd name="connsiteX14" fmla="*/ 996286 w 3715411"/>
                  <a:gd name="connsiteY14" fmla="*/ 3433536 h 4054379"/>
                  <a:gd name="connsiteX15" fmla="*/ 1198881 w 3715411"/>
                  <a:gd name="connsiteY15" fmla="*/ 3140823 h 4054379"/>
                  <a:gd name="connsiteX16" fmla="*/ 736895 w 3715411"/>
                  <a:gd name="connsiteY16" fmla="*/ 3513635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1065050 w 3715411"/>
                  <a:gd name="connsiteY13" fmla="*/ 3311284 h 4054379"/>
                  <a:gd name="connsiteX14" fmla="*/ 996286 w 3715411"/>
                  <a:gd name="connsiteY14" fmla="*/ 3433536 h 4054379"/>
                  <a:gd name="connsiteX15" fmla="*/ 1156941 w 3715411"/>
                  <a:gd name="connsiteY15" fmla="*/ 3616151 h 4054379"/>
                  <a:gd name="connsiteX16" fmla="*/ 736895 w 3715411"/>
                  <a:gd name="connsiteY16" fmla="*/ 3513635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1179015 w 3715411"/>
                  <a:gd name="connsiteY12" fmla="*/ 3275259 h 4054379"/>
                  <a:gd name="connsiteX13" fmla="*/ 1065050 w 3715411"/>
                  <a:gd name="connsiteY13" fmla="*/ 3311284 h 4054379"/>
                  <a:gd name="connsiteX14" fmla="*/ 996286 w 3715411"/>
                  <a:gd name="connsiteY14" fmla="*/ 3433536 h 4054379"/>
                  <a:gd name="connsiteX15" fmla="*/ 1156941 w 3715411"/>
                  <a:gd name="connsiteY15" fmla="*/ 3616151 h 4054379"/>
                  <a:gd name="connsiteX16" fmla="*/ 736895 w 3715411"/>
                  <a:gd name="connsiteY16" fmla="*/ 3513635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301633 w 3715411"/>
                  <a:gd name="connsiteY11" fmla="*/ 3092709 h 4054379"/>
                  <a:gd name="connsiteX12" fmla="*/ 1179015 w 3715411"/>
                  <a:gd name="connsiteY12" fmla="*/ 3275259 h 4054379"/>
                  <a:gd name="connsiteX13" fmla="*/ 1065050 w 3715411"/>
                  <a:gd name="connsiteY13" fmla="*/ 3311284 h 4054379"/>
                  <a:gd name="connsiteX14" fmla="*/ 996286 w 3715411"/>
                  <a:gd name="connsiteY14" fmla="*/ 3433536 h 4054379"/>
                  <a:gd name="connsiteX15" fmla="*/ 1156941 w 3715411"/>
                  <a:gd name="connsiteY15" fmla="*/ 3616151 h 4054379"/>
                  <a:gd name="connsiteX16" fmla="*/ 736895 w 3715411"/>
                  <a:gd name="connsiteY16" fmla="*/ 3513635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401404 w 4023249"/>
                  <a:gd name="connsiteY0" fmla="*/ 87427 h 4267476"/>
                  <a:gd name="connsiteX1" fmla="*/ 1974684 w 4023249"/>
                  <a:gd name="connsiteY1" fmla="*/ 122261 h 4267476"/>
                  <a:gd name="connsiteX2" fmla="*/ 1730844 w 4023249"/>
                  <a:gd name="connsiteY2" fmla="*/ 200638 h 4267476"/>
                  <a:gd name="connsiteX3" fmla="*/ 1902885 w 4023249"/>
                  <a:gd name="connsiteY3" fmla="*/ 408849 h 4267476"/>
                  <a:gd name="connsiteX4" fmla="*/ 2055530 w 4023249"/>
                  <a:gd name="connsiteY4" fmla="*/ 756596 h 4267476"/>
                  <a:gd name="connsiteX5" fmla="*/ 1879379 w 4023249"/>
                  <a:gd name="connsiteY5" fmla="*/ 1173746 h 4267476"/>
                  <a:gd name="connsiteX6" fmla="*/ 1844224 w 4023249"/>
                  <a:gd name="connsiteY6" fmla="*/ 1375434 h 4267476"/>
                  <a:gd name="connsiteX7" fmla="*/ 1849408 w 4023249"/>
                  <a:gd name="connsiteY7" fmla="*/ 1548810 h 4267476"/>
                  <a:gd name="connsiteX8" fmla="*/ 1950763 w 4023249"/>
                  <a:gd name="connsiteY8" fmla="*/ 2206090 h 4267476"/>
                  <a:gd name="connsiteX9" fmla="*/ 1803358 w 4023249"/>
                  <a:gd name="connsiteY9" fmla="*/ 2544135 h 4267476"/>
                  <a:gd name="connsiteX10" fmla="*/ 1683361 w 4023249"/>
                  <a:gd name="connsiteY10" fmla="*/ 2891286 h 4267476"/>
                  <a:gd name="connsiteX11" fmla="*/ 1609471 w 4023249"/>
                  <a:gd name="connsiteY11" fmla="*/ 3092709 h 4267476"/>
                  <a:gd name="connsiteX12" fmla="*/ 1486853 w 4023249"/>
                  <a:gd name="connsiteY12" fmla="*/ 3275259 h 4267476"/>
                  <a:gd name="connsiteX13" fmla="*/ 1372888 w 4023249"/>
                  <a:gd name="connsiteY13" fmla="*/ 3311284 h 4267476"/>
                  <a:gd name="connsiteX14" fmla="*/ 1304124 w 4023249"/>
                  <a:gd name="connsiteY14" fmla="*/ 3433536 h 4267476"/>
                  <a:gd name="connsiteX15" fmla="*/ 1464779 w 4023249"/>
                  <a:gd name="connsiteY15" fmla="*/ 3616151 h 4267476"/>
                  <a:gd name="connsiteX16" fmla="*/ 1044733 w 4023249"/>
                  <a:gd name="connsiteY16" fmla="*/ 3513635 h 4267476"/>
                  <a:gd name="connsiteX17" fmla="*/ 1034158 w 4023249"/>
                  <a:gd name="connsiteY17" fmla="*/ 3118010 h 4267476"/>
                  <a:gd name="connsiteX18" fmla="*/ 738066 w 4023249"/>
                  <a:gd name="connsiteY18" fmla="*/ 3318307 h 4267476"/>
                  <a:gd name="connsiteX19" fmla="*/ 459392 w 4023249"/>
                  <a:gd name="connsiteY19" fmla="*/ 3466352 h 4267476"/>
                  <a:gd name="connsiteX20" fmla="*/ 372306 w 4023249"/>
                  <a:gd name="connsiteY20" fmla="*/ 3596981 h 4267476"/>
                  <a:gd name="connsiteX21" fmla="*/ 320055 w 4023249"/>
                  <a:gd name="connsiteY21" fmla="*/ 3823404 h 4267476"/>
                  <a:gd name="connsiteX22" fmla="*/ 45124 w 4023249"/>
                  <a:gd name="connsiteY22" fmla="*/ 4263782 h 4267476"/>
                  <a:gd name="connsiteX23" fmla="*/ 1382501 w 4023249"/>
                  <a:gd name="connsiteY23" fmla="*/ 4032410 h 4267476"/>
                  <a:gd name="connsiteX24" fmla="*/ 1931141 w 4023249"/>
                  <a:gd name="connsiteY24" fmla="*/ 3997575 h 4267476"/>
                  <a:gd name="connsiteX25" fmla="*/ 2532032 w 4023249"/>
                  <a:gd name="connsiteY25" fmla="*/ 3875655 h 4267476"/>
                  <a:gd name="connsiteX26" fmla="*/ 2845541 w 4023249"/>
                  <a:gd name="connsiteY26" fmla="*/ 3605690 h 4267476"/>
                  <a:gd name="connsiteX27" fmla="*/ 3420306 w 4023249"/>
                  <a:gd name="connsiteY27" fmla="*/ 3248638 h 4267476"/>
                  <a:gd name="connsiteX28" fmla="*/ 3690272 w 4023249"/>
                  <a:gd name="connsiteY28" fmla="*/ 2734832 h 4267476"/>
                  <a:gd name="connsiteX29" fmla="*/ 3925404 w 4023249"/>
                  <a:gd name="connsiteY29" fmla="*/ 2116524 h 4267476"/>
                  <a:gd name="connsiteX30" fmla="*/ 3786066 w 4023249"/>
                  <a:gd name="connsiteY30" fmla="*/ 1637552 h 4267476"/>
                  <a:gd name="connsiteX31" fmla="*/ 3820161 w 4023249"/>
                  <a:gd name="connsiteY31" fmla="*/ 1219287 h 4267476"/>
                  <a:gd name="connsiteX32" fmla="*/ 4023215 w 4023249"/>
                  <a:gd name="connsiteY32" fmla="*/ 785386 h 4267476"/>
                  <a:gd name="connsiteX33" fmla="*/ 3803484 w 4023249"/>
                  <a:gd name="connsiteY33" fmla="*/ 322558 h 4267476"/>
                  <a:gd name="connsiteX34" fmla="*/ 3455141 w 4023249"/>
                  <a:gd name="connsiteY34" fmla="*/ 87427 h 4267476"/>
                  <a:gd name="connsiteX35" fmla="*/ 2706204 w 4023249"/>
                  <a:gd name="connsiteY35" fmla="*/ 341 h 4267476"/>
                  <a:gd name="connsiteX36" fmla="*/ 2401404 w 4023249"/>
                  <a:gd name="connsiteY36" fmla="*/ 87427 h 4267476"/>
                  <a:gd name="connsiteX0" fmla="*/ 2568680 w 4190525"/>
                  <a:gd name="connsiteY0" fmla="*/ 87427 h 4263820"/>
                  <a:gd name="connsiteX1" fmla="*/ 2141960 w 4190525"/>
                  <a:gd name="connsiteY1" fmla="*/ 122261 h 4263820"/>
                  <a:gd name="connsiteX2" fmla="*/ 1898120 w 4190525"/>
                  <a:gd name="connsiteY2" fmla="*/ 200638 h 4263820"/>
                  <a:gd name="connsiteX3" fmla="*/ 2070161 w 4190525"/>
                  <a:gd name="connsiteY3" fmla="*/ 408849 h 4263820"/>
                  <a:gd name="connsiteX4" fmla="*/ 2222806 w 4190525"/>
                  <a:gd name="connsiteY4" fmla="*/ 756596 h 4263820"/>
                  <a:gd name="connsiteX5" fmla="*/ 2046655 w 4190525"/>
                  <a:gd name="connsiteY5" fmla="*/ 1173746 h 4263820"/>
                  <a:gd name="connsiteX6" fmla="*/ 2011500 w 4190525"/>
                  <a:gd name="connsiteY6" fmla="*/ 1375434 h 4263820"/>
                  <a:gd name="connsiteX7" fmla="*/ 2016684 w 4190525"/>
                  <a:gd name="connsiteY7" fmla="*/ 1548810 h 4263820"/>
                  <a:gd name="connsiteX8" fmla="*/ 2118039 w 4190525"/>
                  <a:gd name="connsiteY8" fmla="*/ 2206090 h 4263820"/>
                  <a:gd name="connsiteX9" fmla="*/ 1970634 w 4190525"/>
                  <a:gd name="connsiteY9" fmla="*/ 2544135 h 4263820"/>
                  <a:gd name="connsiteX10" fmla="*/ 1850637 w 4190525"/>
                  <a:gd name="connsiteY10" fmla="*/ 2891286 h 4263820"/>
                  <a:gd name="connsiteX11" fmla="*/ 1776747 w 4190525"/>
                  <a:gd name="connsiteY11" fmla="*/ 3092709 h 4263820"/>
                  <a:gd name="connsiteX12" fmla="*/ 1654129 w 4190525"/>
                  <a:gd name="connsiteY12" fmla="*/ 3275259 h 4263820"/>
                  <a:gd name="connsiteX13" fmla="*/ 1540164 w 4190525"/>
                  <a:gd name="connsiteY13" fmla="*/ 3311284 h 4263820"/>
                  <a:gd name="connsiteX14" fmla="*/ 1471400 w 4190525"/>
                  <a:gd name="connsiteY14" fmla="*/ 3433536 h 4263820"/>
                  <a:gd name="connsiteX15" fmla="*/ 1632055 w 4190525"/>
                  <a:gd name="connsiteY15" fmla="*/ 3616151 h 4263820"/>
                  <a:gd name="connsiteX16" fmla="*/ 1212009 w 4190525"/>
                  <a:gd name="connsiteY16" fmla="*/ 3513635 h 4263820"/>
                  <a:gd name="connsiteX17" fmla="*/ 1201434 w 4190525"/>
                  <a:gd name="connsiteY17" fmla="*/ 3118010 h 4263820"/>
                  <a:gd name="connsiteX18" fmla="*/ 905342 w 4190525"/>
                  <a:gd name="connsiteY18" fmla="*/ 3318307 h 4263820"/>
                  <a:gd name="connsiteX19" fmla="*/ 626668 w 4190525"/>
                  <a:gd name="connsiteY19" fmla="*/ 3466352 h 4263820"/>
                  <a:gd name="connsiteX20" fmla="*/ 539582 w 4190525"/>
                  <a:gd name="connsiteY20" fmla="*/ 3596981 h 4263820"/>
                  <a:gd name="connsiteX21" fmla="*/ 34372 w 4190525"/>
                  <a:gd name="connsiteY21" fmla="*/ 4013535 h 4263820"/>
                  <a:gd name="connsiteX22" fmla="*/ 212400 w 4190525"/>
                  <a:gd name="connsiteY22" fmla="*/ 4263782 h 4263820"/>
                  <a:gd name="connsiteX23" fmla="*/ 1549777 w 4190525"/>
                  <a:gd name="connsiteY23" fmla="*/ 4032410 h 4263820"/>
                  <a:gd name="connsiteX24" fmla="*/ 2098417 w 4190525"/>
                  <a:gd name="connsiteY24" fmla="*/ 3997575 h 4263820"/>
                  <a:gd name="connsiteX25" fmla="*/ 2699308 w 4190525"/>
                  <a:gd name="connsiteY25" fmla="*/ 3875655 h 4263820"/>
                  <a:gd name="connsiteX26" fmla="*/ 3012817 w 4190525"/>
                  <a:gd name="connsiteY26" fmla="*/ 3605690 h 4263820"/>
                  <a:gd name="connsiteX27" fmla="*/ 3587582 w 4190525"/>
                  <a:gd name="connsiteY27" fmla="*/ 3248638 h 4263820"/>
                  <a:gd name="connsiteX28" fmla="*/ 3857548 w 4190525"/>
                  <a:gd name="connsiteY28" fmla="*/ 2734832 h 4263820"/>
                  <a:gd name="connsiteX29" fmla="*/ 4092680 w 4190525"/>
                  <a:gd name="connsiteY29" fmla="*/ 2116524 h 4263820"/>
                  <a:gd name="connsiteX30" fmla="*/ 3953342 w 4190525"/>
                  <a:gd name="connsiteY30" fmla="*/ 1637552 h 4263820"/>
                  <a:gd name="connsiteX31" fmla="*/ 3987437 w 4190525"/>
                  <a:gd name="connsiteY31" fmla="*/ 1219287 h 4263820"/>
                  <a:gd name="connsiteX32" fmla="*/ 4190491 w 4190525"/>
                  <a:gd name="connsiteY32" fmla="*/ 785386 h 4263820"/>
                  <a:gd name="connsiteX33" fmla="*/ 3970760 w 4190525"/>
                  <a:gd name="connsiteY33" fmla="*/ 322558 h 4263820"/>
                  <a:gd name="connsiteX34" fmla="*/ 3622417 w 4190525"/>
                  <a:gd name="connsiteY34" fmla="*/ 87427 h 4263820"/>
                  <a:gd name="connsiteX35" fmla="*/ 2873480 w 4190525"/>
                  <a:gd name="connsiteY35" fmla="*/ 341 h 4263820"/>
                  <a:gd name="connsiteX36" fmla="*/ 2568680 w 4190525"/>
                  <a:gd name="connsiteY36" fmla="*/ 87427 h 4263820"/>
                  <a:gd name="connsiteX0" fmla="*/ 2559396 w 4181241"/>
                  <a:gd name="connsiteY0" fmla="*/ 87427 h 4263820"/>
                  <a:gd name="connsiteX1" fmla="*/ 2132676 w 4181241"/>
                  <a:gd name="connsiteY1" fmla="*/ 122261 h 4263820"/>
                  <a:gd name="connsiteX2" fmla="*/ 1888836 w 4181241"/>
                  <a:gd name="connsiteY2" fmla="*/ 200638 h 4263820"/>
                  <a:gd name="connsiteX3" fmla="*/ 2060877 w 4181241"/>
                  <a:gd name="connsiteY3" fmla="*/ 408849 h 4263820"/>
                  <a:gd name="connsiteX4" fmla="*/ 2213522 w 4181241"/>
                  <a:gd name="connsiteY4" fmla="*/ 756596 h 4263820"/>
                  <a:gd name="connsiteX5" fmla="*/ 2037371 w 4181241"/>
                  <a:gd name="connsiteY5" fmla="*/ 1173746 h 4263820"/>
                  <a:gd name="connsiteX6" fmla="*/ 2002216 w 4181241"/>
                  <a:gd name="connsiteY6" fmla="*/ 1375434 h 4263820"/>
                  <a:gd name="connsiteX7" fmla="*/ 2007400 w 4181241"/>
                  <a:gd name="connsiteY7" fmla="*/ 1548810 h 4263820"/>
                  <a:gd name="connsiteX8" fmla="*/ 2108755 w 4181241"/>
                  <a:gd name="connsiteY8" fmla="*/ 2206090 h 4263820"/>
                  <a:gd name="connsiteX9" fmla="*/ 1961350 w 4181241"/>
                  <a:gd name="connsiteY9" fmla="*/ 2544135 h 4263820"/>
                  <a:gd name="connsiteX10" fmla="*/ 1841353 w 4181241"/>
                  <a:gd name="connsiteY10" fmla="*/ 2891286 h 4263820"/>
                  <a:gd name="connsiteX11" fmla="*/ 1767463 w 4181241"/>
                  <a:gd name="connsiteY11" fmla="*/ 3092709 h 4263820"/>
                  <a:gd name="connsiteX12" fmla="*/ 1644845 w 4181241"/>
                  <a:gd name="connsiteY12" fmla="*/ 3275259 h 4263820"/>
                  <a:gd name="connsiteX13" fmla="*/ 1530880 w 4181241"/>
                  <a:gd name="connsiteY13" fmla="*/ 3311284 h 4263820"/>
                  <a:gd name="connsiteX14" fmla="*/ 1462116 w 4181241"/>
                  <a:gd name="connsiteY14" fmla="*/ 3433536 h 4263820"/>
                  <a:gd name="connsiteX15" fmla="*/ 1622771 w 4181241"/>
                  <a:gd name="connsiteY15" fmla="*/ 3616151 h 4263820"/>
                  <a:gd name="connsiteX16" fmla="*/ 1202725 w 4181241"/>
                  <a:gd name="connsiteY16" fmla="*/ 3513635 h 4263820"/>
                  <a:gd name="connsiteX17" fmla="*/ 1192150 w 4181241"/>
                  <a:gd name="connsiteY17" fmla="*/ 3118010 h 4263820"/>
                  <a:gd name="connsiteX18" fmla="*/ 896058 w 4181241"/>
                  <a:gd name="connsiteY18" fmla="*/ 3318307 h 4263820"/>
                  <a:gd name="connsiteX19" fmla="*/ 617384 w 4181241"/>
                  <a:gd name="connsiteY19" fmla="*/ 3466352 h 4263820"/>
                  <a:gd name="connsiteX20" fmla="*/ 404477 w 4181241"/>
                  <a:gd name="connsiteY20" fmla="*/ 3977243 h 4263820"/>
                  <a:gd name="connsiteX21" fmla="*/ 25088 w 4181241"/>
                  <a:gd name="connsiteY21" fmla="*/ 4013535 h 4263820"/>
                  <a:gd name="connsiteX22" fmla="*/ 203116 w 4181241"/>
                  <a:gd name="connsiteY22" fmla="*/ 4263782 h 4263820"/>
                  <a:gd name="connsiteX23" fmla="*/ 1540493 w 4181241"/>
                  <a:gd name="connsiteY23" fmla="*/ 4032410 h 4263820"/>
                  <a:gd name="connsiteX24" fmla="*/ 2089133 w 4181241"/>
                  <a:gd name="connsiteY24" fmla="*/ 3997575 h 4263820"/>
                  <a:gd name="connsiteX25" fmla="*/ 2690024 w 4181241"/>
                  <a:gd name="connsiteY25" fmla="*/ 3875655 h 4263820"/>
                  <a:gd name="connsiteX26" fmla="*/ 3003533 w 4181241"/>
                  <a:gd name="connsiteY26" fmla="*/ 3605690 h 4263820"/>
                  <a:gd name="connsiteX27" fmla="*/ 3578298 w 4181241"/>
                  <a:gd name="connsiteY27" fmla="*/ 3248638 h 4263820"/>
                  <a:gd name="connsiteX28" fmla="*/ 3848264 w 4181241"/>
                  <a:gd name="connsiteY28" fmla="*/ 2734832 h 4263820"/>
                  <a:gd name="connsiteX29" fmla="*/ 4083396 w 4181241"/>
                  <a:gd name="connsiteY29" fmla="*/ 2116524 h 4263820"/>
                  <a:gd name="connsiteX30" fmla="*/ 3944058 w 4181241"/>
                  <a:gd name="connsiteY30" fmla="*/ 1637552 h 4263820"/>
                  <a:gd name="connsiteX31" fmla="*/ 3978153 w 4181241"/>
                  <a:gd name="connsiteY31" fmla="*/ 1219287 h 4263820"/>
                  <a:gd name="connsiteX32" fmla="*/ 4181207 w 4181241"/>
                  <a:gd name="connsiteY32" fmla="*/ 785386 h 4263820"/>
                  <a:gd name="connsiteX33" fmla="*/ 3961476 w 4181241"/>
                  <a:gd name="connsiteY33" fmla="*/ 322558 h 4263820"/>
                  <a:gd name="connsiteX34" fmla="*/ 3613133 w 4181241"/>
                  <a:gd name="connsiteY34" fmla="*/ 87427 h 4263820"/>
                  <a:gd name="connsiteX35" fmla="*/ 2864196 w 4181241"/>
                  <a:gd name="connsiteY35" fmla="*/ 341 h 4263820"/>
                  <a:gd name="connsiteX36" fmla="*/ 2559396 w 4181241"/>
                  <a:gd name="connsiteY36" fmla="*/ 87427 h 4263820"/>
                  <a:gd name="connsiteX0" fmla="*/ 2559396 w 4181241"/>
                  <a:gd name="connsiteY0" fmla="*/ 87427 h 4263820"/>
                  <a:gd name="connsiteX1" fmla="*/ 2132676 w 4181241"/>
                  <a:gd name="connsiteY1" fmla="*/ 122261 h 4263820"/>
                  <a:gd name="connsiteX2" fmla="*/ 1888836 w 4181241"/>
                  <a:gd name="connsiteY2" fmla="*/ 200638 h 4263820"/>
                  <a:gd name="connsiteX3" fmla="*/ 2060877 w 4181241"/>
                  <a:gd name="connsiteY3" fmla="*/ 408849 h 4263820"/>
                  <a:gd name="connsiteX4" fmla="*/ 2213522 w 4181241"/>
                  <a:gd name="connsiteY4" fmla="*/ 756596 h 4263820"/>
                  <a:gd name="connsiteX5" fmla="*/ 2037371 w 4181241"/>
                  <a:gd name="connsiteY5" fmla="*/ 1173746 h 4263820"/>
                  <a:gd name="connsiteX6" fmla="*/ 2002216 w 4181241"/>
                  <a:gd name="connsiteY6" fmla="*/ 1375434 h 4263820"/>
                  <a:gd name="connsiteX7" fmla="*/ 2007400 w 4181241"/>
                  <a:gd name="connsiteY7" fmla="*/ 1548810 h 4263820"/>
                  <a:gd name="connsiteX8" fmla="*/ 2108755 w 4181241"/>
                  <a:gd name="connsiteY8" fmla="*/ 2206090 h 4263820"/>
                  <a:gd name="connsiteX9" fmla="*/ 1961350 w 4181241"/>
                  <a:gd name="connsiteY9" fmla="*/ 2544135 h 4263820"/>
                  <a:gd name="connsiteX10" fmla="*/ 1841353 w 4181241"/>
                  <a:gd name="connsiteY10" fmla="*/ 2891286 h 4263820"/>
                  <a:gd name="connsiteX11" fmla="*/ 1767463 w 4181241"/>
                  <a:gd name="connsiteY11" fmla="*/ 3092709 h 4263820"/>
                  <a:gd name="connsiteX12" fmla="*/ 1644845 w 4181241"/>
                  <a:gd name="connsiteY12" fmla="*/ 3275259 h 4263820"/>
                  <a:gd name="connsiteX13" fmla="*/ 1530880 w 4181241"/>
                  <a:gd name="connsiteY13" fmla="*/ 3311284 h 4263820"/>
                  <a:gd name="connsiteX14" fmla="*/ 1462116 w 4181241"/>
                  <a:gd name="connsiteY14" fmla="*/ 3433536 h 4263820"/>
                  <a:gd name="connsiteX15" fmla="*/ 1622771 w 4181241"/>
                  <a:gd name="connsiteY15" fmla="*/ 3616151 h 4263820"/>
                  <a:gd name="connsiteX16" fmla="*/ 1202725 w 4181241"/>
                  <a:gd name="connsiteY16" fmla="*/ 3513635 h 4263820"/>
                  <a:gd name="connsiteX17" fmla="*/ 1192150 w 4181241"/>
                  <a:gd name="connsiteY17" fmla="*/ 3118010 h 4263820"/>
                  <a:gd name="connsiteX18" fmla="*/ 896058 w 4181241"/>
                  <a:gd name="connsiteY18" fmla="*/ 3318307 h 4263820"/>
                  <a:gd name="connsiteX19" fmla="*/ 801922 w 4181241"/>
                  <a:gd name="connsiteY19" fmla="*/ 3837973 h 4263820"/>
                  <a:gd name="connsiteX20" fmla="*/ 404477 w 4181241"/>
                  <a:gd name="connsiteY20" fmla="*/ 3977243 h 4263820"/>
                  <a:gd name="connsiteX21" fmla="*/ 25088 w 4181241"/>
                  <a:gd name="connsiteY21" fmla="*/ 4013535 h 4263820"/>
                  <a:gd name="connsiteX22" fmla="*/ 203116 w 4181241"/>
                  <a:gd name="connsiteY22" fmla="*/ 4263782 h 4263820"/>
                  <a:gd name="connsiteX23" fmla="*/ 1540493 w 4181241"/>
                  <a:gd name="connsiteY23" fmla="*/ 4032410 h 4263820"/>
                  <a:gd name="connsiteX24" fmla="*/ 2089133 w 4181241"/>
                  <a:gd name="connsiteY24" fmla="*/ 3997575 h 4263820"/>
                  <a:gd name="connsiteX25" fmla="*/ 2690024 w 4181241"/>
                  <a:gd name="connsiteY25" fmla="*/ 3875655 h 4263820"/>
                  <a:gd name="connsiteX26" fmla="*/ 3003533 w 4181241"/>
                  <a:gd name="connsiteY26" fmla="*/ 3605690 h 4263820"/>
                  <a:gd name="connsiteX27" fmla="*/ 3578298 w 4181241"/>
                  <a:gd name="connsiteY27" fmla="*/ 3248638 h 4263820"/>
                  <a:gd name="connsiteX28" fmla="*/ 3848264 w 4181241"/>
                  <a:gd name="connsiteY28" fmla="*/ 2734832 h 4263820"/>
                  <a:gd name="connsiteX29" fmla="*/ 4083396 w 4181241"/>
                  <a:gd name="connsiteY29" fmla="*/ 2116524 h 4263820"/>
                  <a:gd name="connsiteX30" fmla="*/ 3944058 w 4181241"/>
                  <a:gd name="connsiteY30" fmla="*/ 1637552 h 4263820"/>
                  <a:gd name="connsiteX31" fmla="*/ 3978153 w 4181241"/>
                  <a:gd name="connsiteY31" fmla="*/ 1219287 h 4263820"/>
                  <a:gd name="connsiteX32" fmla="*/ 4181207 w 4181241"/>
                  <a:gd name="connsiteY32" fmla="*/ 785386 h 4263820"/>
                  <a:gd name="connsiteX33" fmla="*/ 3961476 w 4181241"/>
                  <a:gd name="connsiteY33" fmla="*/ 322558 h 4263820"/>
                  <a:gd name="connsiteX34" fmla="*/ 3613133 w 4181241"/>
                  <a:gd name="connsiteY34" fmla="*/ 87427 h 4263820"/>
                  <a:gd name="connsiteX35" fmla="*/ 2864196 w 4181241"/>
                  <a:gd name="connsiteY35" fmla="*/ 341 h 4263820"/>
                  <a:gd name="connsiteX36" fmla="*/ 2559396 w 4181241"/>
                  <a:gd name="connsiteY36" fmla="*/ 87427 h 4263820"/>
                  <a:gd name="connsiteX0" fmla="*/ 2559396 w 4181241"/>
                  <a:gd name="connsiteY0" fmla="*/ 87427 h 4263820"/>
                  <a:gd name="connsiteX1" fmla="*/ 2132676 w 4181241"/>
                  <a:gd name="connsiteY1" fmla="*/ 122261 h 4263820"/>
                  <a:gd name="connsiteX2" fmla="*/ 1888836 w 4181241"/>
                  <a:gd name="connsiteY2" fmla="*/ 200638 h 4263820"/>
                  <a:gd name="connsiteX3" fmla="*/ 2060877 w 4181241"/>
                  <a:gd name="connsiteY3" fmla="*/ 408849 h 4263820"/>
                  <a:gd name="connsiteX4" fmla="*/ 2213522 w 4181241"/>
                  <a:gd name="connsiteY4" fmla="*/ 756596 h 4263820"/>
                  <a:gd name="connsiteX5" fmla="*/ 2037371 w 4181241"/>
                  <a:gd name="connsiteY5" fmla="*/ 1173746 h 4263820"/>
                  <a:gd name="connsiteX6" fmla="*/ 2002216 w 4181241"/>
                  <a:gd name="connsiteY6" fmla="*/ 1375434 h 4263820"/>
                  <a:gd name="connsiteX7" fmla="*/ 2007400 w 4181241"/>
                  <a:gd name="connsiteY7" fmla="*/ 1548810 h 4263820"/>
                  <a:gd name="connsiteX8" fmla="*/ 2108755 w 4181241"/>
                  <a:gd name="connsiteY8" fmla="*/ 2206090 h 4263820"/>
                  <a:gd name="connsiteX9" fmla="*/ 1961350 w 4181241"/>
                  <a:gd name="connsiteY9" fmla="*/ 2544135 h 4263820"/>
                  <a:gd name="connsiteX10" fmla="*/ 1841353 w 4181241"/>
                  <a:gd name="connsiteY10" fmla="*/ 2891286 h 4263820"/>
                  <a:gd name="connsiteX11" fmla="*/ 1767463 w 4181241"/>
                  <a:gd name="connsiteY11" fmla="*/ 3092709 h 4263820"/>
                  <a:gd name="connsiteX12" fmla="*/ 1644845 w 4181241"/>
                  <a:gd name="connsiteY12" fmla="*/ 3275259 h 4263820"/>
                  <a:gd name="connsiteX13" fmla="*/ 1530880 w 4181241"/>
                  <a:gd name="connsiteY13" fmla="*/ 3311284 h 4263820"/>
                  <a:gd name="connsiteX14" fmla="*/ 1462116 w 4181241"/>
                  <a:gd name="connsiteY14" fmla="*/ 3433536 h 4263820"/>
                  <a:gd name="connsiteX15" fmla="*/ 1622771 w 4181241"/>
                  <a:gd name="connsiteY15" fmla="*/ 3616151 h 4263820"/>
                  <a:gd name="connsiteX16" fmla="*/ 1202725 w 4181241"/>
                  <a:gd name="connsiteY16" fmla="*/ 3513635 h 4263820"/>
                  <a:gd name="connsiteX17" fmla="*/ 1192150 w 4181241"/>
                  <a:gd name="connsiteY17" fmla="*/ 3118010 h 4263820"/>
                  <a:gd name="connsiteX18" fmla="*/ 971551 w 4181241"/>
                  <a:gd name="connsiteY18" fmla="*/ 3681285 h 4263820"/>
                  <a:gd name="connsiteX19" fmla="*/ 801922 w 4181241"/>
                  <a:gd name="connsiteY19" fmla="*/ 3837973 h 4263820"/>
                  <a:gd name="connsiteX20" fmla="*/ 404477 w 4181241"/>
                  <a:gd name="connsiteY20" fmla="*/ 3977243 h 4263820"/>
                  <a:gd name="connsiteX21" fmla="*/ 25088 w 4181241"/>
                  <a:gd name="connsiteY21" fmla="*/ 4013535 h 4263820"/>
                  <a:gd name="connsiteX22" fmla="*/ 203116 w 4181241"/>
                  <a:gd name="connsiteY22" fmla="*/ 4263782 h 4263820"/>
                  <a:gd name="connsiteX23" fmla="*/ 1540493 w 4181241"/>
                  <a:gd name="connsiteY23" fmla="*/ 4032410 h 4263820"/>
                  <a:gd name="connsiteX24" fmla="*/ 2089133 w 4181241"/>
                  <a:gd name="connsiteY24" fmla="*/ 3997575 h 4263820"/>
                  <a:gd name="connsiteX25" fmla="*/ 2690024 w 4181241"/>
                  <a:gd name="connsiteY25" fmla="*/ 3875655 h 4263820"/>
                  <a:gd name="connsiteX26" fmla="*/ 3003533 w 4181241"/>
                  <a:gd name="connsiteY26" fmla="*/ 3605690 h 4263820"/>
                  <a:gd name="connsiteX27" fmla="*/ 3578298 w 4181241"/>
                  <a:gd name="connsiteY27" fmla="*/ 3248638 h 4263820"/>
                  <a:gd name="connsiteX28" fmla="*/ 3848264 w 4181241"/>
                  <a:gd name="connsiteY28" fmla="*/ 2734832 h 4263820"/>
                  <a:gd name="connsiteX29" fmla="*/ 4083396 w 4181241"/>
                  <a:gd name="connsiteY29" fmla="*/ 2116524 h 4263820"/>
                  <a:gd name="connsiteX30" fmla="*/ 3944058 w 4181241"/>
                  <a:gd name="connsiteY30" fmla="*/ 1637552 h 4263820"/>
                  <a:gd name="connsiteX31" fmla="*/ 3978153 w 4181241"/>
                  <a:gd name="connsiteY31" fmla="*/ 1219287 h 4263820"/>
                  <a:gd name="connsiteX32" fmla="*/ 4181207 w 4181241"/>
                  <a:gd name="connsiteY32" fmla="*/ 785386 h 4263820"/>
                  <a:gd name="connsiteX33" fmla="*/ 3961476 w 4181241"/>
                  <a:gd name="connsiteY33" fmla="*/ 322558 h 4263820"/>
                  <a:gd name="connsiteX34" fmla="*/ 3613133 w 4181241"/>
                  <a:gd name="connsiteY34" fmla="*/ 87427 h 4263820"/>
                  <a:gd name="connsiteX35" fmla="*/ 2864196 w 4181241"/>
                  <a:gd name="connsiteY35" fmla="*/ 341 h 4263820"/>
                  <a:gd name="connsiteX36" fmla="*/ 2559396 w 4181241"/>
                  <a:gd name="connsiteY36" fmla="*/ 87427 h 4263820"/>
                  <a:gd name="connsiteX0" fmla="*/ 2559396 w 4181241"/>
                  <a:gd name="connsiteY0" fmla="*/ 87427 h 4263820"/>
                  <a:gd name="connsiteX1" fmla="*/ 2132676 w 4181241"/>
                  <a:gd name="connsiteY1" fmla="*/ 122261 h 4263820"/>
                  <a:gd name="connsiteX2" fmla="*/ 1888836 w 4181241"/>
                  <a:gd name="connsiteY2" fmla="*/ 200638 h 4263820"/>
                  <a:gd name="connsiteX3" fmla="*/ 2060877 w 4181241"/>
                  <a:gd name="connsiteY3" fmla="*/ 408849 h 4263820"/>
                  <a:gd name="connsiteX4" fmla="*/ 2213522 w 4181241"/>
                  <a:gd name="connsiteY4" fmla="*/ 756596 h 4263820"/>
                  <a:gd name="connsiteX5" fmla="*/ 2037371 w 4181241"/>
                  <a:gd name="connsiteY5" fmla="*/ 1173746 h 4263820"/>
                  <a:gd name="connsiteX6" fmla="*/ 2002216 w 4181241"/>
                  <a:gd name="connsiteY6" fmla="*/ 1375434 h 4263820"/>
                  <a:gd name="connsiteX7" fmla="*/ 2007400 w 4181241"/>
                  <a:gd name="connsiteY7" fmla="*/ 1548810 h 4263820"/>
                  <a:gd name="connsiteX8" fmla="*/ 2108755 w 4181241"/>
                  <a:gd name="connsiteY8" fmla="*/ 2206090 h 4263820"/>
                  <a:gd name="connsiteX9" fmla="*/ 1961350 w 4181241"/>
                  <a:gd name="connsiteY9" fmla="*/ 2544135 h 4263820"/>
                  <a:gd name="connsiteX10" fmla="*/ 1841353 w 4181241"/>
                  <a:gd name="connsiteY10" fmla="*/ 2891286 h 4263820"/>
                  <a:gd name="connsiteX11" fmla="*/ 1767463 w 4181241"/>
                  <a:gd name="connsiteY11" fmla="*/ 3092709 h 4263820"/>
                  <a:gd name="connsiteX12" fmla="*/ 1644845 w 4181241"/>
                  <a:gd name="connsiteY12" fmla="*/ 3275259 h 4263820"/>
                  <a:gd name="connsiteX13" fmla="*/ 1530880 w 4181241"/>
                  <a:gd name="connsiteY13" fmla="*/ 3311284 h 4263820"/>
                  <a:gd name="connsiteX14" fmla="*/ 1462116 w 4181241"/>
                  <a:gd name="connsiteY14" fmla="*/ 3433536 h 4263820"/>
                  <a:gd name="connsiteX15" fmla="*/ 1622771 w 4181241"/>
                  <a:gd name="connsiteY15" fmla="*/ 3616151 h 4263820"/>
                  <a:gd name="connsiteX16" fmla="*/ 1202725 w 4181241"/>
                  <a:gd name="connsiteY16" fmla="*/ 3513635 h 4263820"/>
                  <a:gd name="connsiteX17" fmla="*/ 1083105 w 4181241"/>
                  <a:gd name="connsiteY17" fmla="*/ 3576053 h 4263820"/>
                  <a:gd name="connsiteX18" fmla="*/ 971551 w 4181241"/>
                  <a:gd name="connsiteY18" fmla="*/ 3681285 h 4263820"/>
                  <a:gd name="connsiteX19" fmla="*/ 801922 w 4181241"/>
                  <a:gd name="connsiteY19" fmla="*/ 3837973 h 4263820"/>
                  <a:gd name="connsiteX20" fmla="*/ 404477 w 4181241"/>
                  <a:gd name="connsiteY20" fmla="*/ 3977243 h 4263820"/>
                  <a:gd name="connsiteX21" fmla="*/ 25088 w 4181241"/>
                  <a:gd name="connsiteY21" fmla="*/ 4013535 h 4263820"/>
                  <a:gd name="connsiteX22" fmla="*/ 203116 w 4181241"/>
                  <a:gd name="connsiteY22" fmla="*/ 4263782 h 4263820"/>
                  <a:gd name="connsiteX23" fmla="*/ 1540493 w 4181241"/>
                  <a:gd name="connsiteY23" fmla="*/ 4032410 h 4263820"/>
                  <a:gd name="connsiteX24" fmla="*/ 2089133 w 4181241"/>
                  <a:gd name="connsiteY24" fmla="*/ 3997575 h 4263820"/>
                  <a:gd name="connsiteX25" fmla="*/ 2690024 w 4181241"/>
                  <a:gd name="connsiteY25" fmla="*/ 3875655 h 4263820"/>
                  <a:gd name="connsiteX26" fmla="*/ 3003533 w 4181241"/>
                  <a:gd name="connsiteY26" fmla="*/ 3605690 h 4263820"/>
                  <a:gd name="connsiteX27" fmla="*/ 3578298 w 4181241"/>
                  <a:gd name="connsiteY27" fmla="*/ 3248638 h 4263820"/>
                  <a:gd name="connsiteX28" fmla="*/ 3848264 w 4181241"/>
                  <a:gd name="connsiteY28" fmla="*/ 2734832 h 4263820"/>
                  <a:gd name="connsiteX29" fmla="*/ 4083396 w 4181241"/>
                  <a:gd name="connsiteY29" fmla="*/ 2116524 h 4263820"/>
                  <a:gd name="connsiteX30" fmla="*/ 3944058 w 4181241"/>
                  <a:gd name="connsiteY30" fmla="*/ 1637552 h 4263820"/>
                  <a:gd name="connsiteX31" fmla="*/ 3978153 w 4181241"/>
                  <a:gd name="connsiteY31" fmla="*/ 1219287 h 4263820"/>
                  <a:gd name="connsiteX32" fmla="*/ 4181207 w 4181241"/>
                  <a:gd name="connsiteY32" fmla="*/ 785386 h 4263820"/>
                  <a:gd name="connsiteX33" fmla="*/ 3961476 w 4181241"/>
                  <a:gd name="connsiteY33" fmla="*/ 322558 h 4263820"/>
                  <a:gd name="connsiteX34" fmla="*/ 3613133 w 4181241"/>
                  <a:gd name="connsiteY34" fmla="*/ 87427 h 4263820"/>
                  <a:gd name="connsiteX35" fmla="*/ 2864196 w 4181241"/>
                  <a:gd name="connsiteY35" fmla="*/ 341 h 4263820"/>
                  <a:gd name="connsiteX36" fmla="*/ 2559396 w 4181241"/>
                  <a:gd name="connsiteY36" fmla="*/ 87427 h 4263820"/>
                  <a:gd name="connsiteX0" fmla="*/ 2559396 w 4181241"/>
                  <a:gd name="connsiteY0" fmla="*/ 87427 h 4263820"/>
                  <a:gd name="connsiteX1" fmla="*/ 2132676 w 4181241"/>
                  <a:gd name="connsiteY1" fmla="*/ 122261 h 4263820"/>
                  <a:gd name="connsiteX2" fmla="*/ 1888836 w 4181241"/>
                  <a:gd name="connsiteY2" fmla="*/ 200638 h 4263820"/>
                  <a:gd name="connsiteX3" fmla="*/ 2060877 w 4181241"/>
                  <a:gd name="connsiteY3" fmla="*/ 408849 h 4263820"/>
                  <a:gd name="connsiteX4" fmla="*/ 2213522 w 4181241"/>
                  <a:gd name="connsiteY4" fmla="*/ 756596 h 4263820"/>
                  <a:gd name="connsiteX5" fmla="*/ 2037371 w 4181241"/>
                  <a:gd name="connsiteY5" fmla="*/ 1173746 h 4263820"/>
                  <a:gd name="connsiteX6" fmla="*/ 2002216 w 4181241"/>
                  <a:gd name="connsiteY6" fmla="*/ 1375434 h 4263820"/>
                  <a:gd name="connsiteX7" fmla="*/ 2007400 w 4181241"/>
                  <a:gd name="connsiteY7" fmla="*/ 1548810 h 4263820"/>
                  <a:gd name="connsiteX8" fmla="*/ 2108755 w 4181241"/>
                  <a:gd name="connsiteY8" fmla="*/ 2206090 h 4263820"/>
                  <a:gd name="connsiteX9" fmla="*/ 1961350 w 4181241"/>
                  <a:gd name="connsiteY9" fmla="*/ 2544135 h 4263820"/>
                  <a:gd name="connsiteX10" fmla="*/ 1841353 w 4181241"/>
                  <a:gd name="connsiteY10" fmla="*/ 2891286 h 4263820"/>
                  <a:gd name="connsiteX11" fmla="*/ 1767463 w 4181241"/>
                  <a:gd name="connsiteY11" fmla="*/ 3092709 h 4263820"/>
                  <a:gd name="connsiteX12" fmla="*/ 1644845 w 4181241"/>
                  <a:gd name="connsiteY12" fmla="*/ 3275259 h 4263820"/>
                  <a:gd name="connsiteX13" fmla="*/ 1530880 w 4181241"/>
                  <a:gd name="connsiteY13" fmla="*/ 3311284 h 4263820"/>
                  <a:gd name="connsiteX14" fmla="*/ 1462116 w 4181241"/>
                  <a:gd name="connsiteY14" fmla="*/ 3433536 h 4263820"/>
                  <a:gd name="connsiteX15" fmla="*/ 1312410 w 4181241"/>
                  <a:gd name="connsiteY15" fmla="*/ 3495158 h 4263820"/>
                  <a:gd name="connsiteX16" fmla="*/ 1202725 w 4181241"/>
                  <a:gd name="connsiteY16" fmla="*/ 3513635 h 4263820"/>
                  <a:gd name="connsiteX17" fmla="*/ 1083105 w 4181241"/>
                  <a:gd name="connsiteY17" fmla="*/ 3576053 h 4263820"/>
                  <a:gd name="connsiteX18" fmla="*/ 971551 w 4181241"/>
                  <a:gd name="connsiteY18" fmla="*/ 3681285 h 4263820"/>
                  <a:gd name="connsiteX19" fmla="*/ 801922 w 4181241"/>
                  <a:gd name="connsiteY19" fmla="*/ 3837973 h 4263820"/>
                  <a:gd name="connsiteX20" fmla="*/ 404477 w 4181241"/>
                  <a:gd name="connsiteY20" fmla="*/ 3977243 h 4263820"/>
                  <a:gd name="connsiteX21" fmla="*/ 25088 w 4181241"/>
                  <a:gd name="connsiteY21" fmla="*/ 4013535 h 4263820"/>
                  <a:gd name="connsiteX22" fmla="*/ 203116 w 4181241"/>
                  <a:gd name="connsiteY22" fmla="*/ 4263782 h 4263820"/>
                  <a:gd name="connsiteX23" fmla="*/ 1540493 w 4181241"/>
                  <a:gd name="connsiteY23" fmla="*/ 4032410 h 4263820"/>
                  <a:gd name="connsiteX24" fmla="*/ 2089133 w 4181241"/>
                  <a:gd name="connsiteY24" fmla="*/ 3997575 h 4263820"/>
                  <a:gd name="connsiteX25" fmla="*/ 2690024 w 4181241"/>
                  <a:gd name="connsiteY25" fmla="*/ 3875655 h 4263820"/>
                  <a:gd name="connsiteX26" fmla="*/ 3003533 w 4181241"/>
                  <a:gd name="connsiteY26" fmla="*/ 3605690 h 4263820"/>
                  <a:gd name="connsiteX27" fmla="*/ 3578298 w 4181241"/>
                  <a:gd name="connsiteY27" fmla="*/ 3248638 h 4263820"/>
                  <a:gd name="connsiteX28" fmla="*/ 3848264 w 4181241"/>
                  <a:gd name="connsiteY28" fmla="*/ 2734832 h 4263820"/>
                  <a:gd name="connsiteX29" fmla="*/ 4083396 w 4181241"/>
                  <a:gd name="connsiteY29" fmla="*/ 2116524 h 4263820"/>
                  <a:gd name="connsiteX30" fmla="*/ 3944058 w 4181241"/>
                  <a:gd name="connsiteY30" fmla="*/ 1637552 h 4263820"/>
                  <a:gd name="connsiteX31" fmla="*/ 3978153 w 4181241"/>
                  <a:gd name="connsiteY31" fmla="*/ 1219287 h 4263820"/>
                  <a:gd name="connsiteX32" fmla="*/ 4181207 w 4181241"/>
                  <a:gd name="connsiteY32" fmla="*/ 785386 h 4263820"/>
                  <a:gd name="connsiteX33" fmla="*/ 3961476 w 4181241"/>
                  <a:gd name="connsiteY33" fmla="*/ 322558 h 4263820"/>
                  <a:gd name="connsiteX34" fmla="*/ 3613133 w 4181241"/>
                  <a:gd name="connsiteY34" fmla="*/ 87427 h 4263820"/>
                  <a:gd name="connsiteX35" fmla="*/ 2864196 w 4181241"/>
                  <a:gd name="connsiteY35" fmla="*/ 341 h 4263820"/>
                  <a:gd name="connsiteX36" fmla="*/ 2559396 w 4181241"/>
                  <a:gd name="connsiteY36" fmla="*/ 87427 h 4263820"/>
                  <a:gd name="connsiteX0" fmla="*/ 2559396 w 4181241"/>
                  <a:gd name="connsiteY0" fmla="*/ 182577 h 4358970"/>
                  <a:gd name="connsiteX1" fmla="*/ 2115900 w 4181241"/>
                  <a:gd name="connsiteY1" fmla="*/ 1353 h 4358970"/>
                  <a:gd name="connsiteX2" fmla="*/ 1888836 w 4181241"/>
                  <a:gd name="connsiteY2" fmla="*/ 295788 h 4358970"/>
                  <a:gd name="connsiteX3" fmla="*/ 2060877 w 4181241"/>
                  <a:gd name="connsiteY3" fmla="*/ 503999 h 4358970"/>
                  <a:gd name="connsiteX4" fmla="*/ 2213522 w 4181241"/>
                  <a:gd name="connsiteY4" fmla="*/ 851746 h 4358970"/>
                  <a:gd name="connsiteX5" fmla="*/ 2037371 w 4181241"/>
                  <a:gd name="connsiteY5" fmla="*/ 1268896 h 4358970"/>
                  <a:gd name="connsiteX6" fmla="*/ 2002216 w 4181241"/>
                  <a:gd name="connsiteY6" fmla="*/ 1470584 h 4358970"/>
                  <a:gd name="connsiteX7" fmla="*/ 2007400 w 4181241"/>
                  <a:gd name="connsiteY7" fmla="*/ 1643960 h 4358970"/>
                  <a:gd name="connsiteX8" fmla="*/ 2108755 w 4181241"/>
                  <a:gd name="connsiteY8" fmla="*/ 2301240 h 4358970"/>
                  <a:gd name="connsiteX9" fmla="*/ 1961350 w 4181241"/>
                  <a:gd name="connsiteY9" fmla="*/ 2639285 h 4358970"/>
                  <a:gd name="connsiteX10" fmla="*/ 1841353 w 4181241"/>
                  <a:gd name="connsiteY10" fmla="*/ 2986436 h 4358970"/>
                  <a:gd name="connsiteX11" fmla="*/ 1767463 w 4181241"/>
                  <a:gd name="connsiteY11" fmla="*/ 3187859 h 4358970"/>
                  <a:gd name="connsiteX12" fmla="*/ 1644845 w 4181241"/>
                  <a:gd name="connsiteY12" fmla="*/ 3370409 h 4358970"/>
                  <a:gd name="connsiteX13" fmla="*/ 1530880 w 4181241"/>
                  <a:gd name="connsiteY13" fmla="*/ 3406434 h 4358970"/>
                  <a:gd name="connsiteX14" fmla="*/ 1462116 w 4181241"/>
                  <a:gd name="connsiteY14" fmla="*/ 3528686 h 4358970"/>
                  <a:gd name="connsiteX15" fmla="*/ 1312410 w 4181241"/>
                  <a:gd name="connsiteY15" fmla="*/ 3590308 h 4358970"/>
                  <a:gd name="connsiteX16" fmla="*/ 1202725 w 4181241"/>
                  <a:gd name="connsiteY16" fmla="*/ 3608785 h 4358970"/>
                  <a:gd name="connsiteX17" fmla="*/ 1083105 w 4181241"/>
                  <a:gd name="connsiteY17" fmla="*/ 3671203 h 4358970"/>
                  <a:gd name="connsiteX18" fmla="*/ 971551 w 4181241"/>
                  <a:gd name="connsiteY18" fmla="*/ 3776435 h 4358970"/>
                  <a:gd name="connsiteX19" fmla="*/ 801922 w 4181241"/>
                  <a:gd name="connsiteY19" fmla="*/ 3933123 h 4358970"/>
                  <a:gd name="connsiteX20" fmla="*/ 404477 w 4181241"/>
                  <a:gd name="connsiteY20" fmla="*/ 4072393 h 4358970"/>
                  <a:gd name="connsiteX21" fmla="*/ 25088 w 4181241"/>
                  <a:gd name="connsiteY21" fmla="*/ 4108685 h 4358970"/>
                  <a:gd name="connsiteX22" fmla="*/ 203116 w 4181241"/>
                  <a:gd name="connsiteY22" fmla="*/ 4358932 h 4358970"/>
                  <a:gd name="connsiteX23" fmla="*/ 1540493 w 4181241"/>
                  <a:gd name="connsiteY23" fmla="*/ 4127560 h 4358970"/>
                  <a:gd name="connsiteX24" fmla="*/ 2089133 w 4181241"/>
                  <a:gd name="connsiteY24" fmla="*/ 4092725 h 4358970"/>
                  <a:gd name="connsiteX25" fmla="*/ 2690024 w 4181241"/>
                  <a:gd name="connsiteY25" fmla="*/ 3970805 h 4358970"/>
                  <a:gd name="connsiteX26" fmla="*/ 3003533 w 4181241"/>
                  <a:gd name="connsiteY26" fmla="*/ 3700840 h 4358970"/>
                  <a:gd name="connsiteX27" fmla="*/ 3578298 w 4181241"/>
                  <a:gd name="connsiteY27" fmla="*/ 3343788 h 4358970"/>
                  <a:gd name="connsiteX28" fmla="*/ 3848264 w 4181241"/>
                  <a:gd name="connsiteY28" fmla="*/ 2829982 h 4358970"/>
                  <a:gd name="connsiteX29" fmla="*/ 4083396 w 4181241"/>
                  <a:gd name="connsiteY29" fmla="*/ 2211674 h 4358970"/>
                  <a:gd name="connsiteX30" fmla="*/ 3944058 w 4181241"/>
                  <a:gd name="connsiteY30" fmla="*/ 1732702 h 4358970"/>
                  <a:gd name="connsiteX31" fmla="*/ 3978153 w 4181241"/>
                  <a:gd name="connsiteY31" fmla="*/ 1314437 h 4358970"/>
                  <a:gd name="connsiteX32" fmla="*/ 4181207 w 4181241"/>
                  <a:gd name="connsiteY32" fmla="*/ 880536 h 4358970"/>
                  <a:gd name="connsiteX33" fmla="*/ 3961476 w 4181241"/>
                  <a:gd name="connsiteY33" fmla="*/ 417708 h 4358970"/>
                  <a:gd name="connsiteX34" fmla="*/ 3613133 w 4181241"/>
                  <a:gd name="connsiteY34" fmla="*/ 182577 h 4358970"/>
                  <a:gd name="connsiteX35" fmla="*/ 2864196 w 4181241"/>
                  <a:gd name="connsiteY35" fmla="*/ 95491 h 4358970"/>
                  <a:gd name="connsiteX36" fmla="*/ 2559396 w 4181241"/>
                  <a:gd name="connsiteY36" fmla="*/ 182577 h 4358970"/>
                  <a:gd name="connsiteX0" fmla="*/ 2559396 w 4181241"/>
                  <a:gd name="connsiteY0" fmla="*/ 186481 h 4362874"/>
                  <a:gd name="connsiteX1" fmla="*/ 2115900 w 4181241"/>
                  <a:gd name="connsiteY1" fmla="*/ 5257 h 4362874"/>
                  <a:gd name="connsiteX2" fmla="*/ 2039822 w 4181241"/>
                  <a:gd name="connsiteY2" fmla="*/ 429327 h 4362874"/>
                  <a:gd name="connsiteX3" fmla="*/ 2060877 w 4181241"/>
                  <a:gd name="connsiteY3" fmla="*/ 507903 h 4362874"/>
                  <a:gd name="connsiteX4" fmla="*/ 2213522 w 4181241"/>
                  <a:gd name="connsiteY4" fmla="*/ 855650 h 4362874"/>
                  <a:gd name="connsiteX5" fmla="*/ 2037371 w 4181241"/>
                  <a:gd name="connsiteY5" fmla="*/ 1272800 h 4362874"/>
                  <a:gd name="connsiteX6" fmla="*/ 2002216 w 4181241"/>
                  <a:gd name="connsiteY6" fmla="*/ 1474488 h 4362874"/>
                  <a:gd name="connsiteX7" fmla="*/ 2007400 w 4181241"/>
                  <a:gd name="connsiteY7" fmla="*/ 1647864 h 4362874"/>
                  <a:gd name="connsiteX8" fmla="*/ 2108755 w 4181241"/>
                  <a:gd name="connsiteY8" fmla="*/ 2305144 h 4362874"/>
                  <a:gd name="connsiteX9" fmla="*/ 1961350 w 4181241"/>
                  <a:gd name="connsiteY9" fmla="*/ 2643189 h 4362874"/>
                  <a:gd name="connsiteX10" fmla="*/ 1841353 w 4181241"/>
                  <a:gd name="connsiteY10" fmla="*/ 2990340 h 4362874"/>
                  <a:gd name="connsiteX11" fmla="*/ 1767463 w 4181241"/>
                  <a:gd name="connsiteY11" fmla="*/ 3191763 h 4362874"/>
                  <a:gd name="connsiteX12" fmla="*/ 1644845 w 4181241"/>
                  <a:gd name="connsiteY12" fmla="*/ 3374313 h 4362874"/>
                  <a:gd name="connsiteX13" fmla="*/ 1530880 w 4181241"/>
                  <a:gd name="connsiteY13" fmla="*/ 3410338 h 4362874"/>
                  <a:gd name="connsiteX14" fmla="*/ 1462116 w 4181241"/>
                  <a:gd name="connsiteY14" fmla="*/ 3532590 h 4362874"/>
                  <a:gd name="connsiteX15" fmla="*/ 1312410 w 4181241"/>
                  <a:gd name="connsiteY15" fmla="*/ 3594212 h 4362874"/>
                  <a:gd name="connsiteX16" fmla="*/ 1202725 w 4181241"/>
                  <a:gd name="connsiteY16" fmla="*/ 3612689 h 4362874"/>
                  <a:gd name="connsiteX17" fmla="*/ 1083105 w 4181241"/>
                  <a:gd name="connsiteY17" fmla="*/ 3675107 h 4362874"/>
                  <a:gd name="connsiteX18" fmla="*/ 971551 w 4181241"/>
                  <a:gd name="connsiteY18" fmla="*/ 3780339 h 4362874"/>
                  <a:gd name="connsiteX19" fmla="*/ 801922 w 4181241"/>
                  <a:gd name="connsiteY19" fmla="*/ 3937027 h 4362874"/>
                  <a:gd name="connsiteX20" fmla="*/ 404477 w 4181241"/>
                  <a:gd name="connsiteY20" fmla="*/ 4076297 h 4362874"/>
                  <a:gd name="connsiteX21" fmla="*/ 25088 w 4181241"/>
                  <a:gd name="connsiteY21" fmla="*/ 4112589 h 4362874"/>
                  <a:gd name="connsiteX22" fmla="*/ 203116 w 4181241"/>
                  <a:gd name="connsiteY22" fmla="*/ 4362836 h 4362874"/>
                  <a:gd name="connsiteX23" fmla="*/ 1540493 w 4181241"/>
                  <a:gd name="connsiteY23" fmla="*/ 4131464 h 4362874"/>
                  <a:gd name="connsiteX24" fmla="*/ 2089133 w 4181241"/>
                  <a:gd name="connsiteY24" fmla="*/ 4096629 h 4362874"/>
                  <a:gd name="connsiteX25" fmla="*/ 2690024 w 4181241"/>
                  <a:gd name="connsiteY25" fmla="*/ 3974709 h 4362874"/>
                  <a:gd name="connsiteX26" fmla="*/ 3003533 w 4181241"/>
                  <a:gd name="connsiteY26" fmla="*/ 3704744 h 4362874"/>
                  <a:gd name="connsiteX27" fmla="*/ 3578298 w 4181241"/>
                  <a:gd name="connsiteY27" fmla="*/ 3347692 h 4362874"/>
                  <a:gd name="connsiteX28" fmla="*/ 3848264 w 4181241"/>
                  <a:gd name="connsiteY28" fmla="*/ 2833886 h 4362874"/>
                  <a:gd name="connsiteX29" fmla="*/ 4083396 w 4181241"/>
                  <a:gd name="connsiteY29" fmla="*/ 2215578 h 4362874"/>
                  <a:gd name="connsiteX30" fmla="*/ 3944058 w 4181241"/>
                  <a:gd name="connsiteY30" fmla="*/ 1736606 h 4362874"/>
                  <a:gd name="connsiteX31" fmla="*/ 3978153 w 4181241"/>
                  <a:gd name="connsiteY31" fmla="*/ 1318341 h 4362874"/>
                  <a:gd name="connsiteX32" fmla="*/ 4181207 w 4181241"/>
                  <a:gd name="connsiteY32" fmla="*/ 884440 h 4362874"/>
                  <a:gd name="connsiteX33" fmla="*/ 3961476 w 4181241"/>
                  <a:gd name="connsiteY33" fmla="*/ 421612 h 4362874"/>
                  <a:gd name="connsiteX34" fmla="*/ 3613133 w 4181241"/>
                  <a:gd name="connsiteY34" fmla="*/ 186481 h 4362874"/>
                  <a:gd name="connsiteX35" fmla="*/ 2864196 w 4181241"/>
                  <a:gd name="connsiteY35" fmla="*/ 99395 h 4362874"/>
                  <a:gd name="connsiteX36" fmla="*/ 2559396 w 4181241"/>
                  <a:gd name="connsiteY36" fmla="*/ 186481 h 4362874"/>
                  <a:gd name="connsiteX0" fmla="*/ 2886533 w 4181241"/>
                  <a:gd name="connsiteY0" fmla="*/ 107924 h 4370740"/>
                  <a:gd name="connsiteX1" fmla="*/ 2115900 w 4181241"/>
                  <a:gd name="connsiteY1" fmla="*/ 13123 h 4370740"/>
                  <a:gd name="connsiteX2" fmla="*/ 2039822 w 4181241"/>
                  <a:gd name="connsiteY2" fmla="*/ 437193 h 4370740"/>
                  <a:gd name="connsiteX3" fmla="*/ 2060877 w 4181241"/>
                  <a:gd name="connsiteY3" fmla="*/ 515769 h 4370740"/>
                  <a:gd name="connsiteX4" fmla="*/ 2213522 w 4181241"/>
                  <a:gd name="connsiteY4" fmla="*/ 863516 h 4370740"/>
                  <a:gd name="connsiteX5" fmla="*/ 2037371 w 4181241"/>
                  <a:gd name="connsiteY5" fmla="*/ 1280666 h 4370740"/>
                  <a:gd name="connsiteX6" fmla="*/ 2002216 w 4181241"/>
                  <a:gd name="connsiteY6" fmla="*/ 1482354 h 4370740"/>
                  <a:gd name="connsiteX7" fmla="*/ 2007400 w 4181241"/>
                  <a:gd name="connsiteY7" fmla="*/ 1655730 h 4370740"/>
                  <a:gd name="connsiteX8" fmla="*/ 2108755 w 4181241"/>
                  <a:gd name="connsiteY8" fmla="*/ 2313010 h 4370740"/>
                  <a:gd name="connsiteX9" fmla="*/ 1961350 w 4181241"/>
                  <a:gd name="connsiteY9" fmla="*/ 2651055 h 4370740"/>
                  <a:gd name="connsiteX10" fmla="*/ 1841353 w 4181241"/>
                  <a:gd name="connsiteY10" fmla="*/ 2998206 h 4370740"/>
                  <a:gd name="connsiteX11" fmla="*/ 1767463 w 4181241"/>
                  <a:gd name="connsiteY11" fmla="*/ 3199629 h 4370740"/>
                  <a:gd name="connsiteX12" fmla="*/ 1644845 w 4181241"/>
                  <a:gd name="connsiteY12" fmla="*/ 3382179 h 4370740"/>
                  <a:gd name="connsiteX13" fmla="*/ 1530880 w 4181241"/>
                  <a:gd name="connsiteY13" fmla="*/ 3418204 h 4370740"/>
                  <a:gd name="connsiteX14" fmla="*/ 1462116 w 4181241"/>
                  <a:gd name="connsiteY14" fmla="*/ 3540456 h 4370740"/>
                  <a:gd name="connsiteX15" fmla="*/ 1312410 w 4181241"/>
                  <a:gd name="connsiteY15" fmla="*/ 3602078 h 4370740"/>
                  <a:gd name="connsiteX16" fmla="*/ 1202725 w 4181241"/>
                  <a:gd name="connsiteY16" fmla="*/ 3620555 h 4370740"/>
                  <a:gd name="connsiteX17" fmla="*/ 1083105 w 4181241"/>
                  <a:gd name="connsiteY17" fmla="*/ 3682973 h 4370740"/>
                  <a:gd name="connsiteX18" fmla="*/ 971551 w 4181241"/>
                  <a:gd name="connsiteY18" fmla="*/ 3788205 h 4370740"/>
                  <a:gd name="connsiteX19" fmla="*/ 801922 w 4181241"/>
                  <a:gd name="connsiteY19" fmla="*/ 3944893 h 4370740"/>
                  <a:gd name="connsiteX20" fmla="*/ 404477 w 4181241"/>
                  <a:gd name="connsiteY20" fmla="*/ 4084163 h 4370740"/>
                  <a:gd name="connsiteX21" fmla="*/ 25088 w 4181241"/>
                  <a:gd name="connsiteY21" fmla="*/ 4120455 h 4370740"/>
                  <a:gd name="connsiteX22" fmla="*/ 203116 w 4181241"/>
                  <a:gd name="connsiteY22" fmla="*/ 4370702 h 4370740"/>
                  <a:gd name="connsiteX23" fmla="*/ 1540493 w 4181241"/>
                  <a:gd name="connsiteY23" fmla="*/ 4139330 h 4370740"/>
                  <a:gd name="connsiteX24" fmla="*/ 2089133 w 4181241"/>
                  <a:gd name="connsiteY24" fmla="*/ 4104495 h 4370740"/>
                  <a:gd name="connsiteX25" fmla="*/ 2690024 w 4181241"/>
                  <a:gd name="connsiteY25" fmla="*/ 3982575 h 4370740"/>
                  <a:gd name="connsiteX26" fmla="*/ 3003533 w 4181241"/>
                  <a:gd name="connsiteY26" fmla="*/ 3712610 h 4370740"/>
                  <a:gd name="connsiteX27" fmla="*/ 3578298 w 4181241"/>
                  <a:gd name="connsiteY27" fmla="*/ 3355558 h 4370740"/>
                  <a:gd name="connsiteX28" fmla="*/ 3848264 w 4181241"/>
                  <a:gd name="connsiteY28" fmla="*/ 2841752 h 4370740"/>
                  <a:gd name="connsiteX29" fmla="*/ 4083396 w 4181241"/>
                  <a:gd name="connsiteY29" fmla="*/ 2223444 h 4370740"/>
                  <a:gd name="connsiteX30" fmla="*/ 3944058 w 4181241"/>
                  <a:gd name="connsiteY30" fmla="*/ 1744472 h 4370740"/>
                  <a:gd name="connsiteX31" fmla="*/ 3978153 w 4181241"/>
                  <a:gd name="connsiteY31" fmla="*/ 1326207 h 4370740"/>
                  <a:gd name="connsiteX32" fmla="*/ 4181207 w 4181241"/>
                  <a:gd name="connsiteY32" fmla="*/ 892306 h 4370740"/>
                  <a:gd name="connsiteX33" fmla="*/ 3961476 w 4181241"/>
                  <a:gd name="connsiteY33" fmla="*/ 429478 h 4370740"/>
                  <a:gd name="connsiteX34" fmla="*/ 3613133 w 4181241"/>
                  <a:gd name="connsiteY34" fmla="*/ 194347 h 4370740"/>
                  <a:gd name="connsiteX35" fmla="*/ 2864196 w 4181241"/>
                  <a:gd name="connsiteY35" fmla="*/ 107261 h 4370740"/>
                  <a:gd name="connsiteX36" fmla="*/ 2886533 w 4181241"/>
                  <a:gd name="connsiteY36" fmla="*/ 107924 h 4370740"/>
                  <a:gd name="connsiteX0" fmla="*/ 2886533 w 4181241"/>
                  <a:gd name="connsiteY0" fmla="*/ 17562 h 4280378"/>
                  <a:gd name="connsiteX1" fmla="*/ 2501754 w 4181241"/>
                  <a:gd name="connsiteY1" fmla="*/ 199315 h 4280378"/>
                  <a:gd name="connsiteX2" fmla="*/ 2039822 w 4181241"/>
                  <a:gd name="connsiteY2" fmla="*/ 346831 h 4280378"/>
                  <a:gd name="connsiteX3" fmla="*/ 2060877 w 4181241"/>
                  <a:gd name="connsiteY3" fmla="*/ 425407 h 4280378"/>
                  <a:gd name="connsiteX4" fmla="*/ 2213522 w 4181241"/>
                  <a:gd name="connsiteY4" fmla="*/ 773154 h 4280378"/>
                  <a:gd name="connsiteX5" fmla="*/ 2037371 w 4181241"/>
                  <a:gd name="connsiteY5" fmla="*/ 1190304 h 4280378"/>
                  <a:gd name="connsiteX6" fmla="*/ 2002216 w 4181241"/>
                  <a:gd name="connsiteY6" fmla="*/ 1391992 h 4280378"/>
                  <a:gd name="connsiteX7" fmla="*/ 2007400 w 4181241"/>
                  <a:gd name="connsiteY7" fmla="*/ 1565368 h 4280378"/>
                  <a:gd name="connsiteX8" fmla="*/ 2108755 w 4181241"/>
                  <a:gd name="connsiteY8" fmla="*/ 2222648 h 4280378"/>
                  <a:gd name="connsiteX9" fmla="*/ 1961350 w 4181241"/>
                  <a:gd name="connsiteY9" fmla="*/ 2560693 h 4280378"/>
                  <a:gd name="connsiteX10" fmla="*/ 1841353 w 4181241"/>
                  <a:gd name="connsiteY10" fmla="*/ 2907844 h 4280378"/>
                  <a:gd name="connsiteX11" fmla="*/ 1767463 w 4181241"/>
                  <a:gd name="connsiteY11" fmla="*/ 3109267 h 4280378"/>
                  <a:gd name="connsiteX12" fmla="*/ 1644845 w 4181241"/>
                  <a:gd name="connsiteY12" fmla="*/ 3291817 h 4280378"/>
                  <a:gd name="connsiteX13" fmla="*/ 1530880 w 4181241"/>
                  <a:gd name="connsiteY13" fmla="*/ 3327842 h 4280378"/>
                  <a:gd name="connsiteX14" fmla="*/ 1462116 w 4181241"/>
                  <a:gd name="connsiteY14" fmla="*/ 3450094 h 4280378"/>
                  <a:gd name="connsiteX15" fmla="*/ 1312410 w 4181241"/>
                  <a:gd name="connsiteY15" fmla="*/ 3511716 h 4280378"/>
                  <a:gd name="connsiteX16" fmla="*/ 1202725 w 4181241"/>
                  <a:gd name="connsiteY16" fmla="*/ 3530193 h 4280378"/>
                  <a:gd name="connsiteX17" fmla="*/ 1083105 w 4181241"/>
                  <a:gd name="connsiteY17" fmla="*/ 3592611 h 4280378"/>
                  <a:gd name="connsiteX18" fmla="*/ 971551 w 4181241"/>
                  <a:gd name="connsiteY18" fmla="*/ 3697843 h 4280378"/>
                  <a:gd name="connsiteX19" fmla="*/ 801922 w 4181241"/>
                  <a:gd name="connsiteY19" fmla="*/ 3854531 h 4280378"/>
                  <a:gd name="connsiteX20" fmla="*/ 404477 w 4181241"/>
                  <a:gd name="connsiteY20" fmla="*/ 3993801 h 4280378"/>
                  <a:gd name="connsiteX21" fmla="*/ 25088 w 4181241"/>
                  <a:gd name="connsiteY21" fmla="*/ 4030093 h 4280378"/>
                  <a:gd name="connsiteX22" fmla="*/ 203116 w 4181241"/>
                  <a:gd name="connsiteY22" fmla="*/ 4280340 h 4280378"/>
                  <a:gd name="connsiteX23" fmla="*/ 1540493 w 4181241"/>
                  <a:gd name="connsiteY23" fmla="*/ 4048968 h 4280378"/>
                  <a:gd name="connsiteX24" fmla="*/ 2089133 w 4181241"/>
                  <a:gd name="connsiteY24" fmla="*/ 4014133 h 4280378"/>
                  <a:gd name="connsiteX25" fmla="*/ 2690024 w 4181241"/>
                  <a:gd name="connsiteY25" fmla="*/ 3892213 h 4280378"/>
                  <a:gd name="connsiteX26" fmla="*/ 3003533 w 4181241"/>
                  <a:gd name="connsiteY26" fmla="*/ 3622248 h 4280378"/>
                  <a:gd name="connsiteX27" fmla="*/ 3578298 w 4181241"/>
                  <a:gd name="connsiteY27" fmla="*/ 3265196 h 4280378"/>
                  <a:gd name="connsiteX28" fmla="*/ 3848264 w 4181241"/>
                  <a:gd name="connsiteY28" fmla="*/ 2751390 h 4280378"/>
                  <a:gd name="connsiteX29" fmla="*/ 4083396 w 4181241"/>
                  <a:gd name="connsiteY29" fmla="*/ 2133082 h 4280378"/>
                  <a:gd name="connsiteX30" fmla="*/ 3944058 w 4181241"/>
                  <a:gd name="connsiteY30" fmla="*/ 1654110 h 4280378"/>
                  <a:gd name="connsiteX31" fmla="*/ 3978153 w 4181241"/>
                  <a:gd name="connsiteY31" fmla="*/ 1235845 h 4280378"/>
                  <a:gd name="connsiteX32" fmla="*/ 4181207 w 4181241"/>
                  <a:gd name="connsiteY32" fmla="*/ 801944 h 4280378"/>
                  <a:gd name="connsiteX33" fmla="*/ 3961476 w 4181241"/>
                  <a:gd name="connsiteY33" fmla="*/ 339116 h 4280378"/>
                  <a:gd name="connsiteX34" fmla="*/ 3613133 w 4181241"/>
                  <a:gd name="connsiteY34" fmla="*/ 103985 h 4280378"/>
                  <a:gd name="connsiteX35" fmla="*/ 2864196 w 4181241"/>
                  <a:gd name="connsiteY35" fmla="*/ 16899 h 4280378"/>
                  <a:gd name="connsiteX36" fmla="*/ 2886533 w 4181241"/>
                  <a:gd name="connsiteY36" fmla="*/ 17562 h 4280378"/>
                  <a:gd name="connsiteX0" fmla="*/ 2886533 w 4181241"/>
                  <a:gd name="connsiteY0" fmla="*/ 17562 h 4280378"/>
                  <a:gd name="connsiteX1" fmla="*/ 2501754 w 4181241"/>
                  <a:gd name="connsiteY1" fmla="*/ 199315 h 4280378"/>
                  <a:gd name="connsiteX2" fmla="*/ 2157256 w 4181241"/>
                  <a:gd name="connsiteY2" fmla="*/ 329546 h 4280378"/>
                  <a:gd name="connsiteX3" fmla="*/ 2060877 w 4181241"/>
                  <a:gd name="connsiteY3" fmla="*/ 425407 h 4280378"/>
                  <a:gd name="connsiteX4" fmla="*/ 2213522 w 4181241"/>
                  <a:gd name="connsiteY4" fmla="*/ 773154 h 4280378"/>
                  <a:gd name="connsiteX5" fmla="*/ 2037371 w 4181241"/>
                  <a:gd name="connsiteY5" fmla="*/ 1190304 h 4280378"/>
                  <a:gd name="connsiteX6" fmla="*/ 2002216 w 4181241"/>
                  <a:gd name="connsiteY6" fmla="*/ 1391992 h 4280378"/>
                  <a:gd name="connsiteX7" fmla="*/ 2007400 w 4181241"/>
                  <a:gd name="connsiteY7" fmla="*/ 1565368 h 4280378"/>
                  <a:gd name="connsiteX8" fmla="*/ 2108755 w 4181241"/>
                  <a:gd name="connsiteY8" fmla="*/ 2222648 h 4280378"/>
                  <a:gd name="connsiteX9" fmla="*/ 1961350 w 4181241"/>
                  <a:gd name="connsiteY9" fmla="*/ 2560693 h 4280378"/>
                  <a:gd name="connsiteX10" fmla="*/ 1841353 w 4181241"/>
                  <a:gd name="connsiteY10" fmla="*/ 2907844 h 4280378"/>
                  <a:gd name="connsiteX11" fmla="*/ 1767463 w 4181241"/>
                  <a:gd name="connsiteY11" fmla="*/ 3109267 h 4280378"/>
                  <a:gd name="connsiteX12" fmla="*/ 1644845 w 4181241"/>
                  <a:gd name="connsiteY12" fmla="*/ 3291817 h 4280378"/>
                  <a:gd name="connsiteX13" fmla="*/ 1530880 w 4181241"/>
                  <a:gd name="connsiteY13" fmla="*/ 3327842 h 4280378"/>
                  <a:gd name="connsiteX14" fmla="*/ 1462116 w 4181241"/>
                  <a:gd name="connsiteY14" fmla="*/ 3450094 h 4280378"/>
                  <a:gd name="connsiteX15" fmla="*/ 1312410 w 4181241"/>
                  <a:gd name="connsiteY15" fmla="*/ 3511716 h 4280378"/>
                  <a:gd name="connsiteX16" fmla="*/ 1202725 w 4181241"/>
                  <a:gd name="connsiteY16" fmla="*/ 3530193 h 4280378"/>
                  <a:gd name="connsiteX17" fmla="*/ 1083105 w 4181241"/>
                  <a:gd name="connsiteY17" fmla="*/ 3592611 h 4280378"/>
                  <a:gd name="connsiteX18" fmla="*/ 971551 w 4181241"/>
                  <a:gd name="connsiteY18" fmla="*/ 3697843 h 4280378"/>
                  <a:gd name="connsiteX19" fmla="*/ 801922 w 4181241"/>
                  <a:gd name="connsiteY19" fmla="*/ 3854531 h 4280378"/>
                  <a:gd name="connsiteX20" fmla="*/ 404477 w 4181241"/>
                  <a:gd name="connsiteY20" fmla="*/ 3993801 h 4280378"/>
                  <a:gd name="connsiteX21" fmla="*/ 25088 w 4181241"/>
                  <a:gd name="connsiteY21" fmla="*/ 4030093 h 4280378"/>
                  <a:gd name="connsiteX22" fmla="*/ 203116 w 4181241"/>
                  <a:gd name="connsiteY22" fmla="*/ 4280340 h 4280378"/>
                  <a:gd name="connsiteX23" fmla="*/ 1540493 w 4181241"/>
                  <a:gd name="connsiteY23" fmla="*/ 4048968 h 4280378"/>
                  <a:gd name="connsiteX24" fmla="*/ 2089133 w 4181241"/>
                  <a:gd name="connsiteY24" fmla="*/ 4014133 h 4280378"/>
                  <a:gd name="connsiteX25" fmla="*/ 2690024 w 4181241"/>
                  <a:gd name="connsiteY25" fmla="*/ 3892213 h 4280378"/>
                  <a:gd name="connsiteX26" fmla="*/ 3003533 w 4181241"/>
                  <a:gd name="connsiteY26" fmla="*/ 3622248 h 4280378"/>
                  <a:gd name="connsiteX27" fmla="*/ 3578298 w 4181241"/>
                  <a:gd name="connsiteY27" fmla="*/ 3265196 h 4280378"/>
                  <a:gd name="connsiteX28" fmla="*/ 3848264 w 4181241"/>
                  <a:gd name="connsiteY28" fmla="*/ 2751390 h 4280378"/>
                  <a:gd name="connsiteX29" fmla="*/ 4083396 w 4181241"/>
                  <a:gd name="connsiteY29" fmla="*/ 2133082 h 4280378"/>
                  <a:gd name="connsiteX30" fmla="*/ 3944058 w 4181241"/>
                  <a:gd name="connsiteY30" fmla="*/ 1654110 h 4280378"/>
                  <a:gd name="connsiteX31" fmla="*/ 3978153 w 4181241"/>
                  <a:gd name="connsiteY31" fmla="*/ 1235845 h 4280378"/>
                  <a:gd name="connsiteX32" fmla="*/ 4181207 w 4181241"/>
                  <a:gd name="connsiteY32" fmla="*/ 801944 h 4280378"/>
                  <a:gd name="connsiteX33" fmla="*/ 3961476 w 4181241"/>
                  <a:gd name="connsiteY33" fmla="*/ 339116 h 4280378"/>
                  <a:gd name="connsiteX34" fmla="*/ 3613133 w 4181241"/>
                  <a:gd name="connsiteY34" fmla="*/ 103985 h 4280378"/>
                  <a:gd name="connsiteX35" fmla="*/ 2864196 w 4181241"/>
                  <a:gd name="connsiteY35" fmla="*/ 16899 h 4280378"/>
                  <a:gd name="connsiteX36" fmla="*/ 2886533 w 4181241"/>
                  <a:gd name="connsiteY36" fmla="*/ 17562 h 4280378"/>
                  <a:gd name="connsiteX0" fmla="*/ 2886533 w 4181241"/>
                  <a:gd name="connsiteY0" fmla="*/ 17562 h 4280378"/>
                  <a:gd name="connsiteX1" fmla="*/ 2501754 w 4181241"/>
                  <a:gd name="connsiteY1" fmla="*/ 199315 h 4280378"/>
                  <a:gd name="connsiteX2" fmla="*/ 2232749 w 4181241"/>
                  <a:gd name="connsiteY2" fmla="*/ 312261 h 4280378"/>
                  <a:gd name="connsiteX3" fmla="*/ 2060877 w 4181241"/>
                  <a:gd name="connsiteY3" fmla="*/ 425407 h 4280378"/>
                  <a:gd name="connsiteX4" fmla="*/ 2213522 w 4181241"/>
                  <a:gd name="connsiteY4" fmla="*/ 773154 h 4280378"/>
                  <a:gd name="connsiteX5" fmla="*/ 2037371 w 4181241"/>
                  <a:gd name="connsiteY5" fmla="*/ 1190304 h 4280378"/>
                  <a:gd name="connsiteX6" fmla="*/ 2002216 w 4181241"/>
                  <a:gd name="connsiteY6" fmla="*/ 1391992 h 4280378"/>
                  <a:gd name="connsiteX7" fmla="*/ 2007400 w 4181241"/>
                  <a:gd name="connsiteY7" fmla="*/ 1565368 h 4280378"/>
                  <a:gd name="connsiteX8" fmla="*/ 2108755 w 4181241"/>
                  <a:gd name="connsiteY8" fmla="*/ 2222648 h 4280378"/>
                  <a:gd name="connsiteX9" fmla="*/ 1961350 w 4181241"/>
                  <a:gd name="connsiteY9" fmla="*/ 2560693 h 4280378"/>
                  <a:gd name="connsiteX10" fmla="*/ 1841353 w 4181241"/>
                  <a:gd name="connsiteY10" fmla="*/ 2907844 h 4280378"/>
                  <a:gd name="connsiteX11" fmla="*/ 1767463 w 4181241"/>
                  <a:gd name="connsiteY11" fmla="*/ 3109267 h 4280378"/>
                  <a:gd name="connsiteX12" fmla="*/ 1644845 w 4181241"/>
                  <a:gd name="connsiteY12" fmla="*/ 3291817 h 4280378"/>
                  <a:gd name="connsiteX13" fmla="*/ 1530880 w 4181241"/>
                  <a:gd name="connsiteY13" fmla="*/ 3327842 h 4280378"/>
                  <a:gd name="connsiteX14" fmla="*/ 1462116 w 4181241"/>
                  <a:gd name="connsiteY14" fmla="*/ 3450094 h 4280378"/>
                  <a:gd name="connsiteX15" fmla="*/ 1312410 w 4181241"/>
                  <a:gd name="connsiteY15" fmla="*/ 3511716 h 4280378"/>
                  <a:gd name="connsiteX16" fmla="*/ 1202725 w 4181241"/>
                  <a:gd name="connsiteY16" fmla="*/ 3530193 h 4280378"/>
                  <a:gd name="connsiteX17" fmla="*/ 1083105 w 4181241"/>
                  <a:gd name="connsiteY17" fmla="*/ 3592611 h 4280378"/>
                  <a:gd name="connsiteX18" fmla="*/ 971551 w 4181241"/>
                  <a:gd name="connsiteY18" fmla="*/ 3697843 h 4280378"/>
                  <a:gd name="connsiteX19" fmla="*/ 801922 w 4181241"/>
                  <a:gd name="connsiteY19" fmla="*/ 3854531 h 4280378"/>
                  <a:gd name="connsiteX20" fmla="*/ 404477 w 4181241"/>
                  <a:gd name="connsiteY20" fmla="*/ 3993801 h 4280378"/>
                  <a:gd name="connsiteX21" fmla="*/ 25088 w 4181241"/>
                  <a:gd name="connsiteY21" fmla="*/ 4030093 h 4280378"/>
                  <a:gd name="connsiteX22" fmla="*/ 203116 w 4181241"/>
                  <a:gd name="connsiteY22" fmla="*/ 4280340 h 4280378"/>
                  <a:gd name="connsiteX23" fmla="*/ 1540493 w 4181241"/>
                  <a:gd name="connsiteY23" fmla="*/ 4048968 h 4280378"/>
                  <a:gd name="connsiteX24" fmla="*/ 2089133 w 4181241"/>
                  <a:gd name="connsiteY24" fmla="*/ 4014133 h 4280378"/>
                  <a:gd name="connsiteX25" fmla="*/ 2690024 w 4181241"/>
                  <a:gd name="connsiteY25" fmla="*/ 3892213 h 4280378"/>
                  <a:gd name="connsiteX26" fmla="*/ 3003533 w 4181241"/>
                  <a:gd name="connsiteY26" fmla="*/ 3622248 h 4280378"/>
                  <a:gd name="connsiteX27" fmla="*/ 3578298 w 4181241"/>
                  <a:gd name="connsiteY27" fmla="*/ 3265196 h 4280378"/>
                  <a:gd name="connsiteX28" fmla="*/ 3848264 w 4181241"/>
                  <a:gd name="connsiteY28" fmla="*/ 2751390 h 4280378"/>
                  <a:gd name="connsiteX29" fmla="*/ 4083396 w 4181241"/>
                  <a:gd name="connsiteY29" fmla="*/ 2133082 h 4280378"/>
                  <a:gd name="connsiteX30" fmla="*/ 3944058 w 4181241"/>
                  <a:gd name="connsiteY30" fmla="*/ 1654110 h 4280378"/>
                  <a:gd name="connsiteX31" fmla="*/ 3978153 w 4181241"/>
                  <a:gd name="connsiteY31" fmla="*/ 1235845 h 4280378"/>
                  <a:gd name="connsiteX32" fmla="*/ 4181207 w 4181241"/>
                  <a:gd name="connsiteY32" fmla="*/ 801944 h 4280378"/>
                  <a:gd name="connsiteX33" fmla="*/ 3961476 w 4181241"/>
                  <a:gd name="connsiteY33" fmla="*/ 339116 h 4280378"/>
                  <a:gd name="connsiteX34" fmla="*/ 3613133 w 4181241"/>
                  <a:gd name="connsiteY34" fmla="*/ 103985 h 4280378"/>
                  <a:gd name="connsiteX35" fmla="*/ 2864196 w 4181241"/>
                  <a:gd name="connsiteY35" fmla="*/ 16899 h 4280378"/>
                  <a:gd name="connsiteX36" fmla="*/ 2886533 w 4181241"/>
                  <a:gd name="connsiteY36" fmla="*/ 17562 h 4280378"/>
                  <a:gd name="connsiteX0" fmla="*/ 2886533 w 4181241"/>
                  <a:gd name="connsiteY0" fmla="*/ 10676 h 4273492"/>
                  <a:gd name="connsiteX1" fmla="*/ 2501754 w 4181241"/>
                  <a:gd name="connsiteY1" fmla="*/ 88721 h 4273492"/>
                  <a:gd name="connsiteX2" fmla="*/ 2232749 w 4181241"/>
                  <a:gd name="connsiteY2" fmla="*/ 305375 h 4273492"/>
                  <a:gd name="connsiteX3" fmla="*/ 2060877 w 4181241"/>
                  <a:gd name="connsiteY3" fmla="*/ 418521 h 4273492"/>
                  <a:gd name="connsiteX4" fmla="*/ 2213522 w 4181241"/>
                  <a:gd name="connsiteY4" fmla="*/ 766268 h 4273492"/>
                  <a:gd name="connsiteX5" fmla="*/ 2037371 w 4181241"/>
                  <a:gd name="connsiteY5" fmla="*/ 1183418 h 4273492"/>
                  <a:gd name="connsiteX6" fmla="*/ 2002216 w 4181241"/>
                  <a:gd name="connsiteY6" fmla="*/ 1385106 h 4273492"/>
                  <a:gd name="connsiteX7" fmla="*/ 2007400 w 4181241"/>
                  <a:gd name="connsiteY7" fmla="*/ 1558482 h 4273492"/>
                  <a:gd name="connsiteX8" fmla="*/ 2108755 w 4181241"/>
                  <a:gd name="connsiteY8" fmla="*/ 2215762 h 4273492"/>
                  <a:gd name="connsiteX9" fmla="*/ 1961350 w 4181241"/>
                  <a:gd name="connsiteY9" fmla="*/ 2553807 h 4273492"/>
                  <a:gd name="connsiteX10" fmla="*/ 1841353 w 4181241"/>
                  <a:gd name="connsiteY10" fmla="*/ 2900958 h 4273492"/>
                  <a:gd name="connsiteX11" fmla="*/ 1767463 w 4181241"/>
                  <a:gd name="connsiteY11" fmla="*/ 3102381 h 4273492"/>
                  <a:gd name="connsiteX12" fmla="*/ 1644845 w 4181241"/>
                  <a:gd name="connsiteY12" fmla="*/ 3284931 h 4273492"/>
                  <a:gd name="connsiteX13" fmla="*/ 1530880 w 4181241"/>
                  <a:gd name="connsiteY13" fmla="*/ 3320956 h 4273492"/>
                  <a:gd name="connsiteX14" fmla="*/ 1462116 w 4181241"/>
                  <a:gd name="connsiteY14" fmla="*/ 3443208 h 4273492"/>
                  <a:gd name="connsiteX15" fmla="*/ 1312410 w 4181241"/>
                  <a:gd name="connsiteY15" fmla="*/ 3504830 h 4273492"/>
                  <a:gd name="connsiteX16" fmla="*/ 1202725 w 4181241"/>
                  <a:gd name="connsiteY16" fmla="*/ 3523307 h 4273492"/>
                  <a:gd name="connsiteX17" fmla="*/ 1083105 w 4181241"/>
                  <a:gd name="connsiteY17" fmla="*/ 3585725 h 4273492"/>
                  <a:gd name="connsiteX18" fmla="*/ 971551 w 4181241"/>
                  <a:gd name="connsiteY18" fmla="*/ 3690957 h 4273492"/>
                  <a:gd name="connsiteX19" fmla="*/ 801922 w 4181241"/>
                  <a:gd name="connsiteY19" fmla="*/ 3847645 h 4273492"/>
                  <a:gd name="connsiteX20" fmla="*/ 404477 w 4181241"/>
                  <a:gd name="connsiteY20" fmla="*/ 3986915 h 4273492"/>
                  <a:gd name="connsiteX21" fmla="*/ 25088 w 4181241"/>
                  <a:gd name="connsiteY21" fmla="*/ 4023207 h 4273492"/>
                  <a:gd name="connsiteX22" fmla="*/ 203116 w 4181241"/>
                  <a:gd name="connsiteY22" fmla="*/ 4273454 h 4273492"/>
                  <a:gd name="connsiteX23" fmla="*/ 1540493 w 4181241"/>
                  <a:gd name="connsiteY23" fmla="*/ 4042082 h 4273492"/>
                  <a:gd name="connsiteX24" fmla="*/ 2089133 w 4181241"/>
                  <a:gd name="connsiteY24" fmla="*/ 4007247 h 4273492"/>
                  <a:gd name="connsiteX25" fmla="*/ 2690024 w 4181241"/>
                  <a:gd name="connsiteY25" fmla="*/ 3885327 h 4273492"/>
                  <a:gd name="connsiteX26" fmla="*/ 3003533 w 4181241"/>
                  <a:gd name="connsiteY26" fmla="*/ 3615362 h 4273492"/>
                  <a:gd name="connsiteX27" fmla="*/ 3578298 w 4181241"/>
                  <a:gd name="connsiteY27" fmla="*/ 3258310 h 4273492"/>
                  <a:gd name="connsiteX28" fmla="*/ 3848264 w 4181241"/>
                  <a:gd name="connsiteY28" fmla="*/ 2744504 h 4273492"/>
                  <a:gd name="connsiteX29" fmla="*/ 4083396 w 4181241"/>
                  <a:gd name="connsiteY29" fmla="*/ 2126196 h 4273492"/>
                  <a:gd name="connsiteX30" fmla="*/ 3944058 w 4181241"/>
                  <a:gd name="connsiteY30" fmla="*/ 1647224 h 4273492"/>
                  <a:gd name="connsiteX31" fmla="*/ 3978153 w 4181241"/>
                  <a:gd name="connsiteY31" fmla="*/ 1228959 h 4273492"/>
                  <a:gd name="connsiteX32" fmla="*/ 4181207 w 4181241"/>
                  <a:gd name="connsiteY32" fmla="*/ 795058 h 4273492"/>
                  <a:gd name="connsiteX33" fmla="*/ 3961476 w 4181241"/>
                  <a:gd name="connsiteY33" fmla="*/ 332230 h 4273492"/>
                  <a:gd name="connsiteX34" fmla="*/ 3613133 w 4181241"/>
                  <a:gd name="connsiteY34" fmla="*/ 97099 h 4273492"/>
                  <a:gd name="connsiteX35" fmla="*/ 2864196 w 4181241"/>
                  <a:gd name="connsiteY35" fmla="*/ 10013 h 4273492"/>
                  <a:gd name="connsiteX36" fmla="*/ 2886533 w 4181241"/>
                  <a:gd name="connsiteY36" fmla="*/ 10676 h 4273492"/>
                  <a:gd name="connsiteX0" fmla="*/ 2844593 w 4181241"/>
                  <a:gd name="connsiteY0" fmla="*/ 2212 h 4325525"/>
                  <a:gd name="connsiteX1" fmla="*/ 2501754 w 4181241"/>
                  <a:gd name="connsiteY1" fmla="*/ 140754 h 4325525"/>
                  <a:gd name="connsiteX2" fmla="*/ 2232749 w 4181241"/>
                  <a:gd name="connsiteY2" fmla="*/ 357408 h 4325525"/>
                  <a:gd name="connsiteX3" fmla="*/ 2060877 w 4181241"/>
                  <a:gd name="connsiteY3" fmla="*/ 470554 h 4325525"/>
                  <a:gd name="connsiteX4" fmla="*/ 2213522 w 4181241"/>
                  <a:gd name="connsiteY4" fmla="*/ 818301 h 4325525"/>
                  <a:gd name="connsiteX5" fmla="*/ 2037371 w 4181241"/>
                  <a:gd name="connsiteY5" fmla="*/ 1235451 h 4325525"/>
                  <a:gd name="connsiteX6" fmla="*/ 2002216 w 4181241"/>
                  <a:gd name="connsiteY6" fmla="*/ 1437139 h 4325525"/>
                  <a:gd name="connsiteX7" fmla="*/ 2007400 w 4181241"/>
                  <a:gd name="connsiteY7" fmla="*/ 1610515 h 4325525"/>
                  <a:gd name="connsiteX8" fmla="*/ 2108755 w 4181241"/>
                  <a:gd name="connsiteY8" fmla="*/ 2267795 h 4325525"/>
                  <a:gd name="connsiteX9" fmla="*/ 1961350 w 4181241"/>
                  <a:gd name="connsiteY9" fmla="*/ 2605840 h 4325525"/>
                  <a:gd name="connsiteX10" fmla="*/ 1841353 w 4181241"/>
                  <a:gd name="connsiteY10" fmla="*/ 2952991 h 4325525"/>
                  <a:gd name="connsiteX11" fmla="*/ 1767463 w 4181241"/>
                  <a:gd name="connsiteY11" fmla="*/ 3154414 h 4325525"/>
                  <a:gd name="connsiteX12" fmla="*/ 1644845 w 4181241"/>
                  <a:gd name="connsiteY12" fmla="*/ 3336964 h 4325525"/>
                  <a:gd name="connsiteX13" fmla="*/ 1530880 w 4181241"/>
                  <a:gd name="connsiteY13" fmla="*/ 3372989 h 4325525"/>
                  <a:gd name="connsiteX14" fmla="*/ 1462116 w 4181241"/>
                  <a:gd name="connsiteY14" fmla="*/ 3495241 h 4325525"/>
                  <a:gd name="connsiteX15" fmla="*/ 1312410 w 4181241"/>
                  <a:gd name="connsiteY15" fmla="*/ 3556863 h 4325525"/>
                  <a:gd name="connsiteX16" fmla="*/ 1202725 w 4181241"/>
                  <a:gd name="connsiteY16" fmla="*/ 3575340 h 4325525"/>
                  <a:gd name="connsiteX17" fmla="*/ 1083105 w 4181241"/>
                  <a:gd name="connsiteY17" fmla="*/ 3637758 h 4325525"/>
                  <a:gd name="connsiteX18" fmla="*/ 971551 w 4181241"/>
                  <a:gd name="connsiteY18" fmla="*/ 3742990 h 4325525"/>
                  <a:gd name="connsiteX19" fmla="*/ 801922 w 4181241"/>
                  <a:gd name="connsiteY19" fmla="*/ 3899678 h 4325525"/>
                  <a:gd name="connsiteX20" fmla="*/ 404477 w 4181241"/>
                  <a:gd name="connsiteY20" fmla="*/ 4038948 h 4325525"/>
                  <a:gd name="connsiteX21" fmla="*/ 25088 w 4181241"/>
                  <a:gd name="connsiteY21" fmla="*/ 4075240 h 4325525"/>
                  <a:gd name="connsiteX22" fmla="*/ 203116 w 4181241"/>
                  <a:gd name="connsiteY22" fmla="*/ 4325487 h 4325525"/>
                  <a:gd name="connsiteX23" fmla="*/ 1540493 w 4181241"/>
                  <a:gd name="connsiteY23" fmla="*/ 4094115 h 4325525"/>
                  <a:gd name="connsiteX24" fmla="*/ 2089133 w 4181241"/>
                  <a:gd name="connsiteY24" fmla="*/ 4059280 h 4325525"/>
                  <a:gd name="connsiteX25" fmla="*/ 2690024 w 4181241"/>
                  <a:gd name="connsiteY25" fmla="*/ 3937360 h 4325525"/>
                  <a:gd name="connsiteX26" fmla="*/ 3003533 w 4181241"/>
                  <a:gd name="connsiteY26" fmla="*/ 3667395 h 4325525"/>
                  <a:gd name="connsiteX27" fmla="*/ 3578298 w 4181241"/>
                  <a:gd name="connsiteY27" fmla="*/ 3310343 h 4325525"/>
                  <a:gd name="connsiteX28" fmla="*/ 3848264 w 4181241"/>
                  <a:gd name="connsiteY28" fmla="*/ 2796537 h 4325525"/>
                  <a:gd name="connsiteX29" fmla="*/ 4083396 w 4181241"/>
                  <a:gd name="connsiteY29" fmla="*/ 2178229 h 4325525"/>
                  <a:gd name="connsiteX30" fmla="*/ 3944058 w 4181241"/>
                  <a:gd name="connsiteY30" fmla="*/ 1699257 h 4325525"/>
                  <a:gd name="connsiteX31" fmla="*/ 3978153 w 4181241"/>
                  <a:gd name="connsiteY31" fmla="*/ 1280992 h 4325525"/>
                  <a:gd name="connsiteX32" fmla="*/ 4181207 w 4181241"/>
                  <a:gd name="connsiteY32" fmla="*/ 847091 h 4325525"/>
                  <a:gd name="connsiteX33" fmla="*/ 3961476 w 4181241"/>
                  <a:gd name="connsiteY33" fmla="*/ 384263 h 4325525"/>
                  <a:gd name="connsiteX34" fmla="*/ 3613133 w 4181241"/>
                  <a:gd name="connsiteY34" fmla="*/ 149132 h 4325525"/>
                  <a:gd name="connsiteX35" fmla="*/ 2864196 w 4181241"/>
                  <a:gd name="connsiteY35" fmla="*/ 62046 h 4325525"/>
                  <a:gd name="connsiteX36" fmla="*/ 2844593 w 4181241"/>
                  <a:gd name="connsiteY36" fmla="*/ 2212 h 4325525"/>
                  <a:gd name="connsiteX0" fmla="*/ 2844593 w 4181241"/>
                  <a:gd name="connsiteY0" fmla="*/ 29985 h 4353298"/>
                  <a:gd name="connsiteX1" fmla="*/ 2501754 w 4181241"/>
                  <a:gd name="connsiteY1" fmla="*/ 168527 h 4353298"/>
                  <a:gd name="connsiteX2" fmla="*/ 2232749 w 4181241"/>
                  <a:gd name="connsiteY2" fmla="*/ 385181 h 4353298"/>
                  <a:gd name="connsiteX3" fmla="*/ 2060877 w 4181241"/>
                  <a:gd name="connsiteY3" fmla="*/ 498327 h 4353298"/>
                  <a:gd name="connsiteX4" fmla="*/ 2213522 w 4181241"/>
                  <a:gd name="connsiteY4" fmla="*/ 846074 h 4353298"/>
                  <a:gd name="connsiteX5" fmla="*/ 2037371 w 4181241"/>
                  <a:gd name="connsiteY5" fmla="*/ 1263224 h 4353298"/>
                  <a:gd name="connsiteX6" fmla="*/ 2002216 w 4181241"/>
                  <a:gd name="connsiteY6" fmla="*/ 1464912 h 4353298"/>
                  <a:gd name="connsiteX7" fmla="*/ 2007400 w 4181241"/>
                  <a:gd name="connsiteY7" fmla="*/ 1638288 h 4353298"/>
                  <a:gd name="connsiteX8" fmla="*/ 2108755 w 4181241"/>
                  <a:gd name="connsiteY8" fmla="*/ 2295568 h 4353298"/>
                  <a:gd name="connsiteX9" fmla="*/ 1961350 w 4181241"/>
                  <a:gd name="connsiteY9" fmla="*/ 2633613 h 4353298"/>
                  <a:gd name="connsiteX10" fmla="*/ 1841353 w 4181241"/>
                  <a:gd name="connsiteY10" fmla="*/ 2980764 h 4353298"/>
                  <a:gd name="connsiteX11" fmla="*/ 1767463 w 4181241"/>
                  <a:gd name="connsiteY11" fmla="*/ 3182187 h 4353298"/>
                  <a:gd name="connsiteX12" fmla="*/ 1644845 w 4181241"/>
                  <a:gd name="connsiteY12" fmla="*/ 3364737 h 4353298"/>
                  <a:gd name="connsiteX13" fmla="*/ 1530880 w 4181241"/>
                  <a:gd name="connsiteY13" fmla="*/ 3400762 h 4353298"/>
                  <a:gd name="connsiteX14" fmla="*/ 1462116 w 4181241"/>
                  <a:gd name="connsiteY14" fmla="*/ 3523014 h 4353298"/>
                  <a:gd name="connsiteX15" fmla="*/ 1312410 w 4181241"/>
                  <a:gd name="connsiteY15" fmla="*/ 3584636 h 4353298"/>
                  <a:gd name="connsiteX16" fmla="*/ 1202725 w 4181241"/>
                  <a:gd name="connsiteY16" fmla="*/ 3603113 h 4353298"/>
                  <a:gd name="connsiteX17" fmla="*/ 1083105 w 4181241"/>
                  <a:gd name="connsiteY17" fmla="*/ 3665531 h 4353298"/>
                  <a:gd name="connsiteX18" fmla="*/ 971551 w 4181241"/>
                  <a:gd name="connsiteY18" fmla="*/ 3770763 h 4353298"/>
                  <a:gd name="connsiteX19" fmla="*/ 801922 w 4181241"/>
                  <a:gd name="connsiteY19" fmla="*/ 3927451 h 4353298"/>
                  <a:gd name="connsiteX20" fmla="*/ 404477 w 4181241"/>
                  <a:gd name="connsiteY20" fmla="*/ 4066721 h 4353298"/>
                  <a:gd name="connsiteX21" fmla="*/ 25088 w 4181241"/>
                  <a:gd name="connsiteY21" fmla="*/ 4103013 h 4353298"/>
                  <a:gd name="connsiteX22" fmla="*/ 203116 w 4181241"/>
                  <a:gd name="connsiteY22" fmla="*/ 4353260 h 4353298"/>
                  <a:gd name="connsiteX23" fmla="*/ 1540493 w 4181241"/>
                  <a:gd name="connsiteY23" fmla="*/ 4121888 h 4353298"/>
                  <a:gd name="connsiteX24" fmla="*/ 2089133 w 4181241"/>
                  <a:gd name="connsiteY24" fmla="*/ 4087053 h 4353298"/>
                  <a:gd name="connsiteX25" fmla="*/ 2690024 w 4181241"/>
                  <a:gd name="connsiteY25" fmla="*/ 3965133 h 4353298"/>
                  <a:gd name="connsiteX26" fmla="*/ 3003533 w 4181241"/>
                  <a:gd name="connsiteY26" fmla="*/ 3695168 h 4353298"/>
                  <a:gd name="connsiteX27" fmla="*/ 3578298 w 4181241"/>
                  <a:gd name="connsiteY27" fmla="*/ 3338116 h 4353298"/>
                  <a:gd name="connsiteX28" fmla="*/ 3848264 w 4181241"/>
                  <a:gd name="connsiteY28" fmla="*/ 2824310 h 4353298"/>
                  <a:gd name="connsiteX29" fmla="*/ 4083396 w 4181241"/>
                  <a:gd name="connsiteY29" fmla="*/ 2206002 h 4353298"/>
                  <a:gd name="connsiteX30" fmla="*/ 3944058 w 4181241"/>
                  <a:gd name="connsiteY30" fmla="*/ 1727030 h 4353298"/>
                  <a:gd name="connsiteX31" fmla="*/ 3978153 w 4181241"/>
                  <a:gd name="connsiteY31" fmla="*/ 1308765 h 4353298"/>
                  <a:gd name="connsiteX32" fmla="*/ 4181207 w 4181241"/>
                  <a:gd name="connsiteY32" fmla="*/ 874864 h 4353298"/>
                  <a:gd name="connsiteX33" fmla="*/ 3961476 w 4181241"/>
                  <a:gd name="connsiteY33" fmla="*/ 412036 h 4353298"/>
                  <a:gd name="connsiteX34" fmla="*/ 3613133 w 4181241"/>
                  <a:gd name="connsiteY34" fmla="*/ 176905 h 4353298"/>
                  <a:gd name="connsiteX35" fmla="*/ 3182945 w 4181241"/>
                  <a:gd name="connsiteY35" fmla="*/ 12038 h 4353298"/>
                  <a:gd name="connsiteX36" fmla="*/ 2844593 w 4181241"/>
                  <a:gd name="connsiteY36" fmla="*/ 29985 h 4353298"/>
                  <a:gd name="connsiteX0" fmla="*/ 2844593 w 4181241"/>
                  <a:gd name="connsiteY0" fmla="*/ 35572 h 4358885"/>
                  <a:gd name="connsiteX1" fmla="*/ 2501754 w 4181241"/>
                  <a:gd name="connsiteY1" fmla="*/ 174114 h 4358885"/>
                  <a:gd name="connsiteX2" fmla="*/ 2232749 w 4181241"/>
                  <a:gd name="connsiteY2" fmla="*/ 390768 h 4358885"/>
                  <a:gd name="connsiteX3" fmla="*/ 2060877 w 4181241"/>
                  <a:gd name="connsiteY3" fmla="*/ 503914 h 4358885"/>
                  <a:gd name="connsiteX4" fmla="*/ 2213522 w 4181241"/>
                  <a:gd name="connsiteY4" fmla="*/ 851661 h 4358885"/>
                  <a:gd name="connsiteX5" fmla="*/ 2037371 w 4181241"/>
                  <a:gd name="connsiteY5" fmla="*/ 1268811 h 4358885"/>
                  <a:gd name="connsiteX6" fmla="*/ 2002216 w 4181241"/>
                  <a:gd name="connsiteY6" fmla="*/ 1470499 h 4358885"/>
                  <a:gd name="connsiteX7" fmla="*/ 2007400 w 4181241"/>
                  <a:gd name="connsiteY7" fmla="*/ 1643875 h 4358885"/>
                  <a:gd name="connsiteX8" fmla="*/ 2108755 w 4181241"/>
                  <a:gd name="connsiteY8" fmla="*/ 2301155 h 4358885"/>
                  <a:gd name="connsiteX9" fmla="*/ 1961350 w 4181241"/>
                  <a:gd name="connsiteY9" fmla="*/ 2639200 h 4358885"/>
                  <a:gd name="connsiteX10" fmla="*/ 1841353 w 4181241"/>
                  <a:gd name="connsiteY10" fmla="*/ 2986351 h 4358885"/>
                  <a:gd name="connsiteX11" fmla="*/ 1767463 w 4181241"/>
                  <a:gd name="connsiteY11" fmla="*/ 3187774 h 4358885"/>
                  <a:gd name="connsiteX12" fmla="*/ 1644845 w 4181241"/>
                  <a:gd name="connsiteY12" fmla="*/ 3370324 h 4358885"/>
                  <a:gd name="connsiteX13" fmla="*/ 1530880 w 4181241"/>
                  <a:gd name="connsiteY13" fmla="*/ 3406349 h 4358885"/>
                  <a:gd name="connsiteX14" fmla="*/ 1462116 w 4181241"/>
                  <a:gd name="connsiteY14" fmla="*/ 3528601 h 4358885"/>
                  <a:gd name="connsiteX15" fmla="*/ 1312410 w 4181241"/>
                  <a:gd name="connsiteY15" fmla="*/ 3590223 h 4358885"/>
                  <a:gd name="connsiteX16" fmla="*/ 1202725 w 4181241"/>
                  <a:gd name="connsiteY16" fmla="*/ 3608700 h 4358885"/>
                  <a:gd name="connsiteX17" fmla="*/ 1083105 w 4181241"/>
                  <a:gd name="connsiteY17" fmla="*/ 3671118 h 4358885"/>
                  <a:gd name="connsiteX18" fmla="*/ 971551 w 4181241"/>
                  <a:gd name="connsiteY18" fmla="*/ 3776350 h 4358885"/>
                  <a:gd name="connsiteX19" fmla="*/ 801922 w 4181241"/>
                  <a:gd name="connsiteY19" fmla="*/ 3933038 h 4358885"/>
                  <a:gd name="connsiteX20" fmla="*/ 404477 w 4181241"/>
                  <a:gd name="connsiteY20" fmla="*/ 4072308 h 4358885"/>
                  <a:gd name="connsiteX21" fmla="*/ 25088 w 4181241"/>
                  <a:gd name="connsiteY21" fmla="*/ 4108600 h 4358885"/>
                  <a:gd name="connsiteX22" fmla="*/ 203116 w 4181241"/>
                  <a:gd name="connsiteY22" fmla="*/ 4358847 h 4358885"/>
                  <a:gd name="connsiteX23" fmla="*/ 1540493 w 4181241"/>
                  <a:gd name="connsiteY23" fmla="*/ 4127475 h 4358885"/>
                  <a:gd name="connsiteX24" fmla="*/ 2089133 w 4181241"/>
                  <a:gd name="connsiteY24" fmla="*/ 4092640 h 4358885"/>
                  <a:gd name="connsiteX25" fmla="*/ 2690024 w 4181241"/>
                  <a:gd name="connsiteY25" fmla="*/ 3970720 h 4358885"/>
                  <a:gd name="connsiteX26" fmla="*/ 3003533 w 4181241"/>
                  <a:gd name="connsiteY26" fmla="*/ 3700755 h 4358885"/>
                  <a:gd name="connsiteX27" fmla="*/ 3578298 w 4181241"/>
                  <a:gd name="connsiteY27" fmla="*/ 3343703 h 4358885"/>
                  <a:gd name="connsiteX28" fmla="*/ 3848264 w 4181241"/>
                  <a:gd name="connsiteY28" fmla="*/ 2829897 h 4358885"/>
                  <a:gd name="connsiteX29" fmla="*/ 4083396 w 4181241"/>
                  <a:gd name="connsiteY29" fmla="*/ 2211589 h 4358885"/>
                  <a:gd name="connsiteX30" fmla="*/ 3944058 w 4181241"/>
                  <a:gd name="connsiteY30" fmla="*/ 1732617 h 4358885"/>
                  <a:gd name="connsiteX31" fmla="*/ 3978153 w 4181241"/>
                  <a:gd name="connsiteY31" fmla="*/ 1314352 h 4358885"/>
                  <a:gd name="connsiteX32" fmla="*/ 4181207 w 4181241"/>
                  <a:gd name="connsiteY32" fmla="*/ 880451 h 4358885"/>
                  <a:gd name="connsiteX33" fmla="*/ 3961476 w 4181241"/>
                  <a:gd name="connsiteY33" fmla="*/ 417623 h 4358885"/>
                  <a:gd name="connsiteX34" fmla="*/ 3713790 w 4181241"/>
                  <a:gd name="connsiteY34" fmla="*/ 26930 h 4358885"/>
                  <a:gd name="connsiteX35" fmla="*/ 3182945 w 4181241"/>
                  <a:gd name="connsiteY35" fmla="*/ 17625 h 4358885"/>
                  <a:gd name="connsiteX36" fmla="*/ 2844593 w 4181241"/>
                  <a:gd name="connsiteY36" fmla="*/ 35572 h 43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81241" h="4358885">
                    <a:moveTo>
                      <a:pt x="2844593" y="35572"/>
                    </a:moveTo>
                    <a:cubicBezTo>
                      <a:pt x="2731061" y="61653"/>
                      <a:pt x="2603728" y="114915"/>
                      <a:pt x="2501754" y="174114"/>
                    </a:cubicBezTo>
                    <a:cubicBezTo>
                      <a:pt x="2399780" y="233313"/>
                      <a:pt x="2306229" y="335801"/>
                      <a:pt x="2232749" y="390768"/>
                    </a:cubicBezTo>
                    <a:cubicBezTo>
                      <a:pt x="2159270" y="445735"/>
                      <a:pt x="2064081" y="427099"/>
                      <a:pt x="2060877" y="503914"/>
                    </a:cubicBezTo>
                    <a:cubicBezTo>
                      <a:pt x="2057673" y="580729"/>
                      <a:pt x="2217440" y="724178"/>
                      <a:pt x="2213522" y="851661"/>
                    </a:cubicBezTo>
                    <a:cubicBezTo>
                      <a:pt x="2209604" y="979144"/>
                      <a:pt x="2072589" y="1165671"/>
                      <a:pt x="2037371" y="1268811"/>
                    </a:cubicBezTo>
                    <a:cubicBezTo>
                      <a:pt x="2002153" y="1371951"/>
                      <a:pt x="2007211" y="1407988"/>
                      <a:pt x="2002216" y="1470499"/>
                    </a:cubicBezTo>
                    <a:cubicBezTo>
                      <a:pt x="1997221" y="1533010"/>
                      <a:pt x="1989644" y="1505432"/>
                      <a:pt x="2007400" y="1643875"/>
                    </a:cubicBezTo>
                    <a:cubicBezTo>
                      <a:pt x="2025157" y="1782318"/>
                      <a:pt x="2116430" y="2135268"/>
                      <a:pt x="2108755" y="2301155"/>
                    </a:cubicBezTo>
                    <a:cubicBezTo>
                      <a:pt x="2101080" y="2467042"/>
                      <a:pt x="2005917" y="2525001"/>
                      <a:pt x="1961350" y="2639200"/>
                    </a:cubicBezTo>
                    <a:cubicBezTo>
                      <a:pt x="1916783" y="2753399"/>
                      <a:pt x="1873667" y="2894922"/>
                      <a:pt x="1841353" y="2986351"/>
                    </a:cubicBezTo>
                    <a:cubicBezTo>
                      <a:pt x="1809039" y="3077780"/>
                      <a:pt x="1800214" y="3123779"/>
                      <a:pt x="1767463" y="3187774"/>
                    </a:cubicBezTo>
                    <a:cubicBezTo>
                      <a:pt x="1734712" y="3251769"/>
                      <a:pt x="1684275" y="3333895"/>
                      <a:pt x="1644845" y="3370324"/>
                    </a:cubicBezTo>
                    <a:cubicBezTo>
                      <a:pt x="1605415" y="3406753"/>
                      <a:pt x="1561335" y="3379970"/>
                      <a:pt x="1530880" y="3406349"/>
                    </a:cubicBezTo>
                    <a:cubicBezTo>
                      <a:pt x="1500425" y="3432729"/>
                      <a:pt x="1498528" y="3497955"/>
                      <a:pt x="1462116" y="3528601"/>
                    </a:cubicBezTo>
                    <a:cubicBezTo>
                      <a:pt x="1425704" y="3559247"/>
                      <a:pt x="1355642" y="3576873"/>
                      <a:pt x="1312410" y="3590223"/>
                    </a:cubicBezTo>
                    <a:cubicBezTo>
                      <a:pt x="1269178" y="3603573"/>
                      <a:pt x="1240942" y="3595218"/>
                      <a:pt x="1202725" y="3608700"/>
                    </a:cubicBezTo>
                    <a:cubicBezTo>
                      <a:pt x="1164508" y="3622182"/>
                      <a:pt x="1121634" y="3643176"/>
                      <a:pt x="1083105" y="3671118"/>
                    </a:cubicBezTo>
                    <a:cubicBezTo>
                      <a:pt x="1044576" y="3699060"/>
                      <a:pt x="1018415" y="3732697"/>
                      <a:pt x="971551" y="3776350"/>
                    </a:cubicBezTo>
                    <a:cubicBezTo>
                      <a:pt x="924687" y="3820003"/>
                      <a:pt x="896434" y="3883712"/>
                      <a:pt x="801922" y="3933038"/>
                    </a:cubicBezTo>
                    <a:cubicBezTo>
                      <a:pt x="707410" y="3982364"/>
                      <a:pt x="533949" y="4043048"/>
                      <a:pt x="404477" y="4072308"/>
                    </a:cubicBezTo>
                    <a:cubicBezTo>
                      <a:pt x="275005" y="4101568"/>
                      <a:pt x="58648" y="4060844"/>
                      <a:pt x="25088" y="4108600"/>
                    </a:cubicBezTo>
                    <a:cubicBezTo>
                      <a:pt x="-8472" y="4156356"/>
                      <a:pt x="-49451" y="4355701"/>
                      <a:pt x="203116" y="4358847"/>
                    </a:cubicBezTo>
                    <a:cubicBezTo>
                      <a:pt x="455683" y="4361993"/>
                      <a:pt x="1226157" y="4171843"/>
                      <a:pt x="1540493" y="4127475"/>
                    </a:cubicBezTo>
                    <a:cubicBezTo>
                      <a:pt x="1854829" y="4083107"/>
                      <a:pt x="1897545" y="4118766"/>
                      <a:pt x="2089133" y="4092640"/>
                    </a:cubicBezTo>
                    <a:cubicBezTo>
                      <a:pt x="2280721" y="4066514"/>
                      <a:pt x="2537624" y="4036034"/>
                      <a:pt x="2690024" y="3970720"/>
                    </a:cubicBezTo>
                    <a:cubicBezTo>
                      <a:pt x="2842424" y="3905406"/>
                      <a:pt x="2855487" y="3805258"/>
                      <a:pt x="3003533" y="3700755"/>
                    </a:cubicBezTo>
                    <a:cubicBezTo>
                      <a:pt x="3151579" y="3596252"/>
                      <a:pt x="3437509" y="3488846"/>
                      <a:pt x="3578298" y="3343703"/>
                    </a:cubicBezTo>
                    <a:cubicBezTo>
                      <a:pt x="3719087" y="3198560"/>
                      <a:pt x="3764081" y="3018583"/>
                      <a:pt x="3848264" y="2829897"/>
                    </a:cubicBezTo>
                    <a:cubicBezTo>
                      <a:pt x="3932447" y="2641211"/>
                      <a:pt x="4067430" y="2394469"/>
                      <a:pt x="4083396" y="2211589"/>
                    </a:cubicBezTo>
                    <a:cubicBezTo>
                      <a:pt x="4099362" y="2028709"/>
                      <a:pt x="3961599" y="1882157"/>
                      <a:pt x="3944058" y="1732617"/>
                    </a:cubicBezTo>
                    <a:cubicBezTo>
                      <a:pt x="3926518" y="1583078"/>
                      <a:pt x="3938628" y="1456380"/>
                      <a:pt x="3978153" y="1314352"/>
                    </a:cubicBezTo>
                    <a:cubicBezTo>
                      <a:pt x="4017678" y="1172324"/>
                      <a:pt x="4183986" y="1029906"/>
                      <a:pt x="4181207" y="880451"/>
                    </a:cubicBezTo>
                    <a:cubicBezTo>
                      <a:pt x="4178428" y="730996"/>
                      <a:pt x="4039379" y="559876"/>
                      <a:pt x="3961476" y="417623"/>
                    </a:cubicBezTo>
                    <a:cubicBezTo>
                      <a:pt x="3883573" y="275370"/>
                      <a:pt x="3896670" y="80633"/>
                      <a:pt x="3713790" y="26930"/>
                    </a:cubicBezTo>
                    <a:cubicBezTo>
                      <a:pt x="3530910" y="-26773"/>
                      <a:pt x="3327811" y="16185"/>
                      <a:pt x="3182945" y="17625"/>
                    </a:cubicBezTo>
                    <a:cubicBezTo>
                      <a:pt x="3038079" y="19065"/>
                      <a:pt x="2958125" y="9491"/>
                      <a:pt x="2844593" y="35572"/>
                    </a:cubicBezTo>
                    <a:close/>
                  </a:path>
                </a:pathLst>
              </a:cu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D9090198-605E-4158-BB20-B7D3E6A23ADF}"/>
                </a:ext>
              </a:extLst>
            </p:cNvPr>
            <p:cNvGrpSpPr/>
            <p:nvPr/>
          </p:nvGrpSpPr>
          <p:grpSpPr>
            <a:xfrm>
              <a:off x="7410450" y="1419225"/>
              <a:ext cx="3581400" cy="4476750"/>
              <a:chOff x="7410450" y="1419225"/>
              <a:chExt cx="3581400" cy="4476750"/>
            </a:xfrm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A80C759B-66E3-41C7-92F9-4E5406548CD3}"/>
                  </a:ext>
                </a:extLst>
              </p:cNvPr>
              <p:cNvSpPr/>
              <p:nvPr/>
            </p:nvSpPr>
            <p:spPr>
              <a:xfrm>
                <a:off x="7410450" y="1419225"/>
                <a:ext cx="3257550" cy="4476750"/>
              </a:xfrm>
              <a:custGeom>
                <a:avLst/>
                <a:gdLst>
                  <a:gd name="connsiteX0" fmla="*/ 0 w 3257550"/>
                  <a:gd name="connsiteY0" fmla="*/ 4476750 h 4476750"/>
                  <a:gd name="connsiteX1" fmla="*/ 1200150 w 3257550"/>
                  <a:gd name="connsiteY1" fmla="*/ 4029075 h 4476750"/>
                  <a:gd name="connsiteX2" fmla="*/ 2114550 w 3257550"/>
                  <a:gd name="connsiteY2" fmla="*/ 3619500 h 4476750"/>
                  <a:gd name="connsiteX3" fmla="*/ 2438400 w 3257550"/>
                  <a:gd name="connsiteY3" fmla="*/ 3209925 h 4476750"/>
                  <a:gd name="connsiteX4" fmla="*/ 2638425 w 3257550"/>
                  <a:gd name="connsiteY4" fmla="*/ 2486025 h 4476750"/>
                  <a:gd name="connsiteX5" fmla="*/ 2324100 w 3257550"/>
                  <a:gd name="connsiteY5" fmla="*/ 2047875 h 4476750"/>
                  <a:gd name="connsiteX6" fmla="*/ 2133600 w 3257550"/>
                  <a:gd name="connsiteY6" fmla="*/ 1638300 h 4476750"/>
                  <a:gd name="connsiteX7" fmla="*/ 2228850 w 3257550"/>
                  <a:gd name="connsiteY7" fmla="*/ 1247775 h 4476750"/>
                  <a:gd name="connsiteX8" fmla="*/ 2495550 w 3257550"/>
                  <a:gd name="connsiteY8" fmla="*/ 781050 h 4476750"/>
                  <a:gd name="connsiteX9" fmla="*/ 2752725 w 3257550"/>
                  <a:gd name="connsiteY9" fmla="*/ 457200 h 4476750"/>
                  <a:gd name="connsiteX10" fmla="*/ 3000375 w 3257550"/>
                  <a:gd name="connsiteY10" fmla="*/ 285750 h 4476750"/>
                  <a:gd name="connsiteX11" fmla="*/ 3257550 w 3257550"/>
                  <a:gd name="connsiteY11" fmla="*/ 0 h 447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57550" h="4476750">
                    <a:moveTo>
                      <a:pt x="0" y="4476750"/>
                    </a:moveTo>
                    <a:cubicBezTo>
                      <a:pt x="423862" y="4324350"/>
                      <a:pt x="847725" y="4171950"/>
                      <a:pt x="1200150" y="4029075"/>
                    </a:cubicBezTo>
                    <a:cubicBezTo>
                      <a:pt x="1552575" y="3886200"/>
                      <a:pt x="1908175" y="3756025"/>
                      <a:pt x="2114550" y="3619500"/>
                    </a:cubicBezTo>
                    <a:cubicBezTo>
                      <a:pt x="2320925" y="3482975"/>
                      <a:pt x="2351088" y="3398837"/>
                      <a:pt x="2438400" y="3209925"/>
                    </a:cubicBezTo>
                    <a:cubicBezTo>
                      <a:pt x="2525712" y="3021013"/>
                      <a:pt x="2657475" y="2679700"/>
                      <a:pt x="2638425" y="2486025"/>
                    </a:cubicBezTo>
                    <a:cubicBezTo>
                      <a:pt x="2619375" y="2292350"/>
                      <a:pt x="2408237" y="2189162"/>
                      <a:pt x="2324100" y="2047875"/>
                    </a:cubicBezTo>
                    <a:cubicBezTo>
                      <a:pt x="2239963" y="1906588"/>
                      <a:pt x="2149475" y="1771650"/>
                      <a:pt x="2133600" y="1638300"/>
                    </a:cubicBezTo>
                    <a:cubicBezTo>
                      <a:pt x="2117725" y="1504950"/>
                      <a:pt x="2168525" y="1390650"/>
                      <a:pt x="2228850" y="1247775"/>
                    </a:cubicBezTo>
                    <a:cubicBezTo>
                      <a:pt x="2289175" y="1104900"/>
                      <a:pt x="2408238" y="912812"/>
                      <a:pt x="2495550" y="781050"/>
                    </a:cubicBezTo>
                    <a:cubicBezTo>
                      <a:pt x="2582862" y="649288"/>
                      <a:pt x="2668588" y="539750"/>
                      <a:pt x="2752725" y="457200"/>
                    </a:cubicBezTo>
                    <a:cubicBezTo>
                      <a:pt x="2836862" y="374650"/>
                      <a:pt x="2916238" y="361950"/>
                      <a:pt x="3000375" y="285750"/>
                    </a:cubicBezTo>
                    <a:cubicBezTo>
                      <a:pt x="3084512" y="209550"/>
                      <a:pt x="3171031" y="104775"/>
                      <a:pt x="3257550" y="0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719F1F8-E3B3-4FE6-94F5-1A1706B72D4A}"/>
                  </a:ext>
                </a:extLst>
              </p:cNvPr>
              <p:cNvSpPr/>
              <p:nvPr/>
            </p:nvSpPr>
            <p:spPr>
              <a:xfrm>
                <a:off x="8505825" y="4429125"/>
                <a:ext cx="1428750" cy="432532"/>
              </a:xfrm>
              <a:custGeom>
                <a:avLst/>
                <a:gdLst>
                  <a:gd name="connsiteX0" fmla="*/ 1428750 w 1428750"/>
                  <a:gd name="connsiteY0" fmla="*/ 0 h 432532"/>
                  <a:gd name="connsiteX1" fmla="*/ 876300 w 1428750"/>
                  <a:gd name="connsiteY1" fmla="*/ 66675 h 432532"/>
                  <a:gd name="connsiteX2" fmla="*/ 542925 w 1428750"/>
                  <a:gd name="connsiteY2" fmla="*/ 171450 h 432532"/>
                  <a:gd name="connsiteX3" fmla="*/ 476250 w 1428750"/>
                  <a:gd name="connsiteY3" fmla="*/ 228600 h 432532"/>
                  <a:gd name="connsiteX4" fmla="*/ 342900 w 1428750"/>
                  <a:gd name="connsiteY4" fmla="*/ 361950 h 432532"/>
                  <a:gd name="connsiteX5" fmla="*/ 114300 w 1428750"/>
                  <a:gd name="connsiteY5" fmla="*/ 419100 h 432532"/>
                  <a:gd name="connsiteX6" fmla="*/ 28575 w 1428750"/>
                  <a:gd name="connsiteY6" fmla="*/ 428625 h 432532"/>
                  <a:gd name="connsiteX7" fmla="*/ 9525 w 1428750"/>
                  <a:gd name="connsiteY7" fmla="*/ 428625 h 432532"/>
                  <a:gd name="connsiteX8" fmla="*/ 0 w 1428750"/>
                  <a:gd name="connsiteY8" fmla="*/ 381000 h 43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750" h="432532">
                    <a:moveTo>
                      <a:pt x="1428750" y="0"/>
                    </a:moveTo>
                    <a:cubicBezTo>
                      <a:pt x="1226343" y="19050"/>
                      <a:pt x="1023937" y="38100"/>
                      <a:pt x="876300" y="66675"/>
                    </a:cubicBezTo>
                    <a:cubicBezTo>
                      <a:pt x="728662" y="95250"/>
                      <a:pt x="609600" y="144463"/>
                      <a:pt x="542925" y="171450"/>
                    </a:cubicBezTo>
                    <a:cubicBezTo>
                      <a:pt x="476250" y="198438"/>
                      <a:pt x="509587" y="196850"/>
                      <a:pt x="476250" y="228600"/>
                    </a:cubicBezTo>
                    <a:cubicBezTo>
                      <a:pt x="442913" y="260350"/>
                      <a:pt x="403225" y="330200"/>
                      <a:pt x="342900" y="361950"/>
                    </a:cubicBezTo>
                    <a:cubicBezTo>
                      <a:pt x="282575" y="393700"/>
                      <a:pt x="166687" y="407988"/>
                      <a:pt x="114300" y="419100"/>
                    </a:cubicBezTo>
                    <a:cubicBezTo>
                      <a:pt x="61913" y="430212"/>
                      <a:pt x="46037" y="427038"/>
                      <a:pt x="28575" y="428625"/>
                    </a:cubicBezTo>
                    <a:cubicBezTo>
                      <a:pt x="11113" y="430212"/>
                      <a:pt x="14287" y="436563"/>
                      <a:pt x="9525" y="428625"/>
                    </a:cubicBezTo>
                    <a:cubicBezTo>
                      <a:pt x="4762" y="420688"/>
                      <a:pt x="2381" y="400844"/>
                      <a:pt x="0" y="381000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ADBFE11-6D9B-40A0-BAF1-4D0AAAA5E1F5}"/>
                  </a:ext>
                </a:extLst>
              </p:cNvPr>
              <p:cNvSpPr/>
              <p:nvPr/>
            </p:nvSpPr>
            <p:spPr>
              <a:xfrm>
                <a:off x="9715500" y="3409950"/>
                <a:ext cx="1046202" cy="857250"/>
              </a:xfrm>
              <a:custGeom>
                <a:avLst/>
                <a:gdLst>
                  <a:gd name="connsiteX0" fmla="*/ 0 w 1046202"/>
                  <a:gd name="connsiteY0" fmla="*/ 0 h 857250"/>
                  <a:gd name="connsiteX1" fmla="*/ 685800 w 1046202"/>
                  <a:gd name="connsiteY1" fmla="*/ 152400 h 857250"/>
                  <a:gd name="connsiteX2" fmla="*/ 1000125 w 1046202"/>
                  <a:gd name="connsiteY2" fmla="*/ 390525 h 857250"/>
                  <a:gd name="connsiteX3" fmla="*/ 1038225 w 1046202"/>
                  <a:gd name="connsiteY3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6202" h="857250">
                    <a:moveTo>
                      <a:pt x="0" y="0"/>
                    </a:moveTo>
                    <a:cubicBezTo>
                      <a:pt x="259556" y="43656"/>
                      <a:pt x="519113" y="87313"/>
                      <a:pt x="685800" y="152400"/>
                    </a:cubicBezTo>
                    <a:cubicBezTo>
                      <a:pt x="852487" y="217487"/>
                      <a:pt x="941388" y="273050"/>
                      <a:pt x="1000125" y="390525"/>
                    </a:cubicBezTo>
                    <a:cubicBezTo>
                      <a:pt x="1058863" y="508000"/>
                      <a:pt x="1048544" y="682625"/>
                      <a:pt x="1038225" y="857250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B4D873A8-978F-423F-B903-F2F1FD4BC319}"/>
                  </a:ext>
                </a:extLst>
              </p:cNvPr>
              <p:cNvSpPr/>
              <p:nvPr/>
            </p:nvSpPr>
            <p:spPr>
              <a:xfrm>
                <a:off x="8963025" y="1783292"/>
                <a:ext cx="1019175" cy="312208"/>
              </a:xfrm>
              <a:custGeom>
                <a:avLst/>
                <a:gdLst>
                  <a:gd name="connsiteX0" fmla="*/ 1019175 w 1019175"/>
                  <a:gd name="connsiteY0" fmla="*/ 312208 h 312208"/>
                  <a:gd name="connsiteX1" fmla="*/ 876300 w 1019175"/>
                  <a:gd name="connsiteY1" fmla="*/ 112183 h 312208"/>
                  <a:gd name="connsiteX2" fmla="*/ 590550 w 1019175"/>
                  <a:gd name="connsiteY2" fmla="*/ 7408 h 312208"/>
                  <a:gd name="connsiteX3" fmla="*/ 371475 w 1019175"/>
                  <a:gd name="connsiteY3" fmla="*/ 16933 h 312208"/>
                  <a:gd name="connsiteX4" fmla="*/ 180975 w 1019175"/>
                  <a:gd name="connsiteY4" fmla="*/ 83608 h 312208"/>
                  <a:gd name="connsiteX5" fmla="*/ 0 w 1019175"/>
                  <a:gd name="connsiteY5" fmla="*/ 102658 h 312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9175" h="312208">
                    <a:moveTo>
                      <a:pt x="1019175" y="312208"/>
                    </a:moveTo>
                    <a:cubicBezTo>
                      <a:pt x="983456" y="237595"/>
                      <a:pt x="947737" y="162983"/>
                      <a:pt x="876300" y="112183"/>
                    </a:cubicBezTo>
                    <a:cubicBezTo>
                      <a:pt x="804863" y="61383"/>
                      <a:pt x="674687" y="23283"/>
                      <a:pt x="590550" y="7408"/>
                    </a:cubicBezTo>
                    <a:cubicBezTo>
                      <a:pt x="506413" y="-8467"/>
                      <a:pt x="439738" y="4233"/>
                      <a:pt x="371475" y="16933"/>
                    </a:cubicBezTo>
                    <a:cubicBezTo>
                      <a:pt x="303212" y="29633"/>
                      <a:pt x="242887" y="69321"/>
                      <a:pt x="180975" y="83608"/>
                    </a:cubicBezTo>
                    <a:cubicBezTo>
                      <a:pt x="119063" y="97895"/>
                      <a:pt x="59531" y="100276"/>
                      <a:pt x="0" y="102658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F0B327A-8568-4A9B-A21E-0B3396F716E8}"/>
                  </a:ext>
                </a:extLst>
              </p:cNvPr>
              <p:cNvSpPr/>
              <p:nvPr/>
            </p:nvSpPr>
            <p:spPr>
              <a:xfrm>
                <a:off x="10476128" y="1581150"/>
                <a:ext cx="515722" cy="791111"/>
              </a:xfrm>
              <a:custGeom>
                <a:avLst/>
                <a:gdLst>
                  <a:gd name="connsiteX0" fmla="*/ 68047 w 515722"/>
                  <a:gd name="connsiteY0" fmla="*/ 0 h 791111"/>
                  <a:gd name="connsiteX1" fmla="*/ 48997 w 515722"/>
                  <a:gd name="connsiteY1" fmla="*/ 295275 h 791111"/>
                  <a:gd name="connsiteX2" fmla="*/ 1372 w 515722"/>
                  <a:gd name="connsiteY2" fmla="*/ 504825 h 791111"/>
                  <a:gd name="connsiteX3" fmla="*/ 20422 w 515722"/>
                  <a:gd name="connsiteY3" fmla="*/ 609600 h 791111"/>
                  <a:gd name="connsiteX4" fmla="*/ 96622 w 515722"/>
                  <a:gd name="connsiteY4" fmla="*/ 733425 h 791111"/>
                  <a:gd name="connsiteX5" fmla="*/ 239497 w 515722"/>
                  <a:gd name="connsiteY5" fmla="*/ 781050 h 791111"/>
                  <a:gd name="connsiteX6" fmla="*/ 372847 w 515722"/>
                  <a:gd name="connsiteY6" fmla="*/ 790575 h 791111"/>
                  <a:gd name="connsiteX7" fmla="*/ 515722 w 515722"/>
                  <a:gd name="connsiteY7" fmla="*/ 771525 h 791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5722" h="791111">
                    <a:moveTo>
                      <a:pt x="68047" y="0"/>
                    </a:moveTo>
                    <a:cubicBezTo>
                      <a:pt x="64078" y="105569"/>
                      <a:pt x="60109" y="211138"/>
                      <a:pt x="48997" y="295275"/>
                    </a:cubicBezTo>
                    <a:cubicBezTo>
                      <a:pt x="37885" y="379412"/>
                      <a:pt x="6134" y="452438"/>
                      <a:pt x="1372" y="504825"/>
                    </a:cubicBezTo>
                    <a:cubicBezTo>
                      <a:pt x="-3390" y="557212"/>
                      <a:pt x="4547" y="571500"/>
                      <a:pt x="20422" y="609600"/>
                    </a:cubicBezTo>
                    <a:cubicBezTo>
                      <a:pt x="36297" y="647700"/>
                      <a:pt x="60110" y="704850"/>
                      <a:pt x="96622" y="733425"/>
                    </a:cubicBezTo>
                    <a:cubicBezTo>
                      <a:pt x="133134" y="762000"/>
                      <a:pt x="193460" y="771525"/>
                      <a:pt x="239497" y="781050"/>
                    </a:cubicBezTo>
                    <a:cubicBezTo>
                      <a:pt x="285535" y="790575"/>
                      <a:pt x="326810" y="792162"/>
                      <a:pt x="372847" y="790575"/>
                    </a:cubicBezTo>
                    <a:cubicBezTo>
                      <a:pt x="418884" y="788988"/>
                      <a:pt x="467303" y="780256"/>
                      <a:pt x="515722" y="771525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FFD71713-B8C2-45EA-8403-FB500035A0FE}"/>
                </a:ext>
              </a:extLst>
            </p:cNvPr>
            <p:cNvGrpSpPr/>
            <p:nvPr/>
          </p:nvGrpSpPr>
          <p:grpSpPr>
            <a:xfrm>
              <a:off x="4448175" y="1390650"/>
              <a:ext cx="6800850" cy="4895850"/>
              <a:chOff x="4448175" y="1390650"/>
              <a:chExt cx="6800850" cy="4895850"/>
            </a:xfrm>
          </p:grpSpPr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2E7C98F1-8564-4D06-AF34-3B12A20AAC91}"/>
                  </a:ext>
                </a:extLst>
              </p:cNvPr>
              <p:cNvSpPr/>
              <p:nvPr/>
            </p:nvSpPr>
            <p:spPr>
              <a:xfrm>
                <a:off x="5019675" y="1390650"/>
                <a:ext cx="3362325" cy="1704975"/>
              </a:xfrm>
              <a:custGeom>
                <a:avLst/>
                <a:gdLst>
                  <a:gd name="connsiteX0" fmla="*/ 0 w 3362325"/>
                  <a:gd name="connsiteY0" fmla="*/ 0 h 1704975"/>
                  <a:gd name="connsiteX1" fmla="*/ 0 w 3362325"/>
                  <a:gd name="connsiteY1" fmla="*/ 1704975 h 1704975"/>
                  <a:gd name="connsiteX2" fmla="*/ 3362325 w 3362325"/>
                  <a:gd name="connsiteY2" fmla="*/ 1704975 h 1704975"/>
                  <a:gd name="connsiteX3" fmla="*/ 3362325 w 3362325"/>
                  <a:gd name="connsiteY3" fmla="*/ 876300 h 1704975"/>
                  <a:gd name="connsiteX4" fmla="*/ 2733675 w 3362325"/>
                  <a:gd name="connsiteY4" fmla="*/ 866775 h 1704975"/>
                  <a:gd name="connsiteX5" fmla="*/ 2743200 w 3362325"/>
                  <a:gd name="connsiteY5" fmla="*/ 38100 h 1704975"/>
                  <a:gd name="connsiteX6" fmla="*/ 0 w 3362325"/>
                  <a:gd name="connsiteY6" fmla="*/ 0 h 170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2325" h="1704975">
                    <a:moveTo>
                      <a:pt x="0" y="0"/>
                    </a:moveTo>
                    <a:lnTo>
                      <a:pt x="0" y="1704975"/>
                    </a:lnTo>
                    <a:lnTo>
                      <a:pt x="3362325" y="1704975"/>
                    </a:lnTo>
                    <a:lnTo>
                      <a:pt x="3362325" y="876300"/>
                    </a:lnTo>
                    <a:lnTo>
                      <a:pt x="2733675" y="866775"/>
                    </a:lnTo>
                    <a:lnTo>
                      <a:pt x="2743200" y="381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101834EE-9B2E-48DB-ACA9-7F6110C52E12}"/>
                  </a:ext>
                </a:extLst>
              </p:cNvPr>
              <p:cNvSpPr/>
              <p:nvPr/>
            </p:nvSpPr>
            <p:spPr>
              <a:xfrm>
                <a:off x="7648575" y="1419225"/>
                <a:ext cx="3600450" cy="2962275"/>
              </a:xfrm>
              <a:custGeom>
                <a:avLst/>
                <a:gdLst>
                  <a:gd name="connsiteX0" fmla="*/ 123825 w 3600450"/>
                  <a:gd name="connsiteY0" fmla="*/ 0 h 2962275"/>
                  <a:gd name="connsiteX1" fmla="*/ 3590925 w 3600450"/>
                  <a:gd name="connsiteY1" fmla="*/ 9525 h 2962275"/>
                  <a:gd name="connsiteX2" fmla="*/ 3600450 w 3600450"/>
                  <a:gd name="connsiteY2" fmla="*/ 2933700 h 2962275"/>
                  <a:gd name="connsiteX3" fmla="*/ 9525 w 3600450"/>
                  <a:gd name="connsiteY3" fmla="*/ 2962275 h 2962275"/>
                  <a:gd name="connsiteX4" fmla="*/ 0 w 3600450"/>
                  <a:gd name="connsiteY4" fmla="*/ 1676400 h 2962275"/>
                  <a:gd name="connsiteX5" fmla="*/ 742950 w 3600450"/>
                  <a:gd name="connsiteY5" fmla="*/ 1685925 h 2962275"/>
                  <a:gd name="connsiteX6" fmla="*/ 742950 w 3600450"/>
                  <a:gd name="connsiteY6" fmla="*/ 847725 h 2962275"/>
                  <a:gd name="connsiteX7" fmla="*/ 123825 w 3600450"/>
                  <a:gd name="connsiteY7" fmla="*/ 847725 h 2962275"/>
                  <a:gd name="connsiteX8" fmla="*/ 123825 w 3600450"/>
                  <a:gd name="connsiteY8" fmla="*/ 0 h 2962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450" h="2962275">
                    <a:moveTo>
                      <a:pt x="123825" y="0"/>
                    </a:moveTo>
                    <a:lnTo>
                      <a:pt x="3590925" y="9525"/>
                    </a:lnTo>
                    <a:lnTo>
                      <a:pt x="3600450" y="2933700"/>
                    </a:lnTo>
                    <a:lnTo>
                      <a:pt x="9525" y="2962275"/>
                    </a:lnTo>
                    <a:lnTo>
                      <a:pt x="0" y="1676400"/>
                    </a:lnTo>
                    <a:lnTo>
                      <a:pt x="742950" y="1685925"/>
                    </a:lnTo>
                    <a:lnTo>
                      <a:pt x="742950" y="847725"/>
                    </a:lnTo>
                    <a:lnTo>
                      <a:pt x="123825" y="847725"/>
                    </a:lnTo>
                    <a:lnTo>
                      <a:pt x="123825" y="0"/>
                    </a:lnTo>
                    <a:close/>
                  </a:path>
                </a:pathLst>
              </a:cu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F046A5D1-DEE0-40E6-ADCD-9325E243A1CB}"/>
                  </a:ext>
                </a:extLst>
              </p:cNvPr>
              <p:cNvSpPr/>
              <p:nvPr/>
            </p:nvSpPr>
            <p:spPr>
              <a:xfrm>
                <a:off x="4448175" y="3105150"/>
                <a:ext cx="6800850" cy="3181350"/>
              </a:xfrm>
              <a:custGeom>
                <a:avLst/>
                <a:gdLst>
                  <a:gd name="connsiteX0" fmla="*/ 876300 w 6800850"/>
                  <a:gd name="connsiteY0" fmla="*/ 9525 h 3181350"/>
                  <a:gd name="connsiteX1" fmla="*/ 0 w 6800850"/>
                  <a:gd name="connsiteY1" fmla="*/ 914400 h 3181350"/>
                  <a:gd name="connsiteX2" fmla="*/ 47625 w 6800850"/>
                  <a:gd name="connsiteY2" fmla="*/ 2743200 h 3181350"/>
                  <a:gd name="connsiteX3" fmla="*/ 1390650 w 6800850"/>
                  <a:gd name="connsiteY3" fmla="*/ 3181350 h 3181350"/>
                  <a:gd name="connsiteX4" fmla="*/ 6781800 w 6800850"/>
                  <a:gd name="connsiteY4" fmla="*/ 3067050 h 3181350"/>
                  <a:gd name="connsiteX5" fmla="*/ 6800850 w 6800850"/>
                  <a:gd name="connsiteY5" fmla="*/ 1238250 h 3181350"/>
                  <a:gd name="connsiteX6" fmla="*/ 3209925 w 6800850"/>
                  <a:gd name="connsiteY6" fmla="*/ 1276350 h 3181350"/>
                  <a:gd name="connsiteX7" fmla="*/ 3190875 w 6800850"/>
                  <a:gd name="connsiteY7" fmla="*/ 0 h 3181350"/>
                  <a:gd name="connsiteX8" fmla="*/ 876300 w 6800850"/>
                  <a:gd name="connsiteY8" fmla="*/ 9525 h 318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00850" h="3181350">
                    <a:moveTo>
                      <a:pt x="876300" y="9525"/>
                    </a:moveTo>
                    <a:lnTo>
                      <a:pt x="0" y="914400"/>
                    </a:lnTo>
                    <a:lnTo>
                      <a:pt x="47625" y="2743200"/>
                    </a:lnTo>
                    <a:lnTo>
                      <a:pt x="1390650" y="3181350"/>
                    </a:lnTo>
                    <a:lnTo>
                      <a:pt x="6781800" y="3067050"/>
                    </a:lnTo>
                    <a:lnTo>
                      <a:pt x="6800850" y="1238250"/>
                    </a:lnTo>
                    <a:lnTo>
                      <a:pt x="3209925" y="1276350"/>
                    </a:lnTo>
                    <a:lnTo>
                      <a:pt x="3190875" y="0"/>
                    </a:lnTo>
                    <a:lnTo>
                      <a:pt x="876300" y="9525"/>
                    </a:lnTo>
                    <a:close/>
                  </a:path>
                </a:pathLst>
              </a:cu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56581453-6907-45E0-B43C-0C50CFD52A32}"/>
                </a:ext>
              </a:extLst>
            </p:cNvPr>
            <p:cNvGrpSpPr/>
            <p:nvPr/>
          </p:nvGrpSpPr>
          <p:grpSpPr>
            <a:xfrm>
              <a:off x="5147519" y="1542107"/>
              <a:ext cx="5712508" cy="4389831"/>
              <a:chOff x="3816874" y="2485929"/>
              <a:chExt cx="2995021" cy="2409137"/>
            </a:xfrm>
            <a:solidFill>
              <a:schemeClr val="bg1"/>
            </a:solidFill>
          </p:grpSpPr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7607FE49-A1A3-4E1D-83F8-2928891BEAA3}"/>
                  </a:ext>
                </a:extLst>
              </p:cNvPr>
              <p:cNvSpPr/>
              <p:nvPr/>
            </p:nvSpPr>
            <p:spPr>
              <a:xfrm>
                <a:off x="3995497" y="3229145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0AC26075-34E4-46BD-BB10-A78D7D031263}"/>
                  </a:ext>
                </a:extLst>
              </p:cNvPr>
              <p:cNvSpPr/>
              <p:nvPr/>
            </p:nvSpPr>
            <p:spPr>
              <a:xfrm>
                <a:off x="5424207" y="3936988"/>
                <a:ext cx="431143" cy="19749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7519918E-3509-4F02-BB43-F7A4E570B883}"/>
                  </a:ext>
                </a:extLst>
              </p:cNvPr>
              <p:cNvSpPr/>
              <p:nvPr/>
            </p:nvSpPr>
            <p:spPr>
              <a:xfrm>
                <a:off x="5906815" y="3936988"/>
                <a:ext cx="431143" cy="19749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02459230-879C-48A1-A80D-A8037397C7FF}"/>
                  </a:ext>
                </a:extLst>
              </p:cNvPr>
              <p:cNvSpPr/>
              <p:nvPr/>
            </p:nvSpPr>
            <p:spPr>
              <a:xfrm>
                <a:off x="4942862" y="3702929"/>
                <a:ext cx="431143" cy="19749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9ED601B9-1C2B-4204-AB8B-7F888DC95C96}"/>
                  </a:ext>
                </a:extLst>
              </p:cNvPr>
              <p:cNvSpPr/>
              <p:nvPr/>
            </p:nvSpPr>
            <p:spPr>
              <a:xfrm>
                <a:off x="5424207" y="3702929"/>
                <a:ext cx="431143" cy="19749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D97F2B00-C0EE-4B60-97B2-1E33E8BF82DB}"/>
                  </a:ext>
                </a:extLst>
              </p:cNvPr>
              <p:cNvSpPr/>
              <p:nvPr/>
            </p:nvSpPr>
            <p:spPr>
              <a:xfrm>
                <a:off x="5906815" y="3702929"/>
                <a:ext cx="431143" cy="19749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12F87FBD-8DDB-4CE1-94FD-CB4ED6FDDCBB}"/>
                  </a:ext>
                </a:extLst>
              </p:cNvPr>
              <p:cNvSpPr/>
              <p:nvPr/>
            </p:nvSpPr>
            <p:spPr>
              <a:xfrm>
                <a:off x="4942862" y="3452470"/>
                <a:ext cx="431143" cy="19749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4EBC8757-B16A-4DD4-B7A8-F409645E5C63}"/>
                  </a:ext>
                </a:extLst>
              </p:cNvPr>
              <p:cNvSpPr/>
              <p:nvPr/>
            </p:nvSpPr>
            <p:spPr>
              <a:xfrm>
                <a:off x="4312029" y="4676780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92A5A6CE-B28D-4E13-AB9F-83BBD1C64F47}"/>
                  </a:ext>
                </a:extLst>
              </p:cNvPr>
              <p:cNvSpPr/>
              <p:nvPr/>
            </p:nvSpPr>
            <p:spPr>
              <a:xfrm>
                <a:off x="4793374" y="4676780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BF547541-1DB1-43AF-BFBD-6E572DAC82D5}"/>
                  </a:ext>
                </a:extLst>
              </p:cNvPr>
              <p:cNvSpPr/>
              <p:nvPr/>
            </p:nvSpPr>
            <p:spPr>
              <a:xfrm>
                <a:off x="5275982" y="4676780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31208953-2F50-4E91-9151-7868B4E7DBCC}"/>
                  </a:ext>
                </a:extLst>
              </p:cNvPr>
              <p:cNvSpPr/>
              <p:nvPr/>
            </p:nvSpPr>
            <p:spPr>
              <a:xfrm>
                <a:off x="4312029" y="4442721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AC7568C-CC7A-4610-9EB2-E9CC07FCA693}"/>
                  </a:ext>
                </a:extLst>
              </p:cNvPr>
              <p:cNvSpPr/>
              <p:nvPr/>
            </p:nvSpPr>
            <p:spPr>
              <a:xfrm>
                <a:off x="4793374" y="4442721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CD2CB903-DBEF-4052-B760-7878EE6D3B69}"/>
                  </a:ext>
                </a:extLst>
              </p:cNvPr>
              <p:cNvSpPr/>
              <p:nvPr/>
            </p:nvSpPr>
            <p:spPr>
              <a:xfrm>
                <a:off x="5275982" y="4442721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4C8CCA2D-EF3E-44CB-969E-19299CFD78A3}"/>
                  </a:ext>
                </a:extLst>
              </p:cNvPr>
              <p:cNvSpPr/>
              <p:nvPr/>
            </p:nvSpPr>
            <p:spPr>
              <a:xfrm>
                <a:off x="4312029" y="4192262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569B128-9015-426C-B79E-701857EEA900}"/>
                  </a:ext>
                </a:extLst>
              </p:cNvPr>
              <p:cNvSpPr/>
              <p:nvPr/>
            </p:nvSpPr>
            <p:spPr>
              <a:xfrm>
                <a:off x="4793374" y="4192262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7E976F05-07BD-45BF-A3AF-EAD1969843D5}"/>
                  </a:ext>
                </a:extLst>
              </p:cNvPr>
              <p:cNvSpPr/>
              <p:nvPr/>
            </p:nvSpPr>
            <p:spPr>
              <a:xfrm>
                <a:off x="5275982" y="4192262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20FE70BB-8D03-42CE-888F-FA79AF438400}"/>
                  </a:ext>
                </a:extLst>
              </p:cNvPr>
              <p:cNvSpPr/>
              <p:nvPr/>
            </p:nvSpPr>
            <p:spPr>
              <a:xfrm>
                <a:off x="4942862" y="2485929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04372D20-0B03-4DF1-A2EB-1FD2DD61779B}"/>
                  </a:ext>
                </a:extLst>
              </p:cNvPr>
              <p:cNvSpPr/>
              <p:nvPr/>
            </p:nvSpPr>
            <p:spPr>
              <a:xfrm>
                <a:off x="5424207" y="2485929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EF24531C-82A5-4FFF-8A34-8BC8CA969BA9}"/>
                  </a:ext>
                </a:extLst>
              </p:cNvPr>
              <p:cNvSpPr/>
              <p:nvPr/>
            </p:nvSpPr>
            <p:spPr>
              <a:xfrm>
                <a:off x="5906815" y="2485929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F5610ECF-EE49-44B6-A8EA-27571A605F0C}"/>
                  </a:ext>
                </a:extLst>
              </p:cNvPr>
              <p:cNvSpPr/>
              <p:nvPr/>
            </p:nvSpPr>
            <p:spPr>
              <a:xfrm>
                <a:off x="5769175" y="4441873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F55EA05E-9135-4D83-A3CB-0C5DF54C2CFE}"/>
                  </a:ext>
                </a:extLst>
              </p:cNvPr>
              <p:cNvSpPr/>
              <p:nvPr/>
            </p:nvSpPr>
            <p:spPr>
              <a:xfrm>
                <a:off x="3999365" y="3467308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8D04DE17-C38D-4710-99FB-4F31B3A1E39E}"/>
                  </a:ext>
                </a:extLst>
              </p:cNvPr>
              <p:cNvSpPr/>
              <p:nvPr/>
            </p:nvSpPr>
            <p:spPr>
              <a:xfrm>
                <a:off x="3816874" y="4697573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BC8B52A0-B2AE-4027-9A70-5AD731C92D9B}"/>
                  </a:ext>
                </a:extLst>
              </p:cNvPr>
              <p:cNvSpPr/>
              <p:nvPr/>
            </p:nvSpPr>
            <p:spPr>
              <a:xfrm>
                <a:off x="5769175" y="4191414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77F5817D-40B6-4FAD-BC7C-7B51C92CF234}"/>
                  </a:ext>
                </a:extLst>
              </p:cNvPr>
              <p:cNvSpPr/>
              <p:nvPr/>
            </p:nvSpPr>
            <p:spPr>
              <a:xfrm>
                <a:off x="6250520" y="4191414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96BA1135-3A50-4AF2-B4EC-354D2BBF835C}"/>
                  </a:ext>
                </a:extLst>
              </p:cNvPr>
              <p:cNvSpPr/>
              <p:nvPr/>
            </p:nvSpPr>
            <p:spPr>
              <a:xfrm>
                <a:off x="3816874" y="4447114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E4B91CE-5C59-419B-BB04-DB50678CC70E}"/>
                  </a:ext>
                </a:extLst>
              </p:cNvPr>
              <p:cNvSpPr/>
              <p:nvPr/>
            </p:nvSpPr>
            <p:spPr>
              <a:xfrm>
                <a:off x="4470684" y="3701368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31582A25-E021-417C-A02C-D26C045489A8}"/>
                  </a:ext>
                </a:extLst>
              </p:cNvPr>
              <p:cNvSpPr/>
              <p:nvPr/>
            </p:nvSpPr>
            <p:spPr>
              <a:xfrm>
                <a:off x="4470684" y="3467309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8A7E1BF6-C2E6-41F0-9B74-AC4E350B68B7}"/>
                  </a:ext>
                </a:extLst>
              </p:cNvPr>
              <p:cNvSpPr/>
              <p:nvPr/>
            </p:nvSpPr>
            <p:spPr>
              <a:xfrm>
                <a:off x="4470684" y="3216850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6ADC284F-C725-41F4-B46E-2A2C150FFEB4}"/>
                  </a:ext>
                </a:extLst>
              </p:cNvPr>
              <p:cNvSpPr/>
              <p:nvPr/>
            </p:nvSpPr>
            <p:spPr>
              <a:xfrm>
                <a:off x="4949178" y="3216004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A0CFEF05-D84D-4027-B69C-1BB0C8ADCEFB}"/>
                  </a:ext>
                </a:extLst>
              </p:cNvPr>
              <p:cNvSpPr/>
              <p:nvPr/>
            </p:nvSpPr>
            <p:spPr>
              <a:xfrm>
                <a:off x="5430523" y="3216004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DC647E1D-80BD-4C79-A9AF-04E1A48F857E}"/>
                  </a:ext>
                </a:extLst>
              </p:cNvPr>
              <p:cNvSpPr/>
              <p:nvPr/>
            </p:nvSpPr>
            <p:spPr>
              <a:xfrm>
                <a:off x="5913131" y="3216004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AE574900-05F5-4E70-8A21-3BBEE20EA9E4}"/>
                  </a:ext>
                </a:extLst>
              </p:cNvPr>
              <p:cNvSpPr/>
              <p:nvPr/>
            </p:nvSpPr>
            <p:spPr>
              <a:xfrm>
                <a:off x="4949178" y="2981945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9D393978-3573-4191-AA95-3784849F0A69}"/>
                  </a:ext>
                </a:extLst>
              </p:cNvPr>
              <p:cNvSpPr/>
              <p:nvPr/>
            </p:nvSpPr>
            <p:spPr>
              <a:xfrm>
                <a:off x="5430523" y="2981945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578107D-12F2-43F6-8E8E-A75A0165B751}"/>
                  </a:ext>
                </a:extLst>
              </p:cNvPr>
              <p:cNvSpPr/>
              <p:nvPr/>
            </p:nvSpPr>
            <p:spPr>
              <a:xfrm>
                <a:off x="5913131" y="2981945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DADD532A-59EE-4173-97EE-795A381A39C4}"/>
                  </a:ext>
                </a:extLst>
              </p:cNvPr>
              <p:cNvSpPr/>
              <p:nvPr/>
            </p:nvSpPr>
            <p:spPr>
              <a:xfrm>
                <a:off x="4949178" y="2731486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FDBC795A-5390-41B2-B588-6A341E03B1E4}"/>
                  </a:ext>
                </a:extLst>
              </p:cNvPr>
              <p:cNvSpPr/>
              <p:nvPr/>
            </p:nvSpPr>
            <p:spPr>
              <a:xfrm>
                <a:off x="5430523" y="2731486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799889C8-5F7A-4CFC-B21F-8938F1B709A3}"/>
                  </a:ext>
                </a:extLst>
              </p:cNvPr>
              <p:cNvSpPr/>
              <p:nvPr/>
            </p:nvSpPr>
            <p:spPr>
              <a:xfrm>
                <a:off x="5913131" y="2731486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D4C0A48-1549-47BC-8B66-12A63C60750B}"/>
                  </a:ext>
                </a:extLst>
              </p:cNvPr>
              <p:cNvSpPr/>
              <p:nvPr/>
            </p:nvSpPr>
            <p:spPr>
              <a:xfrm>
                <a:off x="6376740" y="3199381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77355A8E-3463-45B1-8748-50B848C90406}"/>
                  </a:ext>
                </a:extLst>
              </p:cNvPr>
              <p:cNvSpPr/>
              <p:nvPr/>
            </p:nvSpPr>
            <p:spPr>
              <a:xfrm>
                <a:off x="4467675" y="2974591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CEFC0FC0-B868-4F84-85E9-D3DF7465C14A}"/>
                  </a:ext>
                </a:extLst>
              </p:cNvPr>
              <p:cNvSpPr/>
              <p:nvPr/>
            </p:nvSpPr>
            <p:spPr>
              <a:xfrm>
                <a:off x="6380752" y="3689340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ECDE2EA-252F-447A-A8D2-AD61B48E06E5}"/>
                  </a:ext>
                </a:extLst>
              </p:cNvPr>
              <p:cNvSpPr/>
              <p:nvPr/>
            </p:nvSpPr>
            <p:spPr>
              <a:xfrm>
                <a:off x="4467675" y="2740532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CAFD17A6-5567-4695-8CB2-A3F262C265F8}"/>
                  </a:ext>
                </a:extLst>
              </p:cNvPr>
              <p:cNvSpPr/>
              <p:nvPr/>
            </p:nvSpPr>
            <p:spPr>
              <a:xfrm>
                <a:off x="6365996" y="2739282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FCECC572-8948-4B30-AC0C-09D73DF5F995}"/>
                  </a:ext>
                </a:extLst>
              </p:cNvPr>
              <p:cNvSpPr/>
              <p:nvPr/>
            </p:nvSpPr>
            <p:spPr>
              <a:xfrm>
                <a:off x="6380752" y="3438881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DFB2FECA-CA5A-4C20-9316-A21979C91E12}"/>
                  </a:ext>
                </a:extLst>
              </p:cNvPr>
              <p:cNvSpPr/>
              <p:nvPr/>
            </p:nvSpPr>
            <p:spPr>
              <a:xfrm>
                <a:off x="6365996" y="2488823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A6229A1F-0AE2-41F3-B9C0-6B4857627C0C}"/>
                  </a:ext>
                </a:extLst>
              </p:cNvPr>
              <p:cNvSpPr/>
              <p:nvPr/>
            </p:nvSpPr>
            <p:spPr>
              <a:xfrm>
                <a:off x="4942861" y="3928422"/>
                <a:ext cx="431143" cy="19749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6FACD8B-CC60-4AAC-9405-AE845CDCF8B8}"/>
                  </a:ext>
                </a:extLst>
              </p:cNvPr>
              <p:cNvSpPr/>
              <p:nvPr/>
            </p:nvSpPr>
            <p:spPr>
              <a:xfrm>
                <a:off x="6375312" y="3931891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A2D17128-6691-4503-91D1-4FC04847C80C}"/>
                  </a:ext>
                </a:extLst>
              </p:cNvPr>
              <p:cNvSpPr/>
              <p:nvPr/>
            </p:nvSpPr>
            <p:spPr>
              <a:xfrm>
                <a:off x="4441217" y="3930943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296A51-726E-4E98-B999-94BE2973FF79}"/>
              </a:ext>
            </a:extLst>
          </p:cNvPr>
          <p:cNvGrpSpPr/>
          <p:nvPr/>
        </p:nvGrpSpPr>
        <p:grpSpPr>
          <a:xfrm>
            <a:off x="8967734" y="551991"/>
            <a:ext cx="1218677" cy="1142189"/>
            <a:chOff x="8967734" y="551991"/>
            <a:chExt cx="1218677" cy="1142189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970F3E3-BB13-4C17-A496-6A74EAA4D486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17F2534-AAFE-4CE8-ACC0-4B11E521E975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FC35FA2C-7236-4F2E-B42E-89B7C587C9AC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4EE67F0-4481-44AA-939C-765DA54256D9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14CBD9B8-5735-4F7B-B46C-51551BF5024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7E32F99B-A2DD-41DD-BF57-E6E67AF21CCF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1ED55CF-1E1E-4905-9CAE-063C001D2FE0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F4227DC-CB45-494D-ACB8-218D538F4E72}"/>
              </a:ext>
            </a:extLst>
          </p:cNvPr>
          <p:cNvSpPr/>
          <p:nvPr/>
        </p:nvSpPr>
        <p:spPr>
          <a:xfrm>
            <a:off x="9761889" y="2313349"/>
            <a:ext cx="2323454" cy="6215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b="1"/>
              <a:t>Producer’s selection layer is parcel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1F9D31E-C033-4116-AD72-D1E2BB669EEA}"/>
              </a:ext>
            </a:extLst>
          </p:cNvPr>
          <p:cNvGrpSpPr/>
          <p:nvPr/>
        </p:nvGrpSpPr>
        <p:grpSpPr>
          <a:xfrm>
            <a:off x="284148" y="4796595"/>
            <a:ext cx="2963095" cy="246222"/>
            <a:chOff x="142875" y="1504949"/>
            <a:chExt cx="1453195" cy="266581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3DC1DC2-CD2A-4FB2-A498-B196ECBE5F3D}"/>
                </a:ext>
              </a:extLst>
            </p:cNvPr>
            <p:cNvSpPr txBox="1"/>
            <p:nvPr/>
          </p:nvSpPr>
          <p:spPr>
            <a:xfrm>
              <a:off x="142875" y="1504950"/>
              <a:ext cx="1453195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/>
                <a:t>E-mail *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07D75B3-7BAA-40C3-95A3-7AE555A8BBAD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19DE4B64-C35D-4981-AF02-E25AABF099D8}"/>
              </a:ext>
            </a:extLst>
          </p:cNvPr>
          <p:cNvSpPr txBox="1"/>
          <p:nvPr/>
        </p:nvSpPr>
        <p:spPr>
          <a:xfrm>
            <a:off x="255779" y="4491393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Account login</a:t>
            </a:r>
            <a:endParaRPr lang="en-CA" sz="1100" b="1" baseline="3000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290C4C6-C42E-4509-B8C0-BD483ACDF713}"/>
              </a:ext>
            </a:extLst>
          </p:cNvPr>
          <p:cNvSpPr txBox="1"/>
          <p:nvPr/>
        </p:nvSpPr>
        <p:spPr>
          <a:xfrm>
            <a:off x="265840" y="2632995"/>
            <a:ext cx="143827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State/Province*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3736943-FEEB-43FB-B58B-91A2B7F51446}"/>
              </a:ext>
            </a:extLst>
          </p:cNvPr>
          <p:cNvSpPr txBox="1"/>
          <p:nvPr/>
        </p:nvSpPr>
        <p:spPr>
          <a:xfrm>
            <a:off x="1813725" y="2632995"/>
            <a:ext cx="142405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Country*</a:t>
            </a:r>
          </a:p>
        </p:txBody>
      </p:sp>
      <p:sp>
        <p:nvSpPr>
          <p:cNvPr id="126" name="Isosceles Triangle 125">
            <a:extLst>
              <a:ext uri="{FF2B5EF4-FFF2-40B4-BE49-F238E27FC236}">
                <a16:creationId xmlns:a16="http://schemas.microsoft.com/office/drawing/2014/main" id="{1107FA9A-FF6C-4D96-9379-1E7445CFDD3A}"/>
              </a:ext>
            </a:extLst>
          </p:cNvPr>
          <p:cNvSpPr/>
          <p:nvPr/>
        </p:nvSpPr>
        <p:spPr>
          <a:xfrm rot="10800000">
            <a:off x="1559956" y="2738296"/>
            <a:ext cx="72000" cy="64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EABC7C83-F6F5-4099-9A5E-8667F23E6864}"/>
              </a:ext>
            </a:extLst>
          </p:cNvPr>
          <p:cNvSpPr/>
          <p:nvPr/>
        </p:nvSpPr>
        <p:spPr>
          <a:xfrm rot="10800000">
            <a:off x="3065626" y="2733257"/>
            <a:ext cx="72000" cy="64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C053B9-1950-48DA-ABBB-2E29F6CDF102}"/>
              </a:ext>
            </a:extLst>
          </p:cNvPr>
          <p:cNvSpPr txBox="1"/>
          <p:nvPr/>
        </p:nvSpPr>
        <p:spPr>
          <a:xfrm>
            <a:off x="255779" y="3011982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Post code*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A6CA358-D044-4B9A-A2EA-926A18D6B5A2}"/>
              </a:ext>
            </a:extLst>
          </p:cNvPr>
          <p:cNvGrpSpPr/>
          <p:nvPr/>
        </p:nvGrpSpPr>
        <p:grpSpPr>
          <a:xfrm>
            <a:off x="942658" y="5432333"/>
            <a:ext cx="4472773" cy="822237"/>
            <a:chOff x="7304220" y="3343167"/>
            <a:chExt cx="4472773" cy="82223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3A6CF48-AC83-4430-B22D-08235B988041}"/>
                </a:ext>
              </a:extLst>
            </p:cNvPr>
            <p:cNvSpPr/>
            <p:nvPr/>
          </p:nvSpPr>
          <p:spPr>
            <a:xfrm>
              <a:off x="8614144" y="3343167"/>
              <a:ext cx="3162849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/>
                <a:t>Successful create an account will send an activation email to user</a:t>
              </a: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1F204E6-4FE7-4C98-9A26-24288C92F52A}"/>
                </a:ext>
              </a:extLst>
            </p:cNvPr>
            <p:cNvCxnSpPr>
              <a:cxnSpLocks/>
              <a:stCxn id="130" idx="1"/>
              <a:endCxn id="99" idx="0"/>
            </p:cNvCxnSpPr>
            <p:nvPr/>
          </p:nvCxnSpPr>
          <p:spPr>
            <a:xfrm flipH="1">
              <a:off x="7304220" y="3662665"/>
              <a:ext cx="1309924" cy="5027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C65B76D-C217-4F59-9053-CEAC4EB67F0D}"/>
              </a:ext>
            </a:extLst>
          </p:cNvPr>
          <p:cNvGrpSpPr/>
          <p:nvPr/>
        </p:nvGrpSpPr>
        <p:grpSpPr>
          <a:xfrm>
            <a:off x="3266974" y="1879524"/>
            <a:ext cx="4472773" cy="822237"/>
            <a:chOff x="7304220" y="3343167"/>
            <a:chExt cx="4472773" cy="82223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32C57AC-B984-4215-9C1F-8F394F87463F}"/>
                </a:ext>
              </a:extLst>
            </p:cNvPr>
            <p:cNvSpPr/>
            <p:nvPr/>
          </p:nvSpPr>
          <p:spPr>
            <a:xfrm>
              <a:off x="8614144" y="3343167"/>
              <a:ext cx="3162849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/>
                <a:t>We will need to add US and Canada to the country list and their states/</a:t>
              </a:r>
              <a:r>
                <a:rPr lang="en-CA" sz="1200" err="1"/>
                <a:t>provices</a:t>
              </a:r>
              <a:endParaRPr lang="en-CA" sz="1200"/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56DF8FF-EF02-4F5C-8FA4-1760E3DB5690}"/>
                </a:ext>
              </a:extLst>
            </p:cNvPr>
            <p:cNvCxnSpPr>
              <a:cxnSpLocks/>
              <a:stCxn id="121" idx="1"/>
            </p:cNvCxnSpPr>
            <p:nvPr/>
          </p:nvCxnSpPr>
          <p:spPr>
            <a:xfrm flipH="1">
              <a:off x="7304220" y="3662665"/>
              <a:ext cx="1309924" cy="5027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356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576A3F44-91C3-44A3-92A3-5CCE2E20430A}"/>
              </a:ext>
            </a:extLst>
          </p:cNvPr>
          <p:cNvGrpSpPr/>
          <p:nvPr/>
        </p:nvGrpSpPr>
        <p:grpSpPr>
          <a:xfrm>
            <a:off x="0" y="363610"/>
            <a:ext cx="1971675" cy="6264991"/>
            <a:chOff x="0" y="354085"/>
            <a:chExt cx="1971675" cy="626499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4FE596E-C312-400E-97DD-45F0C30536EC}"/>
                </a:ext>
              </a:extLst>
            </p:cNvPr>
            <p:cNvSpPr/>
            <p:nvPr/>
          </p:nvSpPr>
          <p:spPr>
            <a:xfrm>
              <a:off x="0" y="354085"/>
              <a:ext cx="1971675" cy="62649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5D439B7-5004-47B4-AA99-A60F2099F56F}"/>
                </a:ext>
              </a:extLst>
            </p:cNvPr>
            <p:cNvSpPr txBox="1"/>
            <p:nvPr/>
          </p:nvSpPr>
          <p:spPr>
            <a:xfrm>
              <a:off x="1723784" y="390591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529DA03-EC0A-4047-833F-75C2FD4B943B}"/>
              </a:ext>
            </a:extLst>
          </p:cNvPr>
          <p:cNvGrpSpPr/>
          <p:nvPr/>
        </p:nvGrpSpPr>
        <p:grpSpPr>
          <a:xfrm>
            <a:off x="81997" y="717818"/>
            <a:ext cx="1940717" cy="315137"/>
            <a:chOff x="81997" y="717818"/>
            <a:chExt cx="1940717" cy="31513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089D6BF-DF93-4910-8E62-6CA9CBE5C820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EBEEF159-C546-4340-8E9B-7A07E4F2D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D1B7480-D489-414E-900B-5B9ECC6BE952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1BF51C0-92FE-4636-B963-4ACB116CC62E}"/>
              </a:ext>
            </a:extLst>
          </p:cNvPr>
          <p:cNvGrpSpPr/>
          <p:nvPr/>
        </p:nvGrpSpPr>
        <p:grpSpPr>
          <a:xfrm>
            <a:off x="64137" y="1178381"/>
            <a:ext cx="1958590" cy="315137"/>
            <a:chOff x="64137" y="1178381"/>
            <a:chExt cx="1958590" cy="315137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1F86FC3-7019-47DD-B6C3-09613005CEE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User</a:t>
              </a:r>
            </a:p>
          </p:txBody>
        </p:sp>
        <p:pic>
          <p:nvPicPr>
            <p:cNvPr id="79" name="Graphic 78" descr="Users">
              <a:extLst>
                <a:ext uri="{FF2B5EF4-FFF2-40B4-BE49-F238E27FC236}">
                  <a16:creationId xmlns:a16="http://schemas.microsoft.com/office/drawing/2014/main" id="{5D1C1650-FD17-4F65-8635-B0851247E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5193" y="1178381"/>
              <a:ext cx="324000" cy="315137"/>
            </a:xfrm>
            <a:prstGeom prst="rect">
              <a:avLst/>
            </a:prstGeom>
          </p:spPr>
        </p:pic>
        <p:sp>
          <p:nvSpPr>
            <p:cNvPr id="81" name="Arrow: Chevron 80">
              <a:extLst>
                <a:ext uri="{FF2B5EF4-FFF2-40B4-BE49-F238E27FC236}">
                  <a16:creationId xmlns:a16="http://schemas.microsoft.com/office/drawing/2014/main" id="{2C036B39-8B0F-4D82-B404-68897750D5B5}"/>
                </a:ext>
              </a:extLst>
            </p:cNvPr>
            <p:cNvSpPr/>
            <p:nvPr/>
          </p:nvSpPr>
          <p:spPr>
            <a:xfrm rot="5571182">
              <a:off x="81997" y="12860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347C45F-6AFB-4FFC-AC90-2C794753341B}"/>
              </a:ext>
            </a:extLst>
          </p:cNvPr>
          <p:cNvGrpSpPr/>
          <p:nvPr/>
        </p:nvGrpSpPr>
        <p:grpSpPr>
          <a:xfrm>
            <a:off x="71418" y="2466825"/>
            <a:ext cx="1931500" cy="236353"/>
            <a:chOff x="81997" y="1685524"/>
            <a:chExt cx="1931500" cy="236353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C0C6E0C-CD0E-472B-AFE7-37A1FDCE0791}"/>
                </a:ext>
              </a:extLst>
            </p:cNvPr>
            <p:cNvSpPr txBox="1"/>
            <p:nvPr/>
          </p:nvSpPr>
          <p:spPr>
            <a:xfrm>
              <a:off x="683888" y="1713893"/>
              <a:ext cx="1329609" cy="179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Watershed</a:t>
              </a:r>
            </a:p>
          </p:txBody>
        </p:sp>
        <p:pic>
          <p:nvPicPr>
            <p:cNvPr id="93" name="Picture 9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88B8A09-F6C3-46E2-AECC-1FC540E1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8" y="1685524"/>
              <a:ext cx="324000" cy="236353"/>
            </a:xfrm>
            <a:prstGeom prst="rect">
              <a:avLst/>
            </a:prstGeom>
          </p:spPr>
        </p:pic>
        <p:sp>
          <p:nvSpPr>
            <p:cNvPr id="94" name="Arrow: Chevron 93">
              <a:extLst>
                <a:ext uri="{FF2B5EF4-FFF2-40B4-BE49-F238E27FC236}">
                  <a16:creationId xmlns:a16="http://schemas.microsoft.com/office/drawing/2014/main" id="{31A6F08D-7BB8-4DC4-A766-DE0E1226060A}"/>
                </a:ext>
              </a:extLst>
            </p:cNvPr>
            <p:cNvSpPr/>
            <p:nvPr/>
          </p:nvSpPr>
          <p:spPr>
            <a:xfrm>
              <a:off x="81997" y="175935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21FC686-A362-4579-BEE7-D7129872C86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91E8530-1BDE-4DFF-B678-04B392288757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A5B61DC-6FDD-405F-A2C7-417E78FD0C0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AF22332A-A772-4AF9-9730-9B29DBFBE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143730"/>
              </p:ext>
            </p:extLst>
          </p:nvPr>
        </p:nvGraphicFramePr>
        <p:xfrm>
          <a:off x="2143867" y="6240809"/>
          <a:ext cx="2276192" cy="2647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4524">
                  <a:extLst>
                    <a:ext uri="{9D8B030D-6E8A-4147-A177-3AD203B41FA5}">
                      <a16:colId xmlns:a16="http://schemas.microsoft.com/office/drawing/2014/main" val="254554176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405160254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361996786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922072515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763413177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2401453479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93934483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1988349506"/>
                    </a:ext>
                  </a:extLst>
                </a:gridCol>
              </a:tblGrid>
              <a:tr h="264766"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&lt;&lt;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&gt;&gt;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404268"/>
                  </a:ext>
                </a:extLst>
              </a:tr>
            </a:tbl>
          </a:graphicData>
        </a:graphic>
      </p:graphicFrame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1A4E6A0-2ED1-4A30-8EBB-1688FADE6E5C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B2A6600-0A01-4349-825F-603D777D594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3" name="Picture 2" descr="Related image">
              <a:extLst>
                <a:ext uri="{FF2B5EF4-FFF2-40B4-BE49-F238E27FC236}">
                  <a16:creationId xmlns:a16="http://schemas.microsoft.com/office/drawing/2014/main" id="{8483E62F-A9A8-4671-8055-AA09B83F38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A95D42F-1E0E-407D-8586-B5A9383F5822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5" name="Graphic 104" descr="Smiling face with no fill">
              <a:extLst>
                <a:ext uri="{FF2B5EF4-FFF2-40B4-BE49-F238E27FC236}">
                  <a16:creationId xmlns:a16="http://schemas.microsoft.com/office/drawing/2014/main" id="{790C1227-2CBC-4DDF-8E90-24AB62761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106" name="Graphic 105" descr="Question mark">
              <a:extLst>
                <a:ext uri="{FF2B5EF4-FFF2-40B4-BE49-F238E27FC236}">
                  <a16:creationId xmlns:a16="http://schemas.microsoft.com/office/drawing/2014/main" id="{9FB9A153-311E-4BD7-B7D9-64ABA6C1F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7CCE3AB-7416-4336-A8CC-CA9B301E264F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0DB92C6-93D0-44C6-9027-615D2675F732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B7CC9F0-C554-402C-901F-45650CF4497A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Watershed manager management</a:t>
              </a:r>
            </a:p>
          </p:txBody>
        </p:sp>
      </p:grpSp>
      <p:graphicFrame>
        <p:nvGraphicFramePr>
          <p:cNvPr id="110" name="Table 109">
            <a:extLst>
              <a:ext uri="{FF2B5EF4-FFF2-40B4-BE49-F238E27FC236}">
                <a16:creationId xmlns:a16="http://schemas.microsoft.com/office/drawing/2014/main" id="{8CF03DEF-F2C9-4B9D-94CD-8DBDFB621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064444"/>
              </p:ext>
            </p:extLst>
          </p:nvPr>
        </p:nvGraphicFramePr>
        <p:xfrm>
          <a:off x="2143867" y="870488"/>
          <a:ext cx="8638434" cy="5043038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819858">
                  <a:extLst>
                    <a:ext uri="{9D8B030D-6E8A-4147-A177-3AD203B41FA5}">
                      <a16:colId xmlns:a16="http://schemas.microsoft.com/office/drawing/2014/main" val="3469072932"/>
                    </a:ext>
                  </a:extLst>
                </a:gridCol>
                <a:gridCol w="1293950">
                  <a:extLst>
                    <a:ext uri="{9D8B030D-6E8A-4147-A177-3AD203B41FA5}">
                      <a16:colId xmlns:a16="http://schemas.microsoft.com/office/drawing/2014/main" val="238526008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55588448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92532769"/>
                    </a:ext>
                  </a:extLst>
                </a:gridCol>
                <a:gridCol w="1329533">
                  <a:extLst>
                    <a:ext uri="{9D8B030D-6E8A-4147-A177-3AD203B41FA5}">
                      <a16:colId xmlns:a16="http://schemas.microsoft.com/office/drawing/2014/main" val="3834831844"/>
                    </a:ext>
                  </a:extLst>
                </a:gridCol>
                <a:gridCol w="1142357">
                  <a:extLst>
                    <a:ext uri="{9D8B030D-6E8A-4147-A177-3AD203B41FA5}">
                      <a16:colId xmlns:a16="http://schemas.microsoft.com/office/drawing/2014/main" val="2990108789"/>
                    </a:ext>
                  </a:extLst>
                </a:gridCol>
                <a:gridCol w="966636">
                  <a:extLst>
                    <a:ext uri="{9D8B030D-6E8A-4147-A177-3AD203B41FA5}">
                      <a16:colId xmlns:a16="http://schemas.microsoft.com/office/drawing/2014/main" val="7633069"/>
                    </a:ext>
                  </a:extLst>
                </a:gridCol>
              </a:tblGrid>
              <a:tr h="357446"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ID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Name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Email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Organization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Watershed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Update 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6230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r>
                        <a:rPr lang="en-CA" sz="1000"/>
                        <a:t>#1001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First name last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Organization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Watershed count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58692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Shawn Shao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University of Guelph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08/15/2019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2559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Wanhong Yang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University of Guelph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640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User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North Saskatchewan Watershed Alliance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0568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639932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24823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301240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50775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04408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30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4680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3753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01614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9410"/>
                  </a:ext>
                </a:extLst>
              </a:tr>
            </a:tbl>
          </a:graphicData>
        </a:graphic>
      </p:graphicFrame>
      <p:sp>
        <p:nvSpPr>
          <p:cNvPr id="111" name="TextBox 110">
            <a:extLst>
              <a:ext uri="{FF2B5EF4-FFF2-40B4-BE49-F238E27FC236}">
                <a16:creationId xmlns:a16="http://schemas.microsoft.com/office/drawing/2014/main" id="{F511E9E6-EA53-4391-B2E6-1D4E33E1CB15}"/>
              </a:ext>
            </a:extLst>
          </p:cNvPr>
          <p:cNvSpPr txBox="1"/>
          <p:nvPr/>
        </p:nvSpPr>
        <p:spPr>
          <a:xfrm>
            <a:off x="2104281" y="501156"/>
            <a:ext cx="241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Watershed manager list</a:t>
            </a:r>
          </a:p>
        </p:txBody>
      </p: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54671358-4395-4857-A0AF-BFCE82165D9E}"/>
              </a:ext>
            </a:extLst>
          </p:cNvPr>
          <p:cNvSpPr/>
          <p:nvPr/>
        </p:nvSpPr>
        <p:spPr>
          <a:xfrm rot="10800000">
            <a:off x="2477779" y="1058866"/>
            <a:ext cx="97728" cy="658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pic>
        <p:nvPicPr>
          <p:cNvPr id="113" name="Picture 8" descr="Related image">
            <a:extLst>
              <a:ext uri="{FF2B5EF4-FFF2-40B4-BE49-F238E27FC236}">
                <a16:creationId xmlns:a16="http://schemas.microsoft.com/office/drawing/2014/main" id="{D89F9257-9286-4BB6-ACDD-323CF7DA1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36371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Graphic 113" descr="Pencil">
            <a:extLst>
              <a:ext uri="{FF2B5EF4-FFF2-40B4-BE49-F238E27FC236}">
                <a16:creationId xmlns:a16="http://schemas.microsoft.com/office/drawing/2014/main" id="{B097F801-7038-4C35-8BDE-02BD86D031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1350690"/>
            <a:ext cx="180000" cy="180000"/>
          </a:xfrm>
          <a:prstGeom prst="rect">
            <a:avLst/>
          </a:prstGeom>
        </p:spPr>
      </p:pic>
      <p:pic>
        <p:nvPicPr>
          <p:cNvPr id="115" name="Picture 8" descr="Related image">
            <a:extLst>
              <a:ext uri="{FF2B5EF4-FFF2-40B4-BE49-F238E27FC236}">
                <a16:creationId xmlns:a16="http://schemas.microsoft.com/office/drawing/2014/main" id="{82342B6B-A9AE-4050-BE5E-CC61E59FA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72997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Graphic 115" descr="Pencil">
            <a:extLst>
              <a:ext uri="{FF2B5EF4-FFF2-40B4-BE49-F238E27FC236}">
                <a16:creationId xmlns:a16="http://schemas.microsoft.com/office/drawing/2014/main" id="{8DB69DCF-1002-4A2C-BBEF-7F866A910A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1716948"/>
            <a:ext cx="180000" cy="180000"/>
          </a:xfrm>
          <a:prstGeom prst="rect">
            <a:avLst/>
          </a:prstGeom>
        </p:spPr>
      </p:pic>
      <p:pic>
        <p:nvPicPr>
          <p:cNvPr id="117" name="Picture 8" descr="Related image">
            <a:extLst>
              <a:ext uri="{FF2B5EF4-FFF2-40B4-BE49-F238E27FC236}">
                <a16:creationId xmlns:a16="http://schemas.microsoft.com/office/drawing/2014/main" id="{89642088-EB67-4AC8-B222-F4359708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09054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Graphic 117" descr="Pencil">
            <a:extLst>
              <a:ext uri="{FF2B5EF4-FFF2-40B4-BE49-F238E27FC236}">
                <a16:creationId xmlns:a16="http://schemas.microsoft.com/office/drawing/2014/main" id="{E370CECF-93A7-4A32-B973-EDEB9308FD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2077522"/>
            <a:ext cx="180000" cy="180000"/>
          </a:xfrm>
          <a:prstGeom prst="rect">
            <a:avLst/>
          </a:prstGeom>
        </p:spPr>
      </p:pic>
      <p:pic>
        <p:nvPicPr>
          <p:cNvPr id="119" name="Picture 8" descr="Related image">
            <a:extLst>
              <a:ext uri="{FF2B5EF4-FFF2-40B4-BE49-F238E27FC236}">
                <a16:creationId xmlns:a16="http://schemas.microsoft.com/office/drawing/2014/main" id="{8ACC544D-E178-4761-9A56-5068C2483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48537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Graphic 119" descr="Pencil">
            <a:extLst>
              <a:ext uri="{FF2B5EF4-FFF2-40B4-BE49-F238E27FC236}">
                <a16:creationId xmlns:a16="http://schemas.microsoft.com/office/drawing/2014/main" id="{13E4DE40-1FC8-4052-B800-0C3E92DFC8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2472355"/>
            <a:ext cx="180000" cy="180000"/>
          </a:xfrm>
          <a:prstGeom prst="rect">
            <a:avLst/>
          </a:prstGeom>
        </p:spPr>
      </p:pic>
      <p:pic>
        <p:nvPicPr>
          <p:cNvPr id="121" name="Picture 8" descr="Related image">
            <a:extLst>
              <a:ext uri="{FF2B5EF4-FFF2-40B4-BE49-F238E27FC236}">
                <a16:creationId xmlns:a16="http://schemas.microsoft.com/office/drawing/2014/main" id="{E49D235E-F5EE-4825-8418-70077897F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7827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Graphic 121" descr="Pencil">
            <a:extLst>
              <a:ext uri="{FF2B5EF4-FFF2-40B4-BE49-F238E27FC236}">
                <a16:creationId xmlns:a16="http://schemas.microsoft.com/office/drawing/2014/main" id="{80D7F9D0-82FF-469D-8A1B-322417EF44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2769720"/>
            <a:ext cx="180000" cy="180000"/>
          </a:xfrm>
          <a:prstGeom prst="rect">
            <a:avLst/>
          </a:prstGeom>
        </p:spPr>
      </p:pic>
      <p:pic>
        <p:nvPicPr>
          <p:cNvPr id="123" name="Picture 8" descr="Related image">
            <a:extLst>
              <a:ext uri="{FF2B5EF4-FFF2-40B4-BE49-F238E27FC236}">
                <a16:creationId xmlns:a16="http://schemas.microsoft.com/office/drawing/2014/main" id="{4EF02DEE-AEC2-437F-B78D-9D4AC2DC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14900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Graphic 123" descr="Pencil">
            <a:extLst>
              <a:ext uri="{FF2B5EF4-FFF2-40B4-BE49-F238E27FC236}">
                <a16:creationId xmlns:a16="http://schemas.microsoft.com/office/drawing/2014/main" id="{5E4B9A2F-FA90-4D53-A77B-78CF1072E0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3135978"/>
            <a:ext cx="180000" cy="180000"/>
          </a:xfrm>
          <a:prstGeom prst="rect">
            <a:avLst/>
          </a:prstGeom>
        </p:spPr>
      </p:pic>
      <p:pic>
        <p:nvPicPr>
          <p:cNvPr id="125" name="Picture 8" descr="Related image">
            <a:extLst>
              <a:ext uri="{FF2B5EF4-FFF2-40B4-BE49-F238E27FC236}">
                <a16:creationId xmlns:a16="http://schemas.microsoft.com/office/drawing/2014/main" id="{DA7A1CE5-6D5B-4163-A498-44FCF89A6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50957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Graphic 125" descr="Pencil">
            <a:extLst>
              <a:ext uri="{FF2B5EF4-FFF2-40B4-BE49-F238E27FC236}">
                <a16:creationId xmlns:a16="http://schemas.microsoft.com/office/drawing/2014/main" id="{7CAF97B0-B427-4657-9BC0-A6D821B77F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3496552"/>
            <a:ext cx="180000" cy="180000"/>
          </a:xfrm>
          <a:prstGeom prst="rect">
            <a:avLst/>
          </a:prstGeom>
        </p:spPr>
      </p:pic>
      <p:pic>
        <p:nvPicPr>
          <p:cNvPr id="127" name="Picture 8" descr="Related image">
            <a:extLst>
              <a:ext uri="{FF2B5EF4-FFF2-40B4-BE49-F238E27FC236}">
                <a16:creationId xmlns:a16="http://schemas.microsoft.com/office/drawing/2014/main" id="{67687CCC-7928-49B3-B07B-E826CF910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90440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Graphic 127" descr="Pencil">
            <a:extLst>
              <a:ext uri="{FF2B5EF4-FFF2-40B4-BE49-F238E27FC236}">
                <a16:creationId xmlns:a16="http://schemas.microsoft.com/office/drawing/2014/main" id="{543F0E24-8F6C-4129-B7A7-6286670052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3891385"/>
            <a:ext cx="180000" cy="180000"/>
          </a:xfrm>
          <a:prstGeom prst="rect">
            <a:avLst/>
          </a:prstGeom>
        </p:spPr>
      </p:pic>
      <p:pic>
        <p:nvPicPr>
          <p:cNvPr id="129" name="Picture 8" descr="Related image">
            <a:extLst>
              <a:ext uri="{FF2B5EF4-FFF2-40B4-BE49-F238E27FC236}">
                <a16:creationId xmlns:a16="http://schemas.microsoft.com/office/drawing/2014/main" id="{6EA67222-C78C-4FAC-B1D1-3671C2894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255820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Graphic 129" descr="Pencil">
            <a:extLst>
              <a:ext uri="{FF2B5EF4-FFF2-40B4-BE49-F238E27FC236}">
                <a16:creationId xmlns:a16="http://schemas.microsoft.com/office/drawing/2014/main" id="{E18508E3-9979-449A-9BB6-A7D4AC81E8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4242797"/>
            <a:ext cx="180000" cy="180000"/>
          </a:xfrm>
          <a:prstGeom prst="rect">
            <a:avLst/>
          </a:prstGeom>
        </p:spPr>
      </p:pic>
      <p:pic>
        <p:nvPicPr>
          <p:cNvPr id="131" name="Picture 8" descr="Related image">
            <a:extLst>
              <a:ext uri="{FF2B5EF4-FFF2-40B4-BE49-F238E27FC236}">
                <a16:creationId xmlns:a16="http://schemas.microsoft.com/office/drawing/2014/main" id="{8923394B-CC4D-48E7-A1EF-15015A3DD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55318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Graphic 131" descr="Pencil">
            <a:extLst>
              <a:ext uri="{FF2B5EF4-FFF2-40B4-BE49-F238E27FC236}">
                <a16:creationId xmlns:a16="http://schemas.microsoft.com/office/drawing/2014/main" id="{87AE3A17-2BE3-42C0-A0CD-199BAA6CF1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4540162"/>
            <a:ext cx="180000" cy="180000"/>
          </a:xfrm>
          <a:prstGeom prst="rect">
            <a:avLst/>
          </a:prstGeom>
        </p:spPr>
      </p:pic>
      <p:pic>
        <p:nvPicPr>
          <p:cNvPr id="133" name="Picture 8" descr="Related image">
            <a:extLst>
              <a:ext uri="{FF2B5EF4-FFF2-40B4-BE49-F238E27FC236}">
                <a16:creationId xmlns:a16="http://schemas.microsoft.com/office/drawing/2014/main" id="{C931A759-AFD9-4A32-B1B2-74F07657E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9194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Graphic 133" descr="Pencil">
            <a:extLst>
              <a:ext uri="{FF2B5EF4-FFF2-40B4-BE49-F238E27FC236}">
                <a16:creationId xmlns:a16="http://schemas.microsoft.com/office/drawing/2014/main" id="{C40A70A7-C452-468B-9EED-357F802746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4906420"/>
            <a:ext cx="180000" cy="180000"/>
          </a:xfrm>
          <a:prstGeom prst="rect">
            <a:avLst/>
          </a:prstGeom>
        </p:spPr>
      </p:pic>
      <p:pic>
        <p:nvPicPr>
          <p:cNvPr id="135" name="Picture 8" descr="Related image">
            <a:extLst>
              <a:ext uri="{FF2B5EF4-FFF2-40B4-BE49-F238E27FC236}">
                <a16:creationId xmlns:a16="http://schemas.microsoft.com/office/drawing/2014/main" id="{76099924-B6EA-4C0C-97FE-52CA58B21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5280017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Graphic 135" descr="Pencil">
            <a:extLst>
              <a:ext uri="{FF2B5EF4-FFF2-40B4-BE49-F238E27FC236}">
                <a16:creationId xmlns:a16="http://schemas.microsoft.com/office/drawing/2014/main" id="{98E78F87-CCAE-44C8-A665-F30B378A4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5266994"/>
            <a:ext cx="180000" cy="180000"/>
          </a:xfrm>
          <a:prstGeom prst="rect">
            <a:avLst/>
          </a:prstGeom>
        </p:spPr>
      </p:pic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6552F2F-A168-4726-A288-60FFE869FD6C}"/>
              </a:ext>
            </a:extLst>
          </p:cNvPr>
          <p:cNvSpPr/>
          <p:nvPr/>
        </p:nvSpPr>
        <p:spPr>
          <a:xfrm>
            <a:off x="9787601" y="544078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+ Add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03EC68-92F4-4E70-B1A4-342BA47D4FEE}"/>
              </a:ext>
            </a:extLst>
          </p:cNvPr>
          <p:cNvSpPr/>
          <p:nvPr/>
        </p:nvSpPr>
        <p:spPr>
          <a:xfrm>
            <a:off x="9408127" y="924894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/>
              <a:t>Click “+ Add” button to open the Add/Edit watershed manager page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806581C-F6DD-44A1-A804-721CE020D14E}"/>
              </a:ext>
            </a:extLst>
          </p:cNvPr>
          <p:cNvGrpSpPr/>
          <p:nvPr/>
        </p:nvGrpSpPr>
        <p:grpSpPr>
          <a:xfrm>
            <a:off x="293903" y="1493518"/>
            <a:ext cx="1389286" cy="838645"/>
            <a:chOff x="293903" y="1493518"/>
            <a:chExt cx="1389286" cy="838645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1F574F19-26B4-43C3-84E1-B63F58E0DE35}"/>
                </a:ext>
              </a:extLst>
            </p:cNvPr>
            <p:cNvGrpSpPr/>
            <p:nvPr/>
          </p:nvGrpSpPr>
          <p:grpSpPr>
            <a:xfrm>
              <a:off x="297745" y="1493518"/>
              <a:ext cx="1385444" cy="252000"/>
              <a:chOff x="302508" y="1494217"/>
              <a:chExt cx="1385444" cy="252000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406A50A-D7C0-4648-8301-03EB572C3E31}"/>
                  </a:ext>
                </a:extLst>
              </p:cNvPr>
              <p:cNvSpPr txBox="1"/>
              <p:nvPr/>
            </p:nvSpPr>
            <p:spPr>
              <a:xfrm>
                <a:off x="622604" y="1542755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Agri. producer</a:t>
                </a:r>
              </a:p>
            </p:txBody>
          </p:sp>
          <p:pic>
            <p:nvPicPr>
              <p:cNvPr id="147" name="Graphic 146" descr="Farmer">
                <a:extLst>
                  <a:ext uri="{FF2B5EF4-FFF2-40B4-BE49-F238E27FC236}">
                    <a16:creationId xmlns:a16="http://schemas.microsoft.com/office/drawing/2014/main" id="{536E8449-E9F7-4529-AA0D-902990381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02508" y="1494217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F4429D8-AD04-43AE-A669-472E17625691}"/>
                </a:ext>
              </a:extLst>
            </p:cNvPr>
            <p:cNvGrpSpPr/>
            <p:nvPr/>
          </p:nvGrpSpPr>
          <p:grpSpPr>
            <a:xfrm>
              <a:off x="295367" y="1796098"/>
              <a:ext cx="1387822" cy="252000"/>
              <a:chOff x="295367" y="1796098"/>
              <a:chExt cx="1387822" cy="252000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BECE2F7-ADA2-44DF-B658-F9B66FE6168B}"/>
                  </a:ext>
                </a:extLst>
              </p:cNvPr>
              <p:cNvSpPr txBox="1"/>
              <p:nvPr/>
            </p:nvSpPr>
            <p:spPr>
              <a:xfrm>
                <a:off x="617841" y="184197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>
                    <a:solidFill>
                      <a:schemeClr val="accent1"/>
                    </a:solidFill>
                  </a:rPr>
                  <a:t>Watershed manager</a:t>
                </a:r>
              </a:p>
            </p:txBody>
          </p:sp>
          <p:pic>
            <p:nvPicPr>
              <p:cNvPr id="145" name="Graphic 144" descr="Picnic table">
                <a:extLst>
                  <a:ext uri="{FF2B5EF4-FFF2-40B4-BE49-F238E27FC236}">
                    <a16:creationId xmlns:a16="http://schemas.microsoft.com/office/drawing/2014/main" id="{9A6B5104-2A42-4787-B26E-F591BB9F36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95367" y="1796098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D19DF80-1A07-4F46-B51A-B2D06BC596B6}"/>
                </a:ext>
              </a:extLst>
            </p:cNvPr>
            <p:cNvGrpSpPr/>
            <p:nvPr/>
          </p:nvGrpSpPr>
          <p:grpSpPr>
            <a:xfrm>
              <a:off x="293903" y="2080163"/>
              <a:ext cx="1380681" cy="252000"/>
              <a:chOff x="302508" y="2082232"/>
              <a:chExt cx="1380681" cy="252000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CDE15F39-868D-43D3-A326-5B90846D14F0}"/>
                  </a:ext>
                </a:extLst>
              </p:cNvPr>
              <p:cNvSpPr txBox="1"/>
              <p:nvPr/>
            </p:nvSpPr>
            <p:spPr>
              <a:xfrm>
                <a:off x="617841" y="2141203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Municipality manager</a:t>
                </a:r>
              </a:p>
            </p:txBody>
          </p:sp>
          <p:pic>
            <p:nvPicPr>
              <p:cNvPr id="143" name="Graphic 142" descr="Court">
                <a:extLst>
                  <a:ext uri="{FF2B5EF4-FFF2-40B4-BE49-F238E27FC236}">
                    <a16:creationId xmlns:a16="http://schemas.microsoft.com/office/drawing/2014/main" id="{5CE9CEBA-DC99-4CD5-86B5-A1850D4A3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02508" y="2082232"/>
                <a:ext cx="252000" cy="25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2706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55D05F4-90EB-4278-B19D-D4A4E6B26758}"/>
              </a:ext>
            </a:extLst>
          </p:cNvPr>
          <p:cNvSpPr/>
          <p:nvPr/>
        </p:nvSpPr>
        <p:spPr>
          <a:xfrm>
            <a:off x="0" y="349766"/>
            <a:ext cx="3434065" cy="6281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536958" y="5697583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+</a:t>
            </a:r>
          </a:p>
          <a:p>
            <a:pPr algn="ctr"/>
            <a:endParaRPr lang="en-CA"/>
          </a:p>
          <a:p>
            <a:pPr algn="ctr"/>
            <a:r>
              <a:rPr lang="en-CA">
                <a:sym typeface="Symbol" panose="05050102010706020507" pitchFamily="18" charset="2"/>
              </a:rPr>
              <a:t></a:t>
            </a:r>
            <a:endParaRPr lang="en-CA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3979" y="5343952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475059" y="4973984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432445" y="556670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072173D7-2FAC-4966-969C-C694F4491B1A}"/>
              </a:ext>
            </a:extLst>
          </p:cNvPr>
          <p:cNvGrpSpPr/>
          <p:nvPr/>
        </p:nvGrpSpPr>
        <p:grpSpPr>
          <a:xfrm>
            <a:off x="5185619" y="1686325"/>
            <a:ext cx="3578451" cy="3922523"/>
            <a:chOff x="5185619" y="1686325"/>
            <a:chExt cx="3578451" cy="3922523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5185619" y="1686325"/>
              <a:ext cx="3032376" cy="3922523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5799338" y="1826083"/>
              <a:ext cx="660927" cy="1919334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6790730" y="2086963"/>
              <a:ext cx="415441" cy="176094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7838771" y="2357161"/>
              <a:ext cx="925299" cy="141387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A246C336-6D94-42C2-B8F0-5B39BF04E8C1}"/>
              </a:ext>
            </a:extLst>
          </p:cNvPr>
          <p:cNvSpPr/>
          <p:nvPr/>
        </p:nvSpPr>
        <p:spPr>
          <a:xfrm>
            <a:off x="265840" y="6254214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OK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66B14C0-A836-48D8-8CB4-F006D50569D4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B08FDF4-681F-443E-A094-8FAFE827747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3" name="Picture 2" descr="Related image">
              <a:extLst>
                <a:ext uri="{FF2B5EF4-FFF2-40B4-BE49-F238E27FC236}">
                  <a16:creationId xmlns:a16="http://schemas.microsoft.com/office/drawing/2014/main" id="{7A48592C-DFCF-4E34-A173-6D741112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9F07802-7BE7-469B-89BE-90676D9CDB2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5" name="Graphic 104" descr="Smiling face with no fill">
              <a:extLst>
                <a:ext uri="{FF2B5EF4-FFF2-40B4-BE49-F238E27FC236}">
                  <a16:creationId xmlns:a16="http://schemas.microsoft.com/office/drawing/2014/main" id="{0C092A07-B2F6-4392-9672-002AEDDD8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106" name="Graphic 105" descr="Question mark">
              <a:extLst>
                <a:ext uri="{FF2B5EF4-FFF2-40B4-BE49-F238E27FC236}">
                  <a16:creationId xmlns:a16="http://schemas.microsoft.com/office/drawing/2014/main" id="{C9B60269-5586-4002-9DFA-2D28A968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CF9F1FB-C98C-4C2D-8395-16E46F4DCA8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155DAFC-F7A8-439B-A37B-2B47852B2BB4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E2F18C5-99D6-408B-94CA-094386C123A6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Add/Edit watershed manager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5EBA6C1-4415-46C8-86A7-E862CF28B8F7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E687861-6E9E-449E-84B1-F1A5B519F109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9197EE-8362-4957-9C07-1C3E6214A7D9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500DB9F-E201-4ADD-9775-565ACD7085BE}"/>
              </a:ext>
            </a:extLst>
          </p:cNvPr>
          <p:cNvSpPr/>
          <p:nvPr/>
        </p:nvSpPr>
        <p:spPr>
          <a:xfrm>
            <a:off x="1848699" y="6262013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Cancel</a:t>
            </a:r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A31B96A3-ECBC-47AD-ADB2-CB36C64468CA}"/>
              </a:ext>
            </a:extLst>
          </p:cNvPr>
          <p:cNvGraphicFramePr>
            <a:graphicFrameLocks noGrp="1"/>
          </p:cNvGraphicFramePr>
          <p:nvPr/>
        </p:nvGraphicFramePr>
        <p:xfrm>
          <a:off x="8970711" y="757429"/>
          <a:ext cx="1218677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404DCE-9372-4DB8-9653-C6789DDDBE12}"/>
              </a:ext>
            </a:extLst>
          </p:cNvPr>
          <p:cNvGrpSpPr/>
          <p:nvPr/>
        </p:nvGrpSpPr>
        <p:grpSpPr>
          <a:xfrm>
            <a:off x="8967734" y="551991"/>
            <a:ext cx="1218677" cy="613412"/>
            <a:chOff x="6960438" y="437025"/>
            <a:chExt cx="1218677" cy="613412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970F3E3-BB13-4C17-A496-6A74EAA4D486}"/>
                </a:ext>
              </a:extLst>
            </p:cNvPr>
            <p:cNvGrpSpPr/>
            <p:nvPr/>
          </p:nvGrpSpPr>
          <p:grpSpPr>
            <a:xfrm>
              <a:off x="6960438" y="437025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17F2534-AAFE-4CE8-ACC0-4B11E521E975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FC35FA2C-7236-4F2E-B42E-89B7C587C9AC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4EE67F0-4481-44AA-939C-765DA54256D9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14CBD9B8-5735-4F7B-B46C-51551BF50241}"/>
                </a:ext>
              </a:extLst>
            </p:cNvPr>
            <p:cNvSpPr/>
            <p:nvPr/>
          </p:nvSpPr>
          <p:spPr>
            <a:xfrm>
              <a:off x="7296688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9729251-B59D-4286-B276-FFCB155A1B92}"/>
              </a:ext>
            </a:extLst>
          </p:cNvPr>
          <p:cNvGrpSpPr/>
          <p:nvPr/>
        </p:nvGrpSpPr>
        <p:grpSpPr>
          <a:xfrm>
            <a:off x="4748760" y="1337119"/>
            <a:ext cx="6444798" cy="4804076"/>
            <a:chOff x="4748760" y="1337119"/>
            <a:chExt cx="6444798" cy="4804076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4748760" y="1469737"/>
              <a:ext cx="4218974" cy="446846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EB007C6-DCF3-4931-9356-284E4DF7E5BD}"/>
                </a:ext>
              </a:extLst>
            </p:cNvPr>
            <p:cNvSpPr/>
            <p:nvPr/>
          </p:nvSpPr>
          <p:spPr>
            <a:xfrm>
              <a:off x="6445618" y="1337119"/>
              <a:ext cx="4747940" cy="4804076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1541570 w 3715411"/>
                <a:gd name="connsiteY7" fmla="*/ 1548810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905407 w 3715411"/>
                <a:gd name="connsiteY3" fmla="*/ 322425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1541570 w 3715411"/>
                <a:gd name="connsiteY7" fmla="*/ 1548810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905407 w 3715411"/>
                <a:gd name="connsiteY3" fmla="*/ 322425 h 4054379"/>
                <a:gd name="connsiteX4" fmla="*/ 1747692 w 3715411"/>
                <a:gd name="connsiteY4" fmla="*/ 756596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1541570 w 3715411"/>
                <a:gd name="connsiteY7" fmla="*/ 1548810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905407 w 3715411"/>
                <a:gd name="connsiteY3" fmla="*/ 322425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856948 w 3715411"/>
                <a:gd name="connsiteY6" fmla="*/ 1263084 h 4054379"/>
                <a:gd name="connsiteX7" fmla="*/ 1541570 w 3715411"/>
                <a:gd name="connsiteY7" fmla="*/ 1548810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905407 w 3715411"/>
                <a:gd name="connsiteY3" fmla="*/ 322425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905407 w 3715411"/>
                <a:gd name="connsiteY3" fmla="*/ 322425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905407 w 3715411"/>
                <a:gd name="connsiteY3" fmla="*/ 322425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905407 w 3715411"/>
                <a:gd name="connsiteY3" fmla="*/ 322425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1197601 w 3715411"/>
                <a:gd name="connsiteY14" fmla="*/ 3260690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1065050 w 3715411"/>
                <a:gd name="connsiteY13" fmla="*/ 3311284 h 4054379"/>
                <a:gd name="connsiteX14" fmla="*/ 1197601 w 3715411"/>
                <a:gd name="connsiteY14" fmla="*/ 3260690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1065050 w 3715411"/>
                <a:gd name="connsiteY13" fmla="*/ 3311284 h 4054379"/>
                <a:gd name="connsiteX14" fmla="*/ 1197601 w 3715411"/>
                <a:gd name="connsiteY14" fmla="*/ 3260690 h 4054379"/>
                <a:gd name="connsiteX15" fmla="*/ 888521 w 3715411"/>
                <a:gd name="connsiteY15" fmla="*/ 3434662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1065050 w 3715411"/>
                <a:gd name="connsiteY13" fmla="*/ 3311284 h 4054379"/>
                <a:gd name="connsiteX14" fmla="*/ 1197601 w 3715411"/>
                <a:gd name="connsiteY14" fmla="*/ 3260690 h 4054379"/>
                <a:gd name="connsiteX15" fmla="*/ 888521 w 3715411"/>
                <a:gd name="connsiteY15" fmla="*/ 3434662 h 4054379"/>
                <a:gd name="connsiteX16" fmla="*/ 736895 w 3715411"/>
                <a:gd name="connsiteY16" fmla="*/ 3513635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1065050 w 3715411"/>
                <a:gd name="connsiteY13" fmla="*/ 3311284 h 4054379"/>
                <a:gd name="connsiteX14" fmla="*/ 1197601 w 3715411"/>
                <a:gd name="connsiteY14" fmla="*/ 3260690 h 4054379"/>
                <a:gd name="connsiteX15" fmla="*/ 1198881 w 3715411"/>
                <a:gd name="connsiteY15" fmla="*/ 3140823 h 4054379"/>
                <a:gd name="connsiteX16" fmla="*/ 736895 w 3715411"/>
                <a:gd name="connsiteY16" fmla="*/ 3513635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1065050 w 3715411"/>
                <a:gd name="connsiteY13" fmla="*/ 3311284 h 4054379"/>
                <a:gd name="connsiteX14" fmla="*/ 996286 w 3715411"/>
                <a:gd name="connsiteY14" fmla="*/ 3433536 h 4054379"/>
                <a:gd name="connsiteX15" fmla="*/ 1198881 w 3715411"/>
                <a:gd name="connsiteY15" fmla="*/ 3140823 h 4054379"/>
                <a:gd name="connsiteX16" fmla="*/ 736895 w 3715411"/>
                <a:gd name="connsiteY16" fmla="*/ 3513635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1065050 w 3715411"/>
                <a:gd name="connsiteY13" fmla="*/ 3311284 h 4054379"/>
                <a:gd name="connsiteX14" fmla="*/ 996286 w 3715411"/>
                <a:gd name="connsiteY14" fmla="*/ 3433536 h 4054379"/>
                <a:gd name="connsiteX15" fmla="*/ 1156941 w 3715411"/>
                <a:gd name="connsiteY15" fmla="*/ 3616151 h 4054379"/>
                <a:gd name="connsiteX16" fmla="*/ 736895 w 3715411"/>
                <a:gd name="connsiteY16" fmla="*/ 3513635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1179015 w 3715411"/>
                <a:gd name="connsiteY12" fmla="*/ 3275259 h 4054379"/>
                <a:gd name="connsiteX13" fmla="*/ 1065050 w 3715411"/>
                <a:gd name="connsiteY13" fmla="*/ 3311284 h 4054379"/>
                <a:gd name="connsiteX14" fmla="*/ 996286 w 3715411"/>
                <a:gd name="connsiteY14" fmla="*/ 3433536 h 4054379"/>
                <a:gd name="connsiteX15" fmla="*/ 1156941 w 3715411"/>
                <a:gd name="connsiteY15" fmla="*/ 3616151 h 4054379"/>
                <a:gd name="connsiteX16" fmla="*/ 736895 w 3715411"/>
                <a:gd name="connsiteY16" fmla="*/ 3513635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301633 w 3715411"/>
                <a:gd name="connsiteY11" fmla="*/ 3092709 h 4054379"/>
                <a:gd name="connsiteX12" fmla="*/ 1179015 w 3715411"/>
                <a:gd name="connsiteY12" fmla="*/ 3275259 h 4054379"/>
                <a:gd name="connsiteX13" fmla="*/ 1065050 w 3715411"/>
                <a:gd name="connsiteY13" fmla="*/ 3311284 h 4054379"/>
                <a:gd name="connsiteX14" fmla="*/ 996286 w 3715411"/>
                <a:gd name="connsiteY14" fmla="*/ 3433536 h 4054379"/>
                <a:gd name="connsiteX15" fmla="*/ 1156941 w 3715411"/>
                <a:gd name="connsiteY15" fmla="*/ 3616151 h 4054379"/>
                <a:gd name="connsiteX16" fmla="*/ 736895 w 3715411"/>
                <a:gd name="connsiteY16" fmla="*/ 3513635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401404 w 4023249"/>
                <a:gd name="connsiteY0" fmla="*/ 87427 h 4267476"/>
                <a:gd name="connsiteX1" fmla="*/ 1974684 w 4023249"/>
                <a:gd name="connsiteY1" fmla="*/ 122261 h 4267476"/>
                <a:gd name="connsiteX2" fmla="*/ 1730844 w 4023249"/>
                <a:gd name="connsiteY2" fmla="*/ 200638 h 4267476"/>
                <a:gd name="connsiteX3" fmla="*/ 1902885 w 4023249"/>
                <a:gd name="connsiteY3" fmla="*/ 408849 h 4267476"/>
                <a:gd name="connsiteX4" fmla="*/ 2055530 w 4023249"/>
                <a:gd name="connsiteY4" fmla="*/ 756596 h 4267476"/>
                <a:gd name="connsiteX5" fmla="*/ 1879379 w 4023249"/>
                <a:gd name="connsiteY5" fmla="*/ 1173746 h 4267476"/>
                <a:gd name="connsiteX6" fmla="*/ 1844224 w 4023249"/>
                <a:gd name="connsiteY6" fmla="*/ 1375434 h 4267476"/>
                <a:gd name="connsiteX7" fmla="*/ 1849408 w 4023249"/>
                <a:gd name="connsiteY7" fmla="*/ 1548810 h 4267476"/>
                <a:gd name="connsiteX8" fmla="*/ 1950763 w 4023249"/>
                <a:gd name="connsiteY8" fmla="*/ 2206090 h 4267476"/>
                <a:gd name="connsiteX9" fmla="*/ 1803358 w 4023249"/>
                <a:gd name="connsiteY9" fmla="*/ 2544135 h 4267476"/>
                <a:gd name="connsiteX10" fmla="*/ 1683361 w 4023249"/>
                <a:gd name="connsiteY10" fmla="*/ 2891286 h 4267476"/>
                <a:gd name="connsiteX11" fmla="*/ 1609471 w 4023249"/>
                <a:gd name="connsiteY11" fmla="*/ 3092709 h 4267476"/>
                <a:gd name="connsiteX12" fmla="*/ 1486853 w 4023249"/>
                <a:gd name="connsiteY12" fmla="*/ 3275259 h 4267476"/>
                <a:gd name="connsiteX13" fmla="*/ 1372888 w 4023249"/>
                <a:gd name="connsiteY13" fmla="*/ 3311284 h 4267476"/>
                <a:gd name="connsiteX14" fmla="*/ 1304124 w 4023249"/>
                <a:gd name="connsiteY14" fmla="*/ 3433536 h 4267476"/>
                <a:gd name="connsiteX15" fmla="*/ 1464779 w 4023249"/>
                <a:gd name="connsiteY15" fmla="*/ 3616151 h 4267476"/>
                <a:gd name="connsiteX16" fmla="*/ 1044733 w 4023249"/>
                <a:gd name="connsiteY16" fmla="*/ 3513635 h 4267476"/>
                <a:gd name="connsiteX17" fmla="*/ 1034158 w 4023249"/>
                <a:gd name="connsiteY17" fmla="*/ 3118010 h 4267476"/>
                <a:gd name="connsiteX18" fmla="*/ 738066 w 4023249"/>
                <a:gd name="connsiteY18" fmla="*/ 3318307 h 4267476"/>
                <a:gd name="connsiteX19" fmla="*/ 459392 w 4023249"/>
                <a:gd name="connsiteY19" fmla="*/ 3466352 h 4267476"/>
                <a:gd name="connsiteX20" fmla="*/ 372306 w 4023249"/>
                <a:gd name="connsiteY20" fmla="*/ 3596981 h 4267476"/>
                <a:gd name="connsiteX21" fmla="*/ 320055 w 4023249"/>
                <a:gd name="connsiteY21" fmla="*/ 3823404 h 4267476"/>
                <a:gd name="connsiteX22" fmla="*/ 45124 w 4023249"/>
                <a:gd name="connsiteY22" fmla="*/ 4263782 h 4267476"/>
                <a:gd name="connsiteX23" fmla="*/ 1382501 w 4023249"/>
                <a:gd name="connsiteY23" fmla="*/ 4032410 h 4267476"/>
                <a:gd name="connsiteX24" fmla="*/ 1931141 w 4023249"/>
                <a:gd name="connsiteY24" fmla="*/ 3997575 h 4267476"/>
                <a:gd name="connsiteX25" fmla="*/ 2532032 w 4023249"/>
                <a:gd name="connsiteY25" fmla="*/ 3875655 h 4267476"/>
                <a:gd name="connsiteX26" fmla="*/ 2845541 w 4023249"/>
                <a:gd name="connsiteY26" fmla="*/ 3605690 h 4267476"/>
                <a:gd name="connsiteX27" fmla="*/ 3420306 w 4023249"/>
                <a:gd name="connsiteY27" fmla="*/ 3248638 h 4267476"/>
                <a:gd name="connsiteX28" fmla="*/ 3690272 w 4023249"/>
                <a:gd name="connsiteY28" fmla="*/ 2734832 h 4267476"/>
                <a:gd name="connsiteX29" fmla="*/ 3925404 w 4023249"/>
                <a:gd name="connsiteY29" fmla="*/ 2116524 h 4267476"/>
                <a:gd name="connsiteX30" fmla="*/ 3786066 w 4023249"/>
                <a:gd name="connsiteY30" fmla="*/ 1637552 h 4267476"/>
                <a:gd name="connsiteX31" fmla="*/ 3820161 w 4023249"/>
                <a:gd name="connsiteY31" fmla="*/ 1219287 h 4267476"/>
                <a:gd name="connsiteX32" fmla="*/ 4023215 w 4023249"/>
                <a:gd name="connsiteY32" fmla="*/ 785386 h 4267476"/>
                <a:gd name="connsiteX33" fmla="*/ 3803484 w 4023249"/>
                <a:gd name="connsiteY33" fmla="*/ 322558 h 4267476"/>
                <a:gd name="connsiteX34" fmla="*/ 3455141 w 4023249"/>
                <a:gd name="connsiteY34" fmla="*/ 87427 h 4267476"/>
                <a:gd name="connsiteX35" fmla="*/ 2706204 w 4023249"/>
                <a:gd name="connsiteY35" fmla="*/ 341 h 4267476"/>
                <a:gd name="connsiteX36" fmla="*/ 2401404 w 4023249"/>
                <a:gd name="connsiteY36" fmla="*/ 87427 h 4267476"/>
                <a:gd name="connsiteX0" fmla="*/ 2568680 w 4190525"/>
                <a:gd name="connsiteY0" fmla="*/ 87427 h 4263820"/>
                <a:gd name="connsiteX1" fmla="*/ 2141960 w 4190525"/>
                <a:gd name="connsiteY1" fmla="*/ 122261 h 4263820"/>
                <a:gd name="connsiteX2" fmla="*/ 1898120 w 4190525"/>
                <a:gd name="connsiteY2" fmla="*/ 200638 h 4263820"/>
                <a:gd name="connsiteX3" fmla="*/ 2070161 w 4190525"/>
                <a:gd name="connsiteY3" fmla="*/ 408849 h 4263820"/>
                <a:gd name="connsiteX4" fmla="*/ 2222806 w 4190525"/>
                <a:gd name="connsiteY4" fmla="*/ 756596 h 4263820"/>
                <a:gd name="connsiteX5" fmla="*/ 2046655 w 4190525"/>
                <a:gd name="connsiteY5" fmla="*/ 1173746 h 4263820"/>
                <a:gd name="connsiteX6" fmla="*/ 2011500 w 4190525"/>
                <a:gd name="connsiteY6" fmla="*/ 1375434 h 4263820"/>
                <a:gd name="connsiteX7" fmla="*/ 2016684 w 4190525"/>
                <a:gd name="connsiteY7" fmla="*/ 1548810 h 4263820"/>
                <a:gd name="connsiteX8" fmla="*/ 2118039 w 4190525"/>
                <a:gd name="connsiteY8" fmla="*/ 2206090 h 4263820"/>
                <a:gd name="connsiteX9" fmla="*/ 1970634 w 4190525"/>
                <a:gd name="connsiteY9" fmla="*/ 2544135 h 4263820"/>
                <a:gd name="connsiteX10" fmla="*/ 1850637 w 4190525"/>
                <a:gd name="connsiteY10" fmla="*/ 2891286 h 4263820"/>
                <a:gd name="connsiteX11" fmla="*/ 1776747 w 4190525"/>
                <a:gd name="connsiteY11" fmla="*/ 3092709 h 4263820"/>
                <a:gd name="connsiteX12" fmla="*/ 1654129 w 4190525"/>
                <a:gd name="connsiteY12" fmla="*/ 3275259 h 4263820"/>
                <a:gd name="connsiteX13" fmla="*/ 1540164 w 4190525"/>
                <a:gd name="connsiteY13" fmla="*/ 3311284 h 4263820"/>
                <a:gd name="connsiteX14" fmla="*/ 1471400 w 4190525"/>
                <a:gd name="connsiteY14" fmla="*/ 3433536 h 4263820"/>
                <a:gd name="connsiteX15" fmla="*/ 1632055 w 4190525"/>
                <a:gd name="connsiteY15" fmla="*/ 3616151 h 4263820"/>
                <a:gd name="connsiteX16" fmla="*/ 1212009 w 4190525"/>
                <a:gd name="connsiteY16" fmla="*/ 3513635 h 4263820"/>
                <a:gd name="connsiteX17" fmla="*/ 1201434 w 4190525"/>
                <a:gd name="connsiteY17" fmla="*/ 3118010 h 4263820"/>
                <a:gd name="connsiteX18" fmla="*/ 905342 w 4190525"/>
                <a:gd name="connsiteY18" fmla="*/ 3318307 h 4263820"/>
                <a:gd name="connsiteX19" fmla="*/ 626668 w 4190525"/>
                <a:gd name="connsiteY19" fmla="*/ 3466352 h 4263820"/>
                <a:gd name="connsiteX20" fmla="*/ 539582 w 4190525"/>
                <a:gd name="connsiteY20" fmla="*/ 3596981 h 4263820"/>
                <a:gd name="connsiteX21" fmla="*/ 34372 w 4190525"/>
                <a:gd name="connsiteY21" fmla="*/ 4013535 h 4263820"/>
                <a:gd name="connsiteX22" fmla="*/ 212400 w 4190525"/>
                <a:gd name="connsiteY22" fmla="*/ 4263782 h 4263820"/>
                <a:gd name="connsiteX23" fmla="*/ 1549777 w 4190525"/>
                <a:gd name="connsiteY23" fmla="*/ 4032410 h 4263820"/>
                <a:gd name="connsiteX24" fmla="*/ 2098417 w 4190525"/>
                <a:gd name="connsiteY24" fmla="*/ 3997575 h 4263820"/>
                <a:gd name="connsiteX25" fmla="*/ 2699308 w 4190525"/>
                <a:gd name="connsiteY25" fmla="*/ 3875655 h 4263820"/>
                <a:gd name="connsiteX26" fmla="*/ 3012817 w 4190525"/>
                <a:gd name="connsiteY26" fmla="*/ 3605690 h 4263820"/>
                <a:gd name="connsiteX27" fmla="*/ 3587582 w 4190525"/>
                <a:gd name="connsiteY27" fmla="*/ 3248638 h 4263820"/>
                <a:gd name="connsiteX28" fmla="*/ 3857548 w 4190525"/>
                <a:gd name="connsiteY28" fmla="*/ 2734832 h 4263820"/>
                <a:gd name="connsiteX29" fmla="*/ 4092680 w 4190525"/>
                <a:gd name="connsiteY29" fmla="*/ 2116524 h 4263820"/>
                <a:gd name="connsiteX30" fmla="*/ 3953342 w 4190525"/>
                <a:gd name="connsiteY30" fmla="*/ 1637552 h 4263820"/>
                <a:gd name="connsiteX31" fmla="*/ 3987437 w 4190525"/>
                <a:gd name="connsiteY31" fmla="*/ 1219287 h 4263820"/>
                <a:gd name="connsiteX32" fmla="*/ 4190491 w 4190525"/>
                <a:gd name="connsiteY32" fmla="*/ 785386 h 4263820"/>
                <a:gd name="connsiteX33" fmla="*/ 3970760 w 4190525"/>
                <a:gd name="connsiteY33" fmla="*/ 322558 h 4263820"/>
                <a:gd name="connsiteX34" fmla="*/ 3622417 w 4190525"/>
                <a:gd name="connsiteY34" fmla="*/ 87427 h 4263820"/>
                <a:gd name="connsiteX35" fmla="*/ 2873480 w 4190525"/>
                <a:gd name="connsiteY35" fmla="*/ 341 h 4263820"/>
                <a:gd name="connsiteX36" fmla="*/ 2568680 w 4190525"/>
                <a:gd name="connsiteY36" fmla="*/ 87427 h 4263820"/>
                <a:gd name="connsiteX0" fmla="*/ 2559396 w 4181241"/>
                <a:gd name="connsiteY0" fmla="*/ 87427 h 4263820"/>
                <a:gd name="connsiteX1" fmla="*/ 2132676 w 4181241"/>
                <a:gd name="connsiteY1" fmla="*/ 122261 h 4263820"/>
                <a:gd name="connsiteX2" fmla="*/ 1888836 w 4181241"/>
                <a:gd name="connsiteY2" fmla="*/ 200638 h 4263820"/>
                <a:gd name="connsiteX3" fmla="*/ 2060877 w 4181241"/>
                <a:gd name="connsiteY3" fmla="*/ 408849 h 4263820"/>
                <a:gd name="connsiteX4" fmla="*/ 2213522 w 4181241"/>
                <a:gd name="connsiteY4" fmla="*/ 756596 h 4263820"/>
                <a:gd name="connsiteX5" fmla="*/ 2037371 w 4181241"/>
                <a:gd name="connsiteY5" fmla="*/ 1173746 h 4263820"/>
                <a:gd name="connsiteX6" fmla="*/ 2002216 w 4181241"/>
                <a:gd name="connsiteY6" fmla="*/ 1375434 h 4263820"/>
                <a:gd name="connsiteX7" fmla="*/ 2007400 w 4181241"/>
                <a:gd name="connsiteY7" fmla="*/ 1548810 h 4263820"/>
                <a:gd name="connsiteX8" fmla="*/ 2108755 w 4181241"/>
                <a:gd name="connsiteY8" fmla="*/ 2206090 h 4263820"/>
                <a:gd name="connsiteX9" fmla="*/ 1961350 w 4181241"/>
                <a:gd name="connsiteY9" fmla="*/ 2544135 h 4263820"/>
                <a:gd name="connsiteX10" fmla="*/ 1841353 w 4181241"/>
                <a:gd name="connsiteY10" fmla="*/ 2891286 h 4263820"/>
                <a:gd name="connsiteX11" fmla="*/ 1767463 w 4181241"/>
                <a:gd name="connsiteY11" fmla="*/ 3092709 h 4263820"/>
                <a:gd name="connsiteX12" fmla="*/ 1644845 w 4181241"/>
                <a:gd name="connsiteY12" fmla="*/ 3275259 h 4263820"/>
                <a:gd name="connsiteX13" fmla="*/ 1530880 w 4181241"/>
                <a:gd name="connsiteY13" fmla="*/ 3311284 h 4263820"/>
                <a:gd name="connsiteX14" fmla="*/ 1462116 w 4181241"/>
                <a:gd name="connsiteY14" fmla="*/ 3433536 h 4263820"/>
                <a:gd name="connsiteX15" fmla="*/ 1622771 w 4181241"/>
                <a:gd name="connsiteY15" fmla="*/ 3616151 h 4263820"/>
                <a:gd name="connsiteX16" fmla="*/ 1202725 w 4181241"/>
                <a:gd name="connsiteY16" fmla="*/ 3513635 h 4263820"/>
                <a:gd name="connsiteX17" fmla="*/ 1192150 w 4181241"/>
                <a:gd name="connsiteY17" fmla="*/ 3118010 h 4263820"/>
                <a:gd name="connsiteX18" fmla="*/ 896058 w 4181241"/>
                <a:gd name="connsiteY18" fmla="*/ 3318307 h 4263820"/>
                <a:gd name="connsiteX19" fmla="*/ 617384 w 4181241"/>
                <a:gd name="connsiteY19" fmla="*/ 3466352 h 4263820"/>
                <a:gd name="connsiteX20" fmla="*/ 404477 w 4181241"/>
                <a:gd name="connsiteY20" fmla="*/ 3977243 h 4263820"/>
                <a:gd name="connsiteX21" fmla="*/ 25088 w 4181241"/>
                <a:gd name="connsiteY21" fmla="*/ 4013535 h 4263820"/>
                <a:gd name="connsiteX22" fmla="*/ 203116 w 4181241"/>
                <a:gd name="connsiteY22" fmla="*/ 4263782 h 4263820"/>
                <a:gd name="connsiteX23" fmla="*/ 1540493 w 4181241"/>
                <a:gd name="connsiteY23" fmla="*/ 4032410 h 4263820"/>
                <a:gd name="connsiteX24" fmla="*/ 2089133 w 4181241"/>
                <a:gd name="connsiteY24" fmla="*/ 3997575 h 4263820"/>
                <a:gd name="connsiteX25" fmla="*/ 2690024 w 4181241"/>
                <a:gd name="connsiteY25" fmla="*/ 3875655 h 4263820"/>
                <a:gd name="connsiteX26" fmla="*/ 3003533 w 4181241"/>
                <a:gd name="connsiteY26" fmla="*/ 3605690 h 4263820"/>
                <a:gd name="connsiteX27" fmla="*/ 3578298 w 4181241"/>
                <a:gd name="connsiteY27" fmla="*/ 3248638 h 4263820"/>
                <a:gd name="connsiteX28" fmla="*/ 3848264 w 4181241"/>
                <a:gd name="connsiteY28" fmla="*/ 2734832 h 4263820"/>
                <a:gd name="connsiteX29" fmla="*/ 4083396 w 4181241"/>
                <a:gd name="connsiteY29" fmla="*/ 2116524 h 4263820"/>
                <a:gd name="connsiteX30" fmla="*/ 3944058 w 4181241"/>
                <a:gd name="connsiteY30" fmla="*/ 1637552 h 4263820"/>
                <a:gd name="connsiteX31" fmla="*/ 3978153 w 4181241"/>
                <a:gd name="connsiteY31" fmla="*/ 1219287 h 4263820"/>
                <a:gd name="connsiteX32" fmla="*/ 4181207 w 4181241"/>
                <a:gd name="connsiteY32" fmla="*/ 785386 h 4263820"/>
                <a:gd name="connsiteX33" fmla="*/ 3961476 w 4181241"/>
                <a:gd name="connsiteY33" fmla="*/ 322558 h 4263820"/>
                <a:gd name="connsiteX34" fmla="*/ 3613133 w 4181241"/>
                <a:gd name="connsiteY34" fmla="*/ 87427 h 4263820"/>
                <a:gd name="connsiteX35" fmla="*/ 2864196 w 4181241"/>
                <a:gd name="connsiteY35" fmla="*/ 341 h 4263820"/>
                <a:gd name="connsiteX36" fmla="*/ 2559396 w 4181241"/>
                <a:gd name="connsiteY36" fmla="*/ 87427 h 4263820"/>
                <a:gd name="connsiteX0" fmla="*/ 2559396 w 4181241"/>
                <a:gd name="connsiteY0" fmla="*/ 87427 h 4263820"/>
                <a:gd name="connsiteX1" fmla="*/ 2132676 w 4181241"/>
                <a:gd name="connsiteY1" fmla="*/ 122261 h 4263820"/>
                <a:gd name="connsiteX2" fmla="*/ 1888836 w 4181241"/>
                <a:gd name="connsiteY2" fmla="*/ 200638 h 4263820"/>
                <a:gd name="connsiteX3" fmla="*/ 2060877 w 4181241"/>
                <a:gd name="connsiteY3" fmla="*/ 408849 h 4263820"/>
                <a:gd name="connsiteX4" fmla="*/ 2213522 w 4181241"/>
                <a:gd name="connsiteY4" fmla="*/ 756596 h 4263820"/>
                <a:gd name="connsiteX5" fmla="*/ 2037371 w 4181241"/>
                <a:gd name="connsiteY5" fmla="*/ 1173746 h 4263820"/>
                <a:gd name="connsiteX6" fmla="*/ 2002216 w 4181241"/>
                <a:gd name="connsiteY6" fmla="*/ 1375434 h 4263820"/>
                <a:gd name="connsiteX7" fmla="*/ 2007400 w 4181241"/>
                <a:gd name="connsiteY7" fmla="*/ 1548810 h 4263820"/>
                <a:gd name="connsiteX8" fmla="*/ 2108755 w 4181241"/>
                <a:gd name="connsiteY8" fmla="*/ 2206090 h 4263820"/>
                <a:gd name="connsiteX9" fmla="*/ 1961350 w 4181241"/>
                <a:gd name="connsiteY9" fmla="*/ 2544135 h 4263820"/>
                <a:gd name="connsiteX10" fmla="*/ 1841353 w 4181241"/>
                <a:gd name="connsiteY10" fmla="*/ 2891286 h 4263820"/>
                <a:gd name="connsiteX11" fmla="*/ 1767463 w 4181241"/>
                <a:gd name="connsiteY11" fmla="*/ 3092709 h 4263820"/>
                <a:gd name="connsiteX12" fmla="*/ 1644845 w 4181241"/>
                <a:gd name="connsiteY12" fmla="*/ 3275259 h 4263820"/>
                <a:gd name="connsiteX13" fmla="*/ 1530880 w 4181241"/>
                <a:gd name="connsiteY13" fmla="*/ 3311284 h 4263820"/>
                <a:gd name="connsiteX14" fmla="*/ 1462116 w 4181241"/>
                <a:gd name="connsiteY14" fmla="*/ 3433536 h 4263820"/>
                <a:gd name="connsiteX15" fmla="*/ 1622771 w 4181241"/>
                <a:gd name="connsiteY15" fmla="*/ 3616151 h 4263820"/>
                <a:gd name="connsiteX16" fmla="*/ 1202725 w 4181241"/>
                <a:gd name="connsiteY16" fmla="*/ 3513635 h 4263820"/>
                <a:gd name="connsiteX17" fmla="*/ 1192150 w 4181241"/>
                <a:gd name="connsiteY17" fmla="*/ 3118010 h 4263820"/>
                <a:gd name="connsiteX18" fmla="*/ 896058 w 4181241"/>
                <a:gd name="connsiteY18" fmla="*/ 3318307 h 4263820"/>
                <a:gd name="connsiteX19" fmla="*/ 801922 w 4181241"/>
                <a:gd name="connsiteY19" fmla="*/ 3837973 h 4263820"/>
                <a:gd name="connsiteX20" fmla="*/ 404477 w 4181241"/>
                <a:gd name="connsiteY20" fmla="*/ 3977243 h 4263820"/>
                <a:gd name="connsiteX21" fmla="*/ 25088 w 4181241"/>
                <a:gd name="connsiteY21" fmla="*/ 4013535 h 4263820"/>
                <a:gd name="connsiteX22" fmla="*/ 203116 w 4181241"/>
                <a:gd name="connsiteY22" fmla="*/ 4263782 h 4263820"/>
                <a:gd name="connsiteX23" fmla="*/ 1540493 w 4181241"/>
                <a:gd name="connsiteY23" fmla="*/ 4032410 h 4263820"/>
                <a:gd name="connsiteX24" fmla="*/ 2089133 w 4181241"/>
                <a:gd name="connsiteY24" fmla="*/ 3997575 h 4263820"/>
                <a:gd name="connsiteX25" fmla="*/ 2690024 w 4181241"/>
                <a:gd name="connsiteY25" fmla="*/ 3875655 h 4263820"/>
                <a:gd name="connsiteX26" fmla="*/ 3003533 w 4181241"/>
                <a:gd name="connsiteY26" fmla="*/ 3605690 h 4263820"/>
                <a:gd name="connsiteX27" fmla="*/ 3578298 w 4181241"/>
                <a:gd name="connsiteY27" fmla="*/ 3248638 h 4263820"/>
                <a:gd name="connsiteX28" fmla="*/ 3848264 w 4181241"/>
                <a:gd name="connsiteY28" fmla="*/ 2734832 h 4263820"/>
                <a:gd name="connsiteX29" fmla="*/ 4083396 w 4181241"/>
                <a:gd name="connsiteY29" fmla="*/ 2116524 h 4263820"/>
                <a:gd name="connsiteX30" fmla="*/ 3944058 w 4181241"/>
                <a:gd name="connsiteY30" fmla="*/ 1637552 h 4263820"/>
                <a:gd name="connsiteX31" fmla="*/ 3978153 w 4181241"/>
                <a:gd name="connsiteY31" fmla="*/ 1219287 h 4263820"/>
                <a:gd name="connsiteX32" fmla="*/ 4181207 w 4181241"/>
                <a:gd name="connsiteY32" fmla="*/ 785386 h 4263820"/>
                <a:gd name="connsiteX33" fmla="*/ 3961476 w 4181241"/>
                <a:gd name="connsiteY33" fmla="*/ 322558 h 4263820"/>
                <a:gd name="connsiteX34" fmla="*/ 3613133 w 4181241"/>
                <a:gd name="connsiteY34" fmla="*/ 87427 h 4263820"/>
                <a:gd name="connsiteX35" fmla="*/ 2864196 w 4181241"/>
                <a:gd name="connsiteY35" fmla="*/ 341 h 4263820"/>
                <a:gd name="connsiteX36" fmla="*/ 2559396 w 4181241"/>
                <a:gd name="connsiteY36" fmla="*/ 87427 h 4263820"/>
                <a:gd name="connsiteX0" fmla="*/ 2559396 w 4181241"/>
                <a:gd name="connsiteY0" fmla="*/ 87427 h 4263820"/>
                <a:gd name="connsiteX1" fmla="*/ 2132676 w 4181241"/>
                <a:gd name="connsiteY1" fmla="*/ 122261 h 4263820"/>
                <a:gd name="connsiteX2" fmla="*/ 1888836 w 4181241"/>
                <a:gd name="connsiteY2" fmla="*/ 200638 h 4263820"/>
                <a:gd name="connsiteX3" fmla="*/ 2060877 w 4181241"/>
                <a:gd name="connsiteY3" fmla="*/ 408849 h 4263820"/>
                <a:gd name="connsiteX4" fmla="*/ 2213522 w 4181241"/>
                <a:gd name="connsiteY4" fmla="*/ 756596 h 4263820"/>
                <a:gd name="connsiteX5" fmla="*/ 2037371 w 4181241"/>
                <a:gd name="connsiteY5" fmla="*/ 1173746 h 4263820"/>
                <a:gd name="connsiteX6" fmla="*/ 2002216 w 4181241"/>
                <a:gd name="connsiteY6" fmla="*/ 1375434 h 4263820"/>
                <a:gd name="connsiteX7" fmla="*/ 2007400 w 4181241"/>
                <a:gd name="connsiteY7" fmla="*/ 1548810 h 4263820"/>
                <a:gd name="connsiteX8" fmla="*/ 2108755 w 4181241"/>
                <a:gd name="connsiteY8" fmla="*/ 2206090 h 4263820"/>
                <a:gd name="connsiteX9" fmla="*/ 1961350 w 4181241"/>
                <a:gd name="connsiteY9" fmla="*/ 2544135 h 4263820"/>
                <a:gd name="connsiteX10" fmla="*/ 1841353 w 4181241"/>
                <a:gd name="connsiteY10" fmla="*/ 2891286 h 4263820"/>
                <a:gd name="connsiteX11" fmla="*/ 1767463 w 4181241"/>
                <a:gd name="connsiteY11" fmla="*/ 3092709 h 4263820"/>
                <a:gd name="connsiteX12" fmla="*/ 1644845 w 4181241"/>
                <a:gd name="connsiteY12" fmla="*/ 3275259 h 4263820"/>
                <a:gd name="connsiteX13" fmla="*/ 1530880 w 4181241"/>
                <a:gd name="connsiteY13" fmla="*/ 3311284 h 4263820"/>
                <a:gd name="connsiteX14" fmla="*/ 1462116 w 4181241"/>
                <a:gd name="connsiteY14" fmla="*/ 3433536 h 4263820"/>
                <a:gd name="connsiteX15" fmla="*/ 1622771 w 4181241"/>
                <a:gd name="connsiteY15" fmla="*/ 3616151 h 4263820"/>
                <a:gd name="connsiteX16" fmla="*/ 1202725 w 4181241"/>
                <a:gd name="connsiteY16" fmla="*/ 3513635 h 4263820"/>
                <a:gd name="connsiteX17" fmla="*/ 1192150 w 4181241"/>
                <a:gd name="connsiteY17" fmla="*/ 3118010 h 4263820"/>
                <a:gd name="connsiteX18" fmla="*/ 971551 w 4181241"/>
                <a:gd name="connsiteY18" fmla="*/ 3681285 h 4263820"/>
                <a:gd name="connsiteX19" fmla="*/ 801922 w 4181241"/>
                <a:gd name="connsiteY19" fmla="*/ 3837973 h 4263820"/>
                <a:gd name="connsiteX20" fmla="*/ 404477 w 4181241"/>
                <a:gd name="connsiteY20" fmla="*/ 3977243 h 4263820"/>
                <a:gd name="connsiteX21" fmla="*/ 25088 w 4181241"/>
                <a:gd name="connsiteY21" fmla="*/ 4013535 h 4263820"/>
                <a:gd name="connsiteX22" fmla="*/ 203116 w 4181241"/>
                <a:gd name="connsiteY22" fmla="*/ 4263782 h 4263820"/>
                <a:gd name="connsiteX23" fmla="*/ 1540493 w 4181241"/>
                <a:gd name="connsiteY23" fmla="*/ 4032410 h 4263820"/>
                <a:gd name="connsiteX24" fmla="*/ 2089133 w 4181241"/>
                <a:gd name="connsiteY24" fmla="*/ 3997575 h 4263820"/>
                <a:gd name="connsiteX25" fmla="*/ 2690024 w 4181241"/>
                <a:gd name="connsiteY25" fmla="*/ 3875655 h 4263820"/>
                <a:gd name="connsiteX26" fmla="*/ 3003533 w 4181241"/>
                <a:gd name="connsiteY26" fmla="*/ 3605690 h 4263820"/>
                <a:gd name="connsiteX27" fmla="*/ 3578298 w 4181241"/>
                <a:gd name="connsiteY27" fmla="*/ 3248638 h 4263820"/>
                <a:gd name="connsiteX28" fmla="*/ 3848264 w 4181241"/>
                <a:gd name="connsiteY28" fmla="*/ 2734832 h 4263820"/>
                <a:gd name="connsiteX29" fmla="*/ 4083396 w 4181241"/>
                <a:gd name="connsiteY29" fmla="*/ 2116524 h 4263820"/>
                <a:gd name="connsiteX30" fmla="*/ 3944058 w 4181241"/>
                <a:gd name="connsiteY30" fmla="*/ 1637552 h 4263820"/>
                <a:gd name="connsiteX31" fmla="*/ 3978153 w 4181241"/>
                <a:gd name="connsiteY31" fmla="*/ 1219287 h 4263820"/>
                <a:gd name="connsiteX32" fmla="*/ 4181207 w 4181241"/>
                <a:gd name="connsiteY32" fmla="*/ 785386 h 4263820"/>
                <a:gd name="connsiteX33" fmla="*/ 3961476 w 4181241"/>
                <a:gd name="connsiteY33" fmla="*/ 322558 h 4263820"/>
                <a:gd name="connsiteX34" fmla="*/ 3613133 w 4181241"/>
                <a:gd name="connsiteY34" fmla="*/ 87427 h 4263820"/>
                <a:gd name="connsiteX35" fmla="*/ 2864196 w 4181241"/>
                <a:gd name="connsiteY35" fmla="*/ 341 h 4263820"/>
                <a:gd name="connsiteX36" fmla="*/ 2559396 w 4181241"/>
                <a:gd name="connsiteY36" fmla="*/ 87427 h 4263820"/>
                <a:gd name="connsiteX0" fmla="*/ 2559396 w 4181241"/>
                <a:gd name="connsiteY0" fmla="*/ 87427 h 4263820"/>
                <a:gd name="connsiteX1" fmla="*/ 2132676 w 4181241"/>
                <a:gd name="connsiteY1" fmla="*/ 122261 h 4263820"/>
                <a:gd name="connsiteX2" fmla="*/ 1888836 w 4181241"/>
                <a:gd name="connsiteY2" fmla="*/ 200638 h 4263820"/>
                <a:gd name="connsiteX3" fmla="*/ 2060877 w 4181241"/>
                <a:gd name="connsiteY3" fmla="*/ 408849 h 4263820"/>
                <a:gd name="connsiteX4" fmla="*/ 2213522 w 4181241"/>
                <a:gd name="connsiteY4" fmla="*/ 756596 h 4263820"/>
                <a:gd name="connsiteX5" fmla="*/ 2037371 w 4181241"/>
                <a:gd name="connsiteY5" fmla="*/ 1173746 h 4263820"/>
                <a:gd name="connsiteX6" fmla="*/ 2002216 w 4181241"/>
                <a:gd name="connsiteY6" fmla="*/ 1375434 h 4263820"/>
                <a:gd name="connsiteX7" fmla="*/ 2007400 w 4181241"/>
                <a:gd name="connsiteY7" fmla="*/ 1548810 h 4263820"/>
                <a:gd name="connsiteX8" fmla="*/ 2108755 w 4181241"/>
                <a:gd name="connsiteY8" fmla="*/ 2206090 h 4263820"/>
                <a:gd name="connsiteX9" fmla="*/ 1961350 w 4181241"/>
                <a:gd name="connsiteY9" fmla="*/ 2544135 h 4263820"/>
                <a:gd name="connsiteX10" fmla="*/ 1841353 w 4181241"/>
                <a:gd name="connsiteY10" fmla="*/ 2891286 h 4263820"/>
                <a:gd name="connsiteX11" fmla="*/ 1767463 w 4181241"/>
                <a:gd name="connsiteY11" fmla="*/ 3092709 h 4263820"/>
                <a:gd name="connsiteX12" fmla="*/ 1644845 w 4181241"/>
                <a:gd name="connsiteY12" fmla="*/ 3275259 h 4263820"/>
                <a:gd name="connsiteX13" fmla="*/ 1530880 w 4181241"/>
                <a:gd name="connsiteY13" fmla="*/ 3311284 h 4263820"/>
                <a:gd name="connsiteX14" fmla="*/ 1462116 w 4181241"/>
                <a:gd name="connsiteY14" fmla="*/ 3433536 h 4263820"/>
                <a:gd name="connsiteX15" fmla="*/ 1622771 w 4181241"/>
                <a:gd name="connsiteY15" fmla="*/ 3616151 h 4263820"/>
                <a:gd name="connsiteX16" fmla="*/ 1202725 w 4181241"/>
                <a:gd name="connsiteY16" fmla="*/ 3513635 h 4263820"/>
                <a:gd name="connsiteX17" fmla="*/ 1083105 w 4181241"/>
                <a:gd name="connsiteY17" fmla="*/ 3576053 h 4263820"/>
                <a:gd name="connsiteX18" fmla="*/ 971551 w 4181241"/>
                <a:gd name="connsiteY18" fmla="*/ 3681285 h 4263820"/>
                <a:gd name="connsiteX19" fmla="*/ 801922 w 4181241"/>
                <a:gd name="connsiteY19" fmla="*/ 3837973 h 4263820"/>
                <a:gd name="connsiteX20" fmla="*/ 404477 w 4181241"/>
                <a:gd name="connsiteY20" fmla="*/ 3977243 h 4263820"/>
                <a:gd name="connsiteX21" fmla="*/ 25088 w 4181241"/>
                <a:gd name="connsiteY21" fmla="*/ 4013535 h 4263820"/>
                <a:gd name="connsiteX22" fmla="*/ 203116 w 4181241"/>
                <a:gd name="connsiteY22" fmla="*/ 4263782 h 4263820"/>
                <a:gd name="connsiteX23" fmla="*/ 1540493 w 4181241"/>
                <a:gd name="connsiteY23" fmla="*/ 4032410 h 4263820"/>
                <a:gd name="connsiteX24" fmla="*/ 2089133 w 4181241"/>
                <a:gd name="connsiteY24" fmla="*/ 3997575 h 4263820"/>
                <a:gd name="connsiteX25" fmla="*/ 2690024 w 4181241"/>
                <a:gd name="connsiteY25" fmla="*/ 3875655 h 4263820"/>
                <a:gd name="connsiteX26" fmla="*/ 3003533 w 4181241"/>
                <a:gd name="connsiteY26" fmla="*/ 3605690 h 4263820"/>
                <a:gd name="connsiteX27" fmla="*/ 3578298 w 4181241"/>
                <a:gd name="connsiteY27" fmla="*/ 3248638 h 4263820"/>
                <a:gd name="connsiteX28" fmla="*/ 3848264 w 4181241"/>
                <a:gd name="connsiteY28" fmla="*/ 2734832 h 4263820"/>
                <a:gd name="connsiteX29" fmla="*/ 4083396 w 4181241"/>
                <a:gd name="connsiteY29" fmla="*/ 2116524 h 4263820"/>
                <a:gd name="connsiteX30" fmla="*/ 3944058 w 4181241"/>
                <a:gd name="connsiteY30" fmla="*/ 1637552 h 4263820"/>
                <a:gd name="connsiteX31" fmla="*/ 3978153 w 4181241"/>
                <a:gd name="connsiteY31" fmla="*/ 1219287 h 4263820"/>
                <a:gd name="connsiteX32" fmla="*/ 4181207 w 4181241"/>
                <a:gd name="connsiteY32" fmla="*/ 785386 h 4263820"/>
                <a:gd name="connsiteX33" fmla="*/ 3961476 w 4181241"/>
                <a:gd name="connsiteY33" fmla="*/ 322558 h 4263820"/>
                <a:gd name="connsiteX34" fmla="*/ 3613133 w 4181241"/>
                <a:gd name="connsiteY34" fmla="*/ 87427 h 4263820"/>
                <a:gd name="connsiteX35" fmla="*/ 2864196 w 4181241"/>
                <a:gd name="connsiteY35" fmla="*/ 341 h 4263820"/>
                <a:gd name="connsiteX36" fmla="*/ 2559396 w 4181241"/>
                <a:gd name="connsiteY36" fmla="*/ 87427 h 4263820"/>
                <a:gd name="connsiteX0" fmla="*/ 2559396 w 4181241"/>
                <a:gd name="connsiteY0" fmla="*/ 87427 h 4263820"/>
                <a:gd name="connsiteX1" fmla="*/ 2132676 w 4181241"/>
                <a:gd name="connsiteY1" fmla="*/ 122261 h 4263820"/>
                <a:gd name="connsiteX2" fmla="*/ 1888836 w 4181241"/>
                <a:gd name="connsiteY2" fmla="*/ 200638 h 4263820"/>
                <a:gd name="connsiteX3" fmla="*/ 2060877 w 4181241"/>
                <a:gd name="connsiteY3" fmla="*/ 408849 h 4263820"/>
                <a:gd name="connsiteX4" fmla="*/ 2213522 w 4181241"/>
                <a:gd name="connsiteY4" fmla="*/ 756596 h 4263820"/>
                <a:gd name="connsiteX5" fmla="*/ 2037371 w 4181241"/>
                <a:gd name="connsiteY5" fmla="*/ 1173746 h 4263820"/>
                <a:gd name="connsiteX6" fmla="*/ 2002216 w 4181241"/>
                <a:gd name="connsiteY6" fmla="*/ 1375434 h 4263820"/>
                <a:gd name="connsiteX7" fmla="*/ 2007400 w 4181241"/>
                <a:gd name="connsiteY7" fmla="*/ 1548810 h 4263820"/>
                <a:gd name="connsiteX8" fmla="*/ 2108755 w 4181241"/>
                <a:gd name="connsiteY8" fmla="*/ 2206090 h 4263820"/>
                <a:gd name="connsiteX9" fmla="*/ 1961350 w 4181241"/>
                <a:gd name="connsiteY9" fmla="*/ 2544135 h 4263820"/>
                <a:gd name="connsiteX10" fmla="*/ 1841353 w 4181241"/>
                <a:gd name="connsiteY10" fmla="*/ 2891286 h 4263820"/>
                <a:gd name="connsiteX11" fmla="*/ 1767463 w 4181241"/>
                <a:gd name="connsiteY11" fmla="*/ 3092709 h 4263820"/>
                <a:gd name="connsiteX12" fmla="*/ 1644845 w 4181241"/>
                <a:gd name="connsiteY12" fmla="*/ 3275259 h 4263820"/>
                <a:gd name="connsiteX13" fmla="*/ 1530880 w 4181241"/>
                <a:gd name="connsiteY13" fmla="*/ 3311284 h 4263820"/>
                <a:gd name="connsiteX14" fmla="*/ 1462116 w 4181241"/>
                <a:gd name="connsiteY14" fmla="*/ 3433536 h 4263820"/>
                <a:gd name="connsiteX15" fmla="*/ 1312410 w 4181241"/>
                <a:gd name="connsiteY15" fmla="*/ 3495158 h 4263820"/>
                <a:gd name="connsiteX16" fmla="*/ 1202725 w 4181241"/>
                <a:gd name="connsiteY16" fmla="*/ 3513635 h 4263820"/>
                <a:gd name="connsiteX17" fmla="*/ 1083105 w 4181241"/>
                <a:gd name="connsiteY17" fmla="*/ 3576053 h 4263820"/>
                <a:gd name="connsiteX18" fmla="*/ 971551 w 4181241"/>
                <a:gd name="connsiteY18" fmla="*/ 3681285 h 4263820"/>
                <a:gd name="connsiteX19" fmla="*/ 801922 w 4181241"/>
                <a:gd name="connsiteY19" fmla="*/ 3837973 h 4263820"/>
                <a:gd name="connsiteX20" fmla="*/ 404477 w 4181241"/>
                <a:gd name="connsiteY20" fmla="*/ 3977243 h 4263820"/>
                <a:gd name="connsiteX21" fmla="*/ 25088 w 4181241"/>
                <a:gd name="connsiteY21" fmla="*/ 4013535 h 4263820"/>
                <a:gd name="connsiteX22" fmla="*/ 203116 w 4181241"/>
                <a:gd name="connsiteY22" fmla="*/ 4263782 h 4263820"/>
                <a:gd name="connsiteX23" fmla="*/ 1540493 w 4181241"/>
                <a:gd name="connsiteY23" fmla="*/ 4032410 h 4263820"/>
                <a:gd name="connsiteX24" fmla="*/ 2089133 w 4181241"/>
                <a:gd name="connsiteY24" fmla="*/ 3997575 h 4263820"/>
                <a:gd name="connsiteX25" fmla="*/ 2690024 w 4181241"/>
                <a:gd name="connsiteY25" fmla="*/ 3875655 h 4263820"/>
                <a:gd name="connsiteX26" fmla="*/ 3003533 w 4181241"/>
                <a:gd name="connsiteY26" fmla="*/ 3605690 h 4263820"/>
                <a:gd name="connsiteX27" fmla="*/ 3578298 w 4181241"/>
                <a:gd name="connsiteY27" fmla="*/ 3248638 h 4263820"/>
                <a:gd name="connsiteX28" fmla="*/ 3848264 w 4181241"/>
                <a:gd name="connsiteY28" fmla="*/ 2734832 h 4263820"/>
                <a:gd name="connsiteX29" fmla="*/ 4083396 w 4181241"/>
                <a:gd name="connsiteY29" fmla="*/ 2116524 h 4263820"/>
                <a:gd name="connsiteX30" fmla="*/ 3944058 w 4181241"/>
                <a:gd name="connsiteY30" fmla="*/ 1637552 h 4263820"/>
                <a:gd name="connsiteX31" fmla="*/ 3978153 w 4181241"/>
                <a:gd name="connsiteY31" fmla="*/ 1219287 h 4263820"/>
                <a:gd name="connsiteX32" fmla="*/ 4181207 w 4181241"/>
                <a:gd name="connsiteY32" fmla="*/ 785386 h 4263820"/>
                <a:gd name="connsiteX33" fmla="*/ 3961476 w 4181241"/>
                <a:gd name="connsiteY33" fmla="*/ 322558 h 4263820"/>
                <a:gd name="connsiteX34" fmla="*/ 3613133 w 4181241"/>
                <a:gd name="connsiteY34" fmla="*/ 87427 h 4263820"/>
                <a:gd name="connsiteX35" fmla="*/ 2864196 w 4181241"/>
                <a:gd name="connsiteY35" fmla="*/ 341 h 4263820"/>
                <a:gd name="connsiteX36" fmla="*/ 2559396 w 4181241"/>
                <a:gd name="connsiteY36" fmla="*/ 87427 h 4263820"/>
                <a:gd name="connsiteX0" fmla="*/ 2559396 w 4181241"/>
                <a:gd name="connsiteY0" fmla="*/ 182577 h 4358970"/>
                <a:gd name="connsiteX1" fmla="*/ 2115900 w 4181241"/>
                <a:gd name="connsiteY1" fmla="*/ 1353 h 4358970"/>
                <a:gd name="connsiteX2" fmla="*/ 1888836 w 4181241"/>
                <a:gd name="connsiteY2" fmla="*/ 295788 h 4358970"/>
                <a:gd name="connsiteX3" fmla="*/ 2060877 w 4181241"/>
                <a:gd name="connsiteY3" fmla="*/ 503999 h 4358970"/>
                <a:gd name="connsiteX4" fmla="*/ 2213522 w 4181241"/>
                <a:gd name="connsiteY4" fmla="*/ 851746 h 4358970"/>
                <a:gd name="connsiteX5" fmla="*/ 2037371 w 4181241"/>
                <a:gd name="connsiteY5" fmla="*/ 1268896 h 4358970"/>
                <a:gd name="connsiteX6" fmla="*/ 2002216 w 4181241"/>
                <a:gd name="connsiteY6" fmla="*/ 1470584 h 4358970"/>
                <a:gd name="connsiteX7" fmla="*/ 2007400 w 4181241"/>
                <a:gd name="connsiteY7" fmla="*/ 1643960 h 4358970"/>
                <a:gd name="connsiteX8" fmla="*/ 2108755 w 4181241"/>
                <a:gd name="connsiteY8" fmla="*/ 2301240 h 4358970"/>
                <a:gd name="connsiteX9" fmla="*/ 1961350 w 4181241"/>
                <a:gd name="connsiteY9" fmla="*/ 2639285 h 4358970"/>
                <a:gd name="connsiteX10" fmla="*/ 1841353 w 4181241"/>
                <a:gd name="connsiteY10" fmla="*/ 2986436 h 4358970"/>
                <a:gd name="connsiteX11" fmla="*/ 1767463 w 4181241"/>
                <a:gd name="connsiteY11" fmla="*/ 3187859 h 4358970"/>
                <a:gd name="connsiteX12" fmla="*/ 1644845 w 4181241"/>
                <a:gd name="connsiteY12" fmla="*/ 3370409 h 4358970"/>
                <a:gd name="connsiteX13" fmla="*/ 1530880 w 4181241"/>
                <a:gd name="connsiteY13" fmla="*/ 3406434 h 4358970"/>
                <a:gd name="connsiteX14" fmla="*/ 1462116 w 4181241"/>
                <a:gd name="connsiteY14" fmla="*/ 3528686 h 4358970"/>
                <a:gd name="connsiteX15" fmla="*/ 1312410 w 4181241"/>
                <a:gd name="connsiteY15" fmla="*/ 3590308 h 4358970"/>
                <a:gd name="connsiteX16" fmla="*/ 1202725 w 4181241"/>
                <a:gd name="connsiteY16" fmla="*/ 3608785 h 4358970"/>
                <a:gd name="connsiteX17" fmla="*/ 1083105 w 4181241"/>
                <a:gd name="connsiteY17" fmla="*/ 3671203 h 4358970"/>
                <a:gd name="connsiteX18" fmla="*/ 971551 w 4181241"/>
                <a:gd name="connsiteY18" fmla="*/ 3776435 h 4358970"/>
                <a:gd name="connsiteX19" fmla="*/ 801922 w 4181241"/>
                <a:gd name="connsiteY19" fmla="*/ 3933123 h 4358970"/>
                <a:gd name="connsiteX20" fmla="*/ 404477 w 4181241"/>
                <a:gd name="connsiteY20" fmla="*/ 4072393 h 4358970"/>
                <a:gd name="connsiteX21" fmla="*/ 25088 w 4181241"/>
                <a:gd name="connsiteY21" fmla="*/ 4108685 h 4358970"/>
                <a:gd name="connsiteX22" fmla="*/ 203116 w 4181241"/>
                <a:gd name="connsiteY22" fmla="*/ 4358932 h 4358970"/>
                <a:gd name="connsiteX23" fmla="*/ 1540493 w 4181241"/>
                <a:gd name="connsiteY23" fmla="*/ 4127560 h 4358970"/>
                <a:gd name="connsiteX24" fmla="*/ 2089133 w 4181241"/>
                <a:gd name="connsiteY24" fmla="*/ 4092725 h 4358970"/>
                <a:gd name="connsiteX25" fmla="*/ 2690024 w 4181241"/>
                <a:gd name="connsiteY25" fmla="*/ 3970805 h 4358970"/>
                <a:gd name="connsiteX26" fmla="*/ 3003533 w 4181241"/>
                <a:gd name="connsiteY26" fmla="*/ 3700840 h 4358970"/>
                <a:gd name="connsiteX27" fmla="*/ 3578298 w 4181241"/>
                <a:gd name="connsiteY27" fmla="*/ 3343788 h 4358970"/>
                <a:gd name="connsiteX28" fmla="*/ 3848264 w 4181241"/>
                <a:gd name="connsiteY28" fmla="*/ 2829982 h 4358970"/>
                <a:gd name="connsiteX29" fmla="*/ 4083396 w 4181241"/>
                <a:gd name="connsiteY29" fmla="*/ 2211674 h 4358970"/>
                <a:gd name="connsiteX30" fmla="*/ 3944058 w 4181241"/>
                <a:gd name="connsiteY30" fmla="*/ 1732702 h 4358970"/>
                <a:gd name="connsiteX31" fmla="*/ 3978153 w 4181241"/>
                <a:gd name="connsiteY31" fmla="*/ 1314437 h 4358970"/>
                <a:gd name="connsiteX32" fmla="*/ 4181207 w 4181241"/>
                <a:gd name="connsiteY32" fmla="*/ 880536 h 4358970"/>
                <a:gd name="connsiteX33" fmla="*/ 3961476 w 4181241"/>
                <a:gd name="connsiteY33" fmla="*/ 417708 h 4358970"/>
                <a:gd name="connsiteX34" fmla="*/ 3613133 w 4181241"/>
                <a:gd name="connsiteY34" fmla="*/ 182577 h 4358970"/>
                <a:gd name="connsiteX35" fmla="*/ 2864196 w 4181241"/>
                <a:gd name="connsiteY35" fmla="*/ 95491 h 4358970"/>
                <a:gd name="connsiteX36" fmla="*/ 2559396 w 4181241"/>
                <a:gd name="connsiteY36" fmla="*/ 182577 h 4358970"/>
                <a:gd name="connsiteX0" fmla="*/ 2559396 w 4181241"/>
                <a:gd name="connsiteY0" fmla="*/ 186481 h 4362874"/>
                <a:gd name="connsiteX1" fmla="*/ 2115900 w 4181241"/>
                <a:gd name="connsiteY1" fmla="*/ 5257 h 4362874"/>
                <a:gd name="connsiteX2" fmla="*/ 2039822 w 4181241"/>
                <a:gd name="connsiteY2" fmla="*/ 429327 h 4362874"/>
                <a:gd name="connsiteX3" fmla="*/ 2060877 w 4181241"/>
                <a:gd name="connsiteY3" fmla="*/ 507903 h 4362874"/>
                <a:gd name="connsiteX4" fmla="*/ 2213522 w 4181241"/>
                <a:gd name="connsiteY4" fmla="*/ 855650 h 4362874"/>
                <a:gd name="connsiteX5" fmla="*/ 2037371 w 4181241"/>
                <a:gd name="connsiteY5" fmla="*/ 1272800 h 4362874"/>
                <a:gd name="connsiteX6" fmla="*/ 2002216 w 4181241"/>
                <a:gd name="connsiteY6" fmla="*/ 1474488 h 4362874"/>
                <a:gd name="connsiteX7" fmla="*/ 2007400 w 4181241"/>
                <a:gd name="connsiteY7" fmla="*/ 1647864 h 4362874"/>
                <a:gd name="connsiteX8" fmla="*/ 2108755 w 4181241"/>
                <a:gd name="connsiteY8" fmla="*/ 2305144 h 4362874"/>
                <a:gd name="connsiteX9" fmla="*/ 1961350 w 4181241"/>
                <a:gd name="connsiteY9" fmla="*/ 2643189 h 4362874"/>
                <a:gd name="connsiteX10" fmla="*/ 1841353 w 4181241"/>
                <a:gd name="connsiteY10" fmla="*/ 2990340 h 4362874"/>
                <a:gd name="connsiteX11" fmla="*/ 1767463 w 4181241"/>
                <a:gd name="connsiteY11" fmla="*/ 3191763 h 4362874"/>
                <a:gd name="connsiteX12" fmla="*/ 1644845 w 4181241"/>
                <a:gd name="connsiteY12" fmla="*/ 3374313 h 4362874"/>
                <a:gd name="connsiteX13" fmla="*/ 1530880 w 4181241"/>
                <a:gd name="connsiteY13" fmla="*/ 3410338 h 4362874"/>
                <a:gd name="connsiteX14" fmla="*/ 1462116 w 4181241"/>
                <a:gd name="connsiteY14" fmla="*/ 3532590 h 4362874"/>
                <a:gd name="connsiteX15" fmla="*/ 1312410 w 4181241"/>
                <a:gd name="connsiteY15" fmla="*/ 3594212 h 4362874"/>
                <a:gd name="connsiteX16" fmla="*/ 1202725 w 4181241"/>
                <a:gd name="connsiteY16" fmla="*/ 3612689 h 4362874"/>
                <a:gd name="connsiteX17" fmla="*/ 1083105 w 4181241"/>
                <a:gd name="connsiteY17" fmla="*/ 3675107 h 4362874"/>
                <a:gd name="connsiteX18" fmla="*/ 971551 w 4181241"/>
                <a:gd name="connsiteY18" fmla="*/ 3780339 h 4362874"/>
                <a:gd name="connsiteX19" fmla="*/ 801922 w 4181241"/>
                <a:gd name="connsiteY19" fmla="*/ 3937027 h 4362874"/>
                <a:gd name="connsiteX20" fmla="*/ 404477 w 4181241"/>
                <a:gd name="connsiteY20" fmla="*/ 4076297 h 4362874"/>
                <a:gd name="connsiteX21" fmla="*/ 25088 w 4181241"/>
                <a:gd name="connsiteY21" fmla="*/ 4112589 h 4362874"/>
                <a:gd name="connsiteX22" fmla="*/ 203116 w 4181241"/>
                <a:gd name="connsiteY22" fmla="*/ 4362836 h 4362874"/>
                <a:gd name="connsiteX23" fmla="*/ 1540493 w 4181241"/>
                <a:gd name="connsiteY23" fmla="*/ 4131464 h 4362874"/>
                <a:gd name="connsiteX24" fmla="*/ 2089133 w 4181241"/>
                <a:gd name="connsiteY24" fmla="*/ 4096629 h 4362874"/>
                <a:gd name="connsiteX25" fmla="*/ 2690024 w 4181241"/>
                <a:gd name="connsiteY25" fmla="*/ 3974709 h 4362874"/>
                <a:gd name="connsiteX26" fmla="*/ 3003533 w 4181241"/>
                <a:gd name="connsiteY26" fmla="*/ 3704744 h 4362874"/>
                <a:gd name="connsiteX27" fmla="*/ 3578298 w 4181241"/>
                <a:gd name="connsiteY27" fmla="*/ 3347692 h 4362874"/>
                <a:gd name="connsiteX28" fmla="*/ 3848264 w 4181241"/>
                <a:gd name="connsiteY28" fmla="*/ 2833886 h 4362874"/>
                <a:gd name="connsiteX29" fmla="*/ 4083396 w 4181241"/>
                <a:gd name="connsiteY29" fmla="*/ 2215578 h 4362874"/>
                <a:gd name="connsiteX30" fmla="*/ 3944058 w 4181241"/>
                <a:gd name="connsiteY30" fmla="*/ 1736606 h 4362874"/>
                <a:gd name="connsiteX31" fmla="*/ 3978153 w 4181241"/>
                <a:gd name="connsiteY31" fmla="*/ 1318341 h 4362874"/>
                <a:gd name="connsiteX32" fmla="*/ 4181207 w 4181241"/>
                <a:gd name="connsiteY32" fmla="*/ 884440 h 4362874"/>
                <a:gd name="connsiteX33" fmla="*/ 3961476 w 4181241"/>
                <a:gd name="connsiteY33" fmla="*/ 421612 h 4362874"/>
                <a:gd name="connsiteX34" fmla="*/ 3613133 w 4181241"/>
                <a:gd name="connsiteY34" fmla="*/ 186481 h 4362874"/>
                <a:gd name="connsiteX35" fmla="*/ 2864196 w 4181241"/>
                <a:gd name="connsiteY35" fmla="*/ 99395 h 4362874"/>
                <a:gd name="connsiteX36" fmla="*/ 2559396 w 4181241"/>
                <a:gd name="connsiteY36" fmla="*/ 186481 h 4362874"/>
                <a:gd name="connsiteX0" fmla="*/ 2886533 w 4181241"/>
                <a:gd name="connsiteY0" fmla="*/ 107924 h 4370740"/>
                <a:gd name="connsiteX1" fmla="*/ 2115900 w 4181241"/>
                <a:gd name="connsiteY1" fmla="*/ 13123 h 4370740"/>
                <a:gd name="connsiteX2" fmla="*/ 2039822 w 4181241"/>
                <a:gd name="connsiteY2" fmla="*/ 437193 h 4370740"/>
                <a:gd name="connsiteX3" fmla="*/ 2060877 w 4181241"/>
                <a:gd name="connsiteY3" fmla="*/ 515769 h 4370740"/>
                <a:gd name="connsiteX4" fmla="*/ 2213522 w 4181241"/>
                <a:gd name="connsiteY4" fmla="*/ 863516 h 4370740"/>
                <a:gd name="connsiteX5" fmla="*/ 2037371 w 4181241"/>
                <a:gd name="connsiteY5" fmla="*/ 1280666 h 4370740"/>
                <a:gd name="connsiteX6" fmla="*/ 2002216 w 4181241"/>
                <a:gd name="connsiteY6" fmla="*/ 1482354 h 4370740"/>
                <a:gd name="connsiteX7" fmla="*/ 2007400 w 4181241"/>
                <a:gd name="connsiteY7" fmla="*/ 1655730 h 4370740"/>
                <a:gd name="connsiteX8" fmla="*/ 2108755 w 4181241"/>
                <a:gd name="connsiteY8" fmla="*/ 2313010 h 4370740"/>
                <a:gd name="connsiteX9" fmla="*/ 1961350 w 4181241"/>
                <a:gd name="connsiteY9" fmla="*/ 2651055 h 4370740"/>
                <a:gd name="connsiteX10" fmla="*/ 1841353 w 4181241"/>
                <a:gd name="connsiteY10" fmla="*/ 2998206 h 4370740"/>
                <a:gd name="connsiteX11" fmla="*/ 1767463 w 4181241"/>
                <a:gd name="connsiteY11" fmla="*/ 3199629 h 4370740"/>
                <a:gd name="connsiteX12" fmla="*/ 1644845 w 4181241"/>
                <a:gd name="connsiteY12" fmla="*/ 3382179 h 4370740"/>
                <a:gd name="connsiteX13" fmla="*/ 1530880 w 4181241"/>
                <a:gd name="connsiteY13" fmla="*/ 3418204 h 4370740"/>
                <a:gd name="connsiteX14" fmla="*/ 1462116 w 4181241"/>
                <a:gd name="connsiteY14" fmla="*/ 3540456 h 4370740"/>
                <a:gd name="connsiteX15" fmla="*/ 1312410 w 4181241"/>
                <a:gd name="connsiteY15" fmla="*/ 3602078 h 4370740"/>
                <a:gd name="connsiteX16" fmla="*/ 1202725 w 4181241"/>
                <a:gd name="connsiteY16" fmla="*/ 3620555 h 4370740"/>
                <a:gd name="connsiteX17" fmla="*/ 1083105 w 4181241"/>
                <a:gd name="connsiteY17" fmla="*/ 3682973 h 4370740"/>
                <a:gd name="connsiteX18" fmla="*/ 971551 w 4181241"/>
                <a:gd name="connsiteY18" fmla="*/ 3788205 h 4370740"/>
                <a:gd name="connsiteX19" fmla="*/ 801922 w 4181241"/>
                <a:gd name="connsiteY19" fmla="*/ 3944893 h 4370740"/>
                <a:gd name="connsiteX20" fmla="*/ 404477 w 4181241"/>
                <a:gd name="connsiteY20" fmla="*/ 4084163 h 4370740"/>
                <a:gd name="connsiteX21" fmla="*/ 25088 w 4181241"/>
                <a:gd name="connsiteY21" fmla="*/ 4120455 h 4370740"/>
                <a:gd name="connsiteX22" fmla="*/ 203116 w 4181241"/>
                <a:gd name="connsiteY22" fmla="*/ 4370702 h 4370740"/>
                <a:gd name="connsiteX23" fmla="*/ 1540493 w 4181241"/>
                <a:gd name="connsiteY23" fmla="*/ 4139330 h 4370740"/>
                <a:gd name="connsiteX24" fmla="*/ 2089133 w 4181241"/>
                <a:gd name="connsiteY24" fmla="*/ 4104495 h 4370740"/>
                <a:gd name="connsiteX25" fmla="*/ 2690024 w 4181241"/>
                <a:gd name="connsiteY25" fmla="*/ 3982575 h 4370740"/>
                <a:gd name="connsiteX26" fmla="*/ 3003533 w 4181241"/>
                <a:gd name="connsiteY26" fmla="*/ 3712610 h 4370740"/>
                <a:gd name="connsiteX27" fmla="*/ 3578298 w 4181241"/>
                <a:gd name="connsiteY27" fmla="*/ 3355558 h 4370740"/>
                <a:gd name="connsiteX28" fmla="*/ 3848264 w 4181241"/>
                <a:gd name="connsiteY28" fmla="*/ 2841752 h 4370740"/>
                <a:gd name="connsiteX29" fmla="*/ 4083396 w 4181241"/>
                <a:gd name="connsiteY29" fmla="*/ 2223444 h 4370740"/>
                <a:gd name="connsiteX30" fmla="*/ 3944058 w 4181241"/>
                <a:gd name="connsiteY30" fmla="*/ 1744472 h 4370740"/>
                <a:gd name="connsiteX31" fmla="*/ 3978153 w 4181241"/>
                <a:gd name="connsiteY31" fmla="*/ 1326207 h 4370740"/>
                <a:gd name="connsiteX32" fmla="*/ 4181207 w 4181241"/>
                <a:gd name="connsiteY32" fmla="*/ 892306 h 4370740"/>
                <a:gd name="connsiteX33" fmla="*/ 3961476 w 4181241"/>
                <a:gd name="connsiteY33" fmla="*/ 429478 h 4370740"/>
                <a:gd name="connsiteX34" fmla="*/ 3613133 w 4181241"/>
                <a:gd name="connsiteY34" fmla="*/ 194347 h 4370740"/>
                <a:gd name="connsiteX35" fmla="*/ 2864196 w 4181241"/>
                <a:gd name="connsiteY35" fmla="*/ 107261 h 4370740"/>
                <a:gd name="connsiteX36" fmla="*/ 2886533 w 4181241"/>
                <a:gd name="connsiteY36" fmla="*/ 107924 h 4370740"/>
                <a:gd name="connsiteX0" fmla="*/ 2886533 w 4181241"/>
                <a:gd name="connsiteY0" fmla="*/ 17562 h 4280378"/>
                <a:gd name="connsiteX1" fmla="*/ 2501754 w 4181241"/>
                <a:gd name="connsiteY1" fmla="*/ 199315 h 4280378"/>
                <a:gd name="connsiteX2" fmla="*/ 2039822 w 4181241"/>
                <a:gd name="connsiteY2" fmla="*/ 346831 h 4280378"/>
                <a:gd name="connsiteX3" fmla="*/ 2060877 w 4181241"/>
                <a:gd name="connsiteY3" fmla="*/ 425407 h 4280378"/>
                <a:gd name="connsiteX4" fmla="*/ 2213522 w 4181241"/>
                <a:gd name="connsiteY4" fmla="*/ 773154 h 4280378"/>
                <a:gd name="connsiteX5" fmla="*/ 2037371 w 4181241"/>
                <a:gd name="connsiteY5" fmla="*/ 1190304 h 4280378"/>
                <a:gd name="connsiteX6" fmla="*/ 2002216 w 4181241"/>
                <a:gd name="connsiteY6" fmla="*/ 1391992 h 4280378"/>
                <a:gd name="connsiteX7" fmla="*/ 2007400 w 4181241"/>
                <a:gd name="connsiteY7" fmla="*/ 1565368 h 4280378"/>
                <a:gd name="connsiteX8" fmla="*/ 2108755 w 4181241"/>
                <a:gd name="connsiteY8" fmla="*/ 2222648 h 4280378"/>
                <a:gd name="connsiteX9" fmla="*/ 1961350 w 4181241"/>
                <a:gd name="connsiteY9" fmla="*/ 2560693 h 4280378"/>
                <a:gd name="connsiteX10" fmla="*/ 1841353 w 4181241"/>
                <a:gd name="connsiteY10" fmla="*/ 2907844 h 4280378"/>
                <a:gd name="connsiteX11" fmla="*/ 1767463 w 4181241"/>
                <a:gd name="connsiteY11" fmla="*/ 3109267 h 4280378"/>
                <a:gd name="connsiteX12" fmla="*/ 1644845 w 4181241"/>
                <a:gd name="connsiteY12" fmla="*/ 3291817 h 4280378"/>
                <a:gd name="connsiteX13" fmla="*/ 1530880 w 4181241"/>
                <a:gd name="connsiteY13" fmla="*/ 3327842 h 4280378"/>
                <a:gd name="connsiteX14" fmla="*/ 1462116 w 4181241"/>
                <a:gd name="connsiteY14" fmla="*/ 3450094 h 4280378"/>
                <a:gd name="connsiteX15" fmla="*/ 1312410 w 4181241"/>
                <a:gd name="connsiteY15" fmla="*/ 3511716 h 4280378"/>
                <a:gd name="connsiteX16" fmla="*/ 1202725 w 4181241"/>
                <a:gd name="connsiteY16" fmla="*/ 3530193 h 4280378"/>
                <a:gd name="connsiteX17" fmla="*/ 1083105 w 4181241"/>
                <a:gd name="connsiteY17" fmla="*/ 3592611 h 4280378"/>
                <a:gd name="connsiteX18" fmla="*/ 971551 w 4181241"/>
                <a:gd name="connsiteY18" fmla="*/ 3697843 h 4280378"/>
                <a:gd name="connsiteX19" fmla="*/ 801922 w 4181241"/>
                <a:gd name="connsiteY19" fmla="*/ 3854531 h 4280378"/>
                <a:gd name="connsiteX20" fmla="*/ 404477 w 4181241"/>
                <a:gd name="connsiteY20" fmla="*/ 3993801 h 4280378"/>
                <a:gd name="connsiteX21" fmla="*/ 25088 w 4181241"/>
                <a:gd name="connsiteY21" fmla="*/ 4030093 h 4280378"/>
                <a:gd name="connsiteX22" fmla="*/ 203116 w 4181241"/>
                <a:gd name="connsiteY22" fmla="*/ 4280340 h 4280378"/>
                <a:gd name="connsiteX23" fmla="*/ 1540493 w 4181241"/>
                <a:gd name="connsiteY23" fmla="*/ 4048968 h 4280378"/>
                <a:gd name="connsiteX24" fmla="*/ 2089133 w 4181241"/>
                <a:gd name="connsiteY24" fmla="*/ 4014133 h 4280378"/>
                <a:gd name="connsiteX25" fmla="*/ 2690024 w 4181241"/>
                <a:gd name="connsiteY25" fmla="*/ 3892213 h 4280378"/>
                <a:gd name="connsiteX26" fmla="*/ 3003533 w 4181241"/>
                <a:gd name="connsiteY26" fmla="*/ 3622248 h 4280378"/>
                <a:gd name="connsiteX27" fmla="*/ 3578298 w 4181241"/>
                <a:gd name="connsiteY27" fmla="*/ 3265196 h 4280378"/>
                <a:gd name="connsiteX28" fmla="*/ 3848264 w 4181241"/>
                <a:gd name="connsiteY28" fmla="*/ 2751390 h 4280378"/>
                <a:gd name="connsiteX29" fmla="*/ 4083396 w 4181241"/>
                <a:gd name="connsiteY29" fmla="*/ 2133082 h 4280378"/>
                <a:gd name="connsiteX30" fmla="*/ 3944058 w 4181241"/>
                <a:gd name="connsiteY30" fmla="*/ 1654110 h 4280378"/>
                <a:gd name="connsiteX31" fmla="*/ 3978153 w 4181241"/>
                <a:gd name="connsiteY31" fmla="*/ 1235845 h 4280378"/>
                <a:gd name="connsiteX32" fmla="*/ 4181207 w 4181241"/>
                <a:gd name="connsiteY32" fmla="*/ 801944 h 4280378"/>
                <a:gd name="connsiteX33" fmla="*/ 3961476 w 4181241"/>
                <a:gd name="connsiteY33" fmla="*/ 339116 h 4280378"/>
                <a:gd name="connsiteX34" fmla="*/ 3613133 w 4181241"/>
                <a:gd name="connsiteY34" fmla="*/ 103985 h 4280378"/>
                <a:gd name="connsiteX35" fmla="*/ 2864196 w 4181241"/>
                <a:gd name="connsiteY35" fmla="*/ 16899 h 4280378"/>
                <a:gd name="connsiteX36" fmla="*/ 2886533 w 4181241"/>
                <a:gd name="connsiteY36" fmla="*/ 17562 h 4280378"/>
                <a:gd name="connsiteX0" fmla="*/ 2886533 w 4181241"/>
                <a:gd name="connsiteY0" fmla="*/ 17562 h 4280378"/>
                <a:gd name="connsiteX1" fmla="*/ 2501754 w 4181241"/>
                <a:gd name="connsiteY1" fmla="*/ 199315 h 4280378"/>
                <a:gd name="connsiteX2" fmla="*/ 2157256 w 4181241"/>
                <a:gd name="connsiteY2" fmla="*/ 329546 h 4280378"/>
                <a:gd name="connsiteX3" fmla="*/ 2060877 w 4181241"/>
                <a:gd name="connsiteY3" fmla="*/ 425407 h 4280378"/>
                <a:gd name="connsiteX4" fmla="*/ 2213522 w 4181241"/>
                <a:gd name="connsiteY4" fmla="*/ 773154 h 4280378"/>
                <a:gd name="connsiteX5" fmla="*/ 2037371 w 4181241"/>
                <a:gd name="connsiteY5" fmla="*/ 1190304 h 4280378"/>
                <a:gd name="connsiteX6" fmla="*/ 2002216 w 4181241"/>
                <a:gd name="connsiteY6" fmla="*/ 1391992 h 4280378"/>
                <a:gd name="connsiteX7" fmla="*/ 2007400 w 4181241"/>
                <a:gd name="connsiteY7" fmla="*/ 1565368 h 4280378"/>
                <a:gd name="connsiteX8" fmla="*/ 2108755 w 4181241"/>
                <a:gd name="connsiteY8" fmla="*/ 2222648 h 4280378"/>
                <a:gd name="connsiteX9" fmla="*/ 1961350 w 4181241"/>
                <a:gd name="connsiteY9" fmla="*/ 2560693 h 4280378"/>
                <a:gd name="connsiteX10" fmla="*/ 1841353 w 4181241"/>
                <a:gd name="connsiteY10" fmla="*/ 2907844 h 4280378"/>
                <a:gd name="connsiteX11" fmla="*/ 1767463 w 4181241"/>
                <a:gd name="connsiteY11" fmla="*/ 3109267 h 4280378"/>
                <a:gd name="connsiteX12" fmla="*/ 1644845 w 4181241"/>
                <a:gd name="connsiteY12" fmla="*/ 3291817 h 4280378"/>
                <a:gd name="connsiteX13" fmla="*/ 1530880 w 4181241"/>
                <a:gd name="connsiteY13" fmla="*/ 3327842 h 4280378"/>
                <a:gd name="connsiteX14" fmla="*/ 1462116 w 4181241"/>
                <a:gd name="connsiteY14" fmla="*/ 3450094 h 4280378"/>
                <a:gd name="connsiteX15" fmla="*/ 1312410 w 4181241"/>
                <a:gd name="connsiteY15" fmla="*/ 3511716 h 4280378"/>
                <a:gd name="connsiteX16" fmla="*/ 1202725 w 4181241"/>
                <a:gd name="connsiteY16" fmla="*/ 3530193 h 4280378"/>
                <a:gd name="connsiteX17" fmla="*/ 1083105 w 4181241"/>
                <a:gd name="connsiteY17" fmla="*/ 3592611 h 4280378"/>
                <a:gd name="connsiteX18" fmla="*/ 971551 w 4181241"/>
                <a:gd name="connsiteY18" fmla="*/ 3697843 h 4280378"/>
                <a:gd name="connsiteX19" fmla="*/ 801922 w 4181241"/>
                <a:gd name="connsiteY19" fmla="*/ 3854531 h 4280378"/>
                <a:gd name="connsiteX20" fmla="*/ 404477 w 4181241"/>
                <a:gd name="connsiteY20" fmla="*/ 3993801 h 4280378"/>
                <a:gd name="connsiteX21" fmla="*/ 25088 w 4181241"/>
                <a:gd name="connsiteY21" fmla="*/ 4030093 h 4280378"/>
                <a:gd name="connsiteX22" fmla="*/ 203116 w 4181241"/>
                <a:gd name="connsiteY22" fmla="*/ 4280340 h 4280378"/>
                <a:gd name="connsiteX23" fmla="*/ 1540493 w 4181241"/>
                <a:gd name="connsiteY23" fmla="*/ 4048968 h 4280378"/>
                <a:gd name="connsiteX24" fmla="*/ 2089133 w 4181241"/>
                <a:gd name="connsiteY24" fmla="*/ 4014133 h 4280378"/>
                <a:gd name="connsiteX25" fmla="*/ 2690024 w 4181241"/>
                <a:gd name="connsiteY25" fmla="*/ 3892213 h 4280378"/>
                <a:gd name="connsiteX26" fmla="*/ 3003533 w 4181241"/>
                <a:gd name="connsiteY26" fmla="*/ 3622248 h 4280378"/>
                <a:gd name="connsiteX27" fmla="*/ 3578298 w 4181241"/>
                <a:gd name="connsiteY27" fmla="*/ 3265196 h 4280378"/>
                <a:gd name="connsiteX28" fmla="*/ 3848264 w 4181241"/>
                <a:gd name="connsiteY28" fmla="*/ 2751390 h 4280378"/>
                <a:gd name="connsiteX29" fmla="*/ 4083396 w 4181241"/>
                <a:gd name="connsiteY29" fmla="*/ 2133082 h 4280378"/>
                <a:gd name="connsiteX30" fmla="*/ 3944058 w 4181241"/>
                <a:gd name="connsiteY30" fmla="*/ 1654110 h 4280378"/>
                <a:gd name="connsiteX31" fmla="*/ 3978153 w 4181241"/>
                <a:gd name="connsiteY31" fmla="*/ 1235845 h 4280378"/>
                <a:gd name="connsiteX32" fmla="*/ 4181207 w 4181241"/>
                <a:gd name="connsiteY32" fmla="*/ 801944 h 4280378"/>
                <a:gd name="connsiteX33" fmla="*/ 3961476 w 4181241"/>
                <a:gd name="connsiteY33" fmla="*/ 339116 h 4280378"/>
                <a:gd name="connsiteX34" fmla="*/ 3613133 w 4181241"/>
                <a:gd name="connsiteY34" fmla="*/ 103985 h 4280378"/>
                <a:gd name="connsiteX35" fmla="*/ 2864196 w 4181241"/>
                <a:gd name="connsiteY35" fmla="*/ 16899 h 4280378"/>
                <a:gd name="connsiteX36" fmla="*/ 2886533 w 4181241"/>
                <a:gd name="connsiteY36" fmla="*/ 17562 h 4280378"/>
                <a:gd name="connsiteX0" fmla="*/ 2886533 w 4181241"/>
                <a:gd name="connsiteY0" fmla="*/ 17562 h 4280378"/>
                <a:gd name="connsiteX1" fmla="*/ 2501754 w 4181241"/>
                <a:gd name="connsiteY1" fmla="*/ 199315 h 4280378"/>
                <a:gd name="connsiteX2" fmla="*/ 2232749 w 4181241"/>
                <a:gd name="connsiteY2" fmla="*/ 312261 h 4280378"/>
                <a:gd name="connsiteX3" fmla="*/ 2060877 w 4181241"/>
                <a:gd name="connsiteY3" fmla="*/ 425407 h 4280378"/>
                <a:gd name="connsiteX4" fmla="*/ 2213522 w 4181241"/>
                <a:gd name="connsiteY4" fmla="*/ 773154 h 4280378"/>
                <a:gd name="connsiteX5" fmla="*/ 2037371 w 4181241"/>
                <a:gd name="connsiteY5" fmla="*/ 1190304 h 4280378"/>
                <a:gd name="connsiteX6" fmla="*/ 2002216 w 4181241"/>
                <a:gd name="connsiteY6" fmla="*/ 1391992 h 4280378"/>
                <a:gd name="connsiteX7" fmla="*/ 2007400 w 4181241"/>
                <a:gd name="connsiteY7" fmla="*/ 1565368 h 4280378"/>
                <a:gd name="connsiteX8" fmla="*/ 2108755 w 4181241"/>
                <a:gd name="connsiteY8" fmla="*/ 2222648 h 4280378"/>
                <a:gd name="connsiteX9" fmla="*/ 1961350 w 4181241"/>
                <a:gd name="connsiteY9" fmla="*/ 2560693 h 4280378"/>
                <a:gd name="connsiteX10" fmla="*/ 1841353 w 4181241"/>
                <a:gd name="connsiteY10" fmla="*/ 2907844 h 4280378"/>
                <a:gd name="connsiteX11" fmla="*/ 1767463 w 4181241"/>
                <a:gd name="connsiteY11" fmla="*/ 3109267 h 4280378"/>
                <a:gd name="connsiteX12" fmla="*/ 1644845 w 4181241"/>
                <a:gd name="connsiteY12" fmla="*/ 3291817 h 4280378"/>
                <a:gd name="connsiteX13" fmla="*/ 1530880 w 4181241"/>
                <a:gd name="connsiteY13" fmla="*/ 3327842 h 4280378"/>
                <a:gd name="connsiteX14" fmla="*/ 1462116 w 4181241"/>
                <a:gd name="connsiteY14" fmla="*/ 3450094 h 4280378"/>
                <a:gd name="connsiteX15" fmla="*/ 1312410 w 4181241"/>
                <a:gd name="connsiteY15" fmla="*/ 3511716 h 4280378"/>
                <a:gd name="connsiteX16" fmla="*/ 1202725 w 4181241"/>
                <a:gd name="connsiteY16" fmla="*/ 3530193 h 4280378"/>
                <a:gd name="connsiteX17" fmla="*/ 1083105 w 4181241"/>
                <a:gd name="connsiteY17" fmla="*/ 3592611 h 4280378"/>
                <a:gd name="connsiteX18" fmla="*/ 971551 w 4181241"/>
                <a:gd name="connsiteY18" fmla="*/ 3697843 h 4280378"/>
                <a:gd name="connsiteX19" fmla="*/ 801922 w 4181241"/>
                <a:gd name="connsiteY19" fmla="*/ 3854531 h 4280378"/>
                <a:gd name="connsiteX20" fmla="*/ 404477 w 4181241"/>
                <a:gd name="connsiteY20" fmla="*/ 3993801 h 4280378"/>
                <a:gd name="connsiteX21" fmla="*/ 25088 w 4181241"/>
                <a:gd name="connsiteY21" fmla="*/ 4030093 h 4280378"/>
                <a:gd name="connsiteX22" fmla="*/ 203116 w 4181241"/>
                <a:gd name="connsiteY22" fmla="*/ 4280340 h 4280378"/>
                <a:gd name="connsiteX23" fmla="*/ 1540493 w 4181241"/>
                <a:gd name="connsiteY23" fmla="*/ 4048968 h 4280378"/>
                <a:gd name="connsiteX24" fmla="*/ 2089133 w 4181241"/>
                <a:gd name="connsiteY24" fmla="*/ 4014133 h 4280378"/>
                <a:gd name="connsiteX25" fmla="*/ 2690024 w 4181241"/>
                <a:gd name="connsiteY25" fmla="*/ 3892213 h 4280378"/>
                <a:gd name="connsiteX26" fmla="*/ 3003533 w 4181241"/>
                <a:gd name="connsiteY26" fmla="*/ 3622248 h 4280378"/>
                <a:gd name="connsiteX27" fmla="*/ 3578298 w 4181241"/>
                <a:gd name="connsiteY27" fmla="*/ 3265196 h 4280378"/>
                <a:gd name="connsiteX28" fmla="*/ 3848264 w 4181241"/>
                <a:gd name="connsiteY28" fmla="*/ 2751390 h 4280378"/>
                <a:gd name="connsiteX29" fmla="*/ 4083396 w 4181241"/>
                <a:gd name="connsiteY29" fmla="*/ 2133082 h 4280378"/>
                <a:gd name="connsiteX30" fmla="*/ 3944058 w 4181241"/>
                <a:gd name="connsiteY30" fmla="*/ 1654110 h 4280378"/>
                <a:gd name="connsiteX31" fmla="*/ 3978153 w 4181241"/>
                <a:gd name="connsiteY31" fmla="*/ 1235845 h 4280378"/>
                <a:gd name="connsiteX32" fmla="*/ 4181207 w 4181241"/>
                <a:gd name="connsiteY32" fmla="*/ 801944 h 4280378"/>
                <a:gd name="connsiteX33" fmla="*/ 3961476 w 4181241"/>
                <a:gd name="connsiteY33" fmla="*/ 339116 h 4280378"/>
                <a:gd name="connsiteX34" fmla="*/ 3613133 w 4181241"/>
                <a:gd name="connsiteY34" fmla="*/ 103985 h 4280378"/>
                <a:gd name="connsiteX35" fmla="*/ 2864196 w 4181241"/>
                <a:gd name="connsiteY35" fmla="*/ 16899 h 4280378"/>
                <a:gd name="connsiteX36" fmla="*/ 2886533 w 4181241"/>
                <a:gd name="connsiteY36" fmla="*/ 17562 h 4280378"/>
                <a:gd name="connsiteX0" fmla="*/ 2886533 w 4181241"/>
                <a:gd name="connsiteY0" fmla="*/ 10676 h 4273492"/>
                <a:gd name="connsiteX1" fmla="*/ 2501754 w 4181241"/>
                <a:gd name="connsiteY1" fmla="*/ 88721 h 4273492"/>
                <a:gd name="connsiteX2" fmla="*/ 2232749 w 4181241"/>
                <a:gd name="connsiteY2" fmla="*/ 305375 h 4273492"/>
                <a:gd name="connsiteX3" fmla="*/ 2060877 w 4181241"/>
                <a:gd name="connsiteY3" fmla="*/ 418521 h 4273492"/>
                <a:gd name="connsiteX4" fmla="*/ 2213522 w 4181241"/>
                <a:gd name="connsiteY4" fmla="*/ 766268 h 4273492"/>
                <a:gd name="connsiteX5" fmla="*/ 2037371 w 4181241"/>
                <a:gd name="connsiteY5" fmla="*/ 1183418 h 4273492"/>
                <a:gd name="connsiteX6" fmla="*/ 2002216 w 4181241"/>
                <a:gd name="connsiteY6" fmla="*/ 1385106 h 4273492"/>
                <a:gd name="connsiteX7" fmla="*/ 2007400 w 4181241"/>
                <a:gd name="connsiteY7" fmla="*/ 1558482 h 4273492"/>
                <a:gd name="connsiteX8" fmla="*/ 2108755 w 4181241"/>
                <a:gd name="connsiteY8" fmla="*/ 2215762 h 4273492"/>
                <a:gd name="connsiteX9" fmla="*/ 1961350 w 4181241"/>
                <a:gd name="connsiteY9" fmla="*/ 2553807 h 4273492"/>
                <a:gd name="connsiteX10" fmla="*/ 1841353 w 4181241"/>
                <a:gd name="connsiteY10" fmla="*/ 2900958 h 4273492"/>
                <a:gd name="connsiteX11" fmla="*/ 1767463 w 4181241"/>
                <a:gd name="connsiteY11" fmla="*/ 3102381 h 4273492"/>
                <a:gd name="connsiteX12" fmla="*/ 1644845 w 4181241"/>
                <a:gd name="connsiteY12" fmla="*/ 3284931 h 4273492"/>
                <a:gd name="connsiteX13" fmla="*/ 1530880 w 4181241"/>
                <a:gd name="connsiteY13" fmla="*/ 3320956 h 4273492"/>
                <a:gd name="connsiteX14" fmla="*/ 1462116 w 4181241"/>
                <a:gd name="connsiteY14" fmla="*/ 3443208 h 4273492"/>
                <a:gd name="connsiteX15" fmla="*/ 1312410 w 4181241"/>
                <a:gd name="connsiteY15" fmla="*/ 3504830 h 4273492"/>
                <a:gd name="connsiteX16" fmla="*/ 1202725 w 4181241"/>
                <a:gd name="connsiteY16" fmla="*/ 3523307 h 4273492"/>
                <a:gd name="connsiteX17" fmla="*/ 1083105 w 4181241"/>
                <a:gd name="connsiteY17" fmla="*/ 3585725 h 4273492"/>
                <a:gd name="connsiteX18" fmla="*/ 971551 w 4181241"/>
                <a:gd name="connsiteY18" fmla="*/ 3690957 h 4273492"/>
                <a:gd name="connsiteX19" fmla="*/ 801922 w 4181241"/>
                <a:gd name="connsiteY19" fmla="*/ 3847645 h 4273492"/>
                <a:gd name="connsiteX20" fmla="*/ 404477 w 4181241"/>
                <a:gd name="connsiteY20" fmla="*/ 3986915 h 4273492"/>
                <a:gd name="connsiteX21" fmla="*/ 25088 w 4181241"/>
                <a:gd name="connsiteY21" fmla="*/ 4023207 h 4273492"/>
                <a:gd name="connsiteX22" fmla="*/ 203116 w 4181241"/>
                <a:gd name="connsiteY22" fmla="*/ 4273454 h 4273492"/>
                <a:gd name="connsiteX23" fmla="*/ 1540493 w 4181241"/>
                <a:gd name="connsiteY23" fmla="*/ 4042082 h 4273492"/>
                <a:gd name="connsiteX24" fmla="*/ 2089133 w 4181241"/>
                <a:gd name="connsiteY24" fmla="*/ 4007247 h 4273492"/>
                <a:gd name="connsiteX25" fmla="*/ 2690024 w 4181241"/>
                <a:gd name="connsiteY25" fmla="*/ 3885327 h 4273492"/>
                <a:gd name="connsiteX26" fmla="*/ 3003533 w 4181241"/>
                <a:gd name="connsiteY26" fmla="*/ 3615362 h 4273492"/>
                <a:gd name="connsiteX27" fmla="*/ 3578298 w 4181241"/>
                <a:gd name="connsiteY27" fmla="*/ 3258310 h 4273492"/>
                <a:gd name="connsiteX28" fmla="*/ 3848264 w 4181241"/>
                <a:gd name="connsiteY28" fmla="*/ 2744504 h 4273492"/>
                <a:gd name="connsiteX29" fmla="*/ 4083396 w 4181241"/>
                <a:gd name="connsiteY29" fmla="*/ 2126196 h 4273492"/>
                <a:gd name="connsiteX30" fmla="*/ 3944058 w 4181241"/>
                <a:gd name="connsiteY30" fmla="*/ 1647224 h 4273492"/>
                <a:gd name="connsiteX31" fmla="*/ 3978153 w 4181241"/>
                <a:gd name="connsiteY31" fmla="*/ 1228959 h 4273492"/>
                <a:gd name="connsiteX32" fmla="*/ 4181207 w 4181241"/>
                <a:gd name="connsiteY32" fmla="*/ 795058 h 4273492"/>
                <a:gd name="connsiteX33" fmla="*/ 3961476 w 4181241"/>
                <a:gd name="connsiteY33" fmla="*/ 332230 h 4273492"/>
                <a:gd name="connsiteX34" fmla="*/ 3613133 w 4181241"/>
                <a:gd name="connsiteY34" fmla="*/ 97099 h 4273492"/>
                <a:gd name="connsiteX35" fmla="*/ 2864196 w 4181241"/>
                <a:gd name="connsiteY35" fmla="*/ 10013 h 4273492"/>
                <a:gd name="connsiteX36" fmla="*/ 2886533 w 4181241"/>
                <a:gd name="connsiteY36" fmla="*/ 10676 h 4273492"/>
                <a:gd name="connsiteX0" fmla="*/ 2844593 w 4181241"/>
                <a:gd name="connsiteY0" fmla="*/ 2212 h 4325525"/>
                <a:gd name="connsiteX1" fmla="*/ 2501754 w 4181241"/>
                <a:gd name="connsiteY1" fmla="*/ 140754 h 4325525"/>
                <a:gd name="connsiteX2" fmla="*/ 2232749 w 4181241"/>
                <a:gd name="connsiteY2" fmla="*/ 357408 h 4325525"/>
                <a:gd name="connsiteX3" fmla="*/ 2060877 w 4181241"/>
                <a:gd name="connsiteY3" fmla="*/ 470554 h 4325525"/>
                <a:gd name="connsiteX4" fmla="*/ 2213522 w 4181241"/>
                <a:gd name="connsiteY4" fmla="*/ 818301 h 4325525"/>
                <a:gd name="connsiteX5" fmla="*/ 2037371 w 4181241"/>
                <a:gd name="connsiteY5" fmla="*/ 1235451 h 4325525"/>
                <a:gd name="connsiteX6" fmla="*/ 2002216 w 4181241"/>
                <a:gd name="connsiteY6" fmla="*/ 1437139 h 4325525"/>
                <a:gd name="connsiteX7" fmla="*/ 2007400 w 4181241"/>
                <a:gd name="connsiteY7" fmla="*/ 1610515 h 4325525"/>
                <a:gd name="connsiteX8" fmla="*/ 2108755 w 4181241"/>
                <a:gd name="connsiteY8" fmla="*/ 2267795 h 4325525"/>
                <a:gd name="connsiteX9" fmla="*/ 1961350 w 4181241"/>
                <a:gd name="connsiteY9" fmla="*/ 2605840 h 4325525"/>
                <a:gd name="connsiteX10" fmla="*/ 1841353 w 4181241"/>
                <a:gd name="connsiteY10" fmla="*/ 2952991 h 4325525"/>
                <a:gd name="connsiteX11" fmla="*/ 1767463 w 4181241"/>
                <a:gd name="connsiteY11" fmla="*/ 3154414 h 4325525"/>
                <a:gd name="connsiteX12" fmla="*/ 1644845 w 4181241"/>
                <a:gd name="connsiteY12" fmla="*/ 3336964 h 4325525"/>
                <a:gd name="connsiteX13" fmla="*/ 1530880 w 4181241"/>
                <a:gd name="connsiteY13" fmla="*/ 3372989 h 4325525"/>
                <a:gd name="connsiteX14" fmla="*/ 1462116 w 4181241"/>
                <a:gd name="connsiteY14" fmla="*/ 3495241 h 4325525"/>
                <a:gd name="connsiteX15" fmla="*/ 1312410 w 4181241"/>
                <a:gd name="connsiteY15" fmla="*/ 3556863 h 4325525"/>
                <a:gd name="connsiteX16" fmla="*/ 1202725 w 4181241"/>
                <a:gd name="connsiteY16" fmla="*/ 3575340 h 4325525"/>
                <a:gd name="connsiteX17" fmla="*/ 1083105 w 4181241"/>
                <a:gd name="connsiteY17" fmla="*/ 3637758 h 4325525"/>
                <a:gd name="connsiteX18" fmla="*/ 971551 w 4181241"/>
                <a:gd name="connsiteY18" fmla="*/ 3742990 h 4325525"/>
                <a:gd name="connsiteX19" fmla="*/ 801922 w 4181241"/>
                <a:gd name="connsiteY19" fmla="*/ 3899678 h 4325525"/>
                <a:gd name="connsiteX20" fmla="*/ 404477 w 4181241"/>
                <a:gd name="connsiteY20" fmla="*/ 4038948 h 4325525"/>
                <a:gd name="connsiteX21" fmla="*/ 25088 w 4181241"/>
                <a:gd name="connsiteY21" fmla="*/ 4075240 h 4325525"/>
                <a:gd name="connsiteX22" fmla="*/ 203116 w 4181241"/>
                <a:gd name="connsiteY22" fmla="*/ 4325487 h 4325525"/>
                <a:gd name="connsiteX23" fmla="*/ 1540493 w 4181241"/>
                <a:gd name="connsiteY23" fmla="*/ 4094115 h 4325525"/>
                <a:gd name="connsiteX24" fmla="*/ 2089133 w 4181241"/>
                <a:gd name="connsiteY24" fmla="*/ 4059280 h 4325525"/>
                <a:gd name="connsiteX25" fmla="*/ 2690024 w 4181241"/>
                <a:gd name="connsiteY25" fmla="*/ 3937360 h 4325525"/>
                <a:gd name="connsiteX26" fmla="*/ 3003533 w 4181241"/>
                <a:gd name="connsiteY26" fmla="*/ 3667395 h 4325525"/>
                <a:gd name="connsiteX27" fmla="*/ 3578298 w 4181241"/>
                <a:gd name="connsiteY27" fmla="*/ 3310343 h 4325525"/>
                <a:gd name="connsiteX28" fmla="*/ 3848264 w 4181241"/>
                <a:gd name="connsiteY28" fmla="*/ 2796537 h 4325525"/>
                <a:gd name="connsiteX29" fmla="*/ 4083396 w 4181241"/>
                <a:gd name="connsiteY29" fmla="*/ 2178229 h 4325525"/>
                <a:gd name="connsiteX30" fmla="*/ 3944058 w 4181241"/>
                <a:gd name="connsiteY30" fmla="*/ 1699257 h 4325525"/>
                <a:gd name="connsiteX31" fmla="*/ 3978153 w 4181241"/>
                <a:gd name="connsiteY31" fmla="*/ 1280992 h 4325525"/>
                <a:gd name="connsiteX32" fmla="*/ 4181207 w 4181241"/>
                <a:gd name="connsiteY32" fmla="*/ 847091 h 4325525"/>
                <a:gd name="connsiteX33" fmla="*/ 3961476 w 4181241"/>
                <a:gd name="connsiteY33" fmla="*/ 384263 h 4325525"/>
                <a:gd name="connsiteX34" fmla="*/ 3613133 w 4181241"/>
                <a:gd name="connsiteY34" fmla="*/ 149132 h 4325525"/>
                <a:gd name="connsiteX35" fmla="*/ 2864196 w 4181241"/>
                <a:gd name="connsiteY35" fmla="*/ 62046 h 4325525"/>
                <a:gd name="connsiteX36" fmla="*/ 2844593 w 4181241"/>
                <a:gd name="connsiteY36" fmla="*/ 2212 h 4325525"/>
                <a:gd name="connsiteX0" fmla="*/ 2844593 w 4181241"/>
                <a:gd name="connsiteY0" fmla="*/ 29985 h 4353298"/>
                <a:gd name="connsiteX1" fmla="*/ 2501754 w 4181241"/>
                <a:gd name="connsiteY1" fmla="*/ 168527 h 4353298"/>
                <a:gd name="connsiteX2" fmla="*/ 2232749 w 4181241"/>
                <a:gd name="connsiteY2" fmla="*/ 385181 h 4353298"/>
                <a:gd name="connsiteX3" fmla="*/ 2060877 w 4181241"/>
                <a:gd name="connsiteY3" fmla="*/ 498327 h 4353298"/>
                <a:gd name="connsiteX4" fmla="*/ 2213522 w 4181241"/>
                <a:gd name="connsiteY4" fmla="*/ 846074 h 4353298"/>
                <a:gd name="connsiteX5" fmla="*/ 2037371 w 4181241"/>
                <a:gd name="connsiteY5" fmla="*/ 1263224 h 4353298"/>
                <a:gd name="connsiteX6" fmla="*/ 2002216 w 4181241"/>
                <a:gd name="connsiteY6" fmla="*/ 1464912 h 4353298"/>
                <a:gd name="connsiteX7" fmla="*/ 2007400 w 4181241"/>
                <a:gd name="connsiteY7" fmla="*/ 1638288 h 4353298"/>
                <a:gd name="connsiteX8" fmla="*/ 2108755 w 4181241"/>
                <a:gd name="connsiteY8" fmla="*/ 2295568 h 4353298"/>
                <a:gd name="connsiteX9" fmla="*/ 1961350 w 4181241"/>
                <a:gd name="connsiteY9" fmla="*/ 2633613 h 4353298"/>
                <a:gd name="connsiteX10" fmla="*/ 1841353 w 4181241"/>
                <a:gd name="connsiteY10" fmla="*/ 2980764 h 4353298"/>
                <a:gd name="connsiteX11" fmla="*/ 1767463 w 4181241"/>
                <a:gd name="connsiteY11" fmla="*/ 3182187 h 4353298"/>
                <a:gd name="connsiteX12" fmla="*/ 1644845 w 4181241"/>
                <a:gd name="connsiteY12" fmla="*/ 3364737 h 4353298"/>
                <a:gd name="connsiteX13" fmla="*/ 1530880 w 4181241"/>
                <a:gd name="connsiteY13" fmla="*/ 3400762 h 4353298"/>
                <a:gd name="connsiteX14" fmla="*/ 1462116 w 4181241"/>
                <a:gd name="connsiteY14" fmla="*/ 3523014 h 4353298"/>
                <a:gd name="connsiteX15" fmla="*/ 1312410 w 4181241"/>
                <a:gd name="connsiteY15" fmla="*/ 3584636 h 4353298"/>
                <a:gd name="connsiteX16" fmla="*/ 1202725 w 4181241"/>
                <a:gd name="connsiteY16" fmla="*/ 3603113 h 4353298"/>
                <a:gd name="connsiteX17" fmla="*/ 1083105 w 4181241"/>
                <a:gd name="connsiteY17" fmla="*/ 3665531 h 4353298"/>
                <a:gd name="connsiteX18" fmla="*/ 971551 w 4181241"/>
                <a:gd name="connsiteY18" fmla="*/ 3770763 h 4353298"/>
                <a:gd name="connsiteX19" fmla="*/ 801922 w 4181241"/>
                <a:gd name="connsiteY19" fmla="*/ 3927451 h 4353298"/>
                <a:gd name="connsiteX20" fmla="*/ 404477 w 4181241"/>
                <a:gd name="connsiteY20" fmla="*/ 4066721 h 4353298"/>
                <a:gd name="connsiteX21" fmla="*/ 25088 w 4181241"/>
                <a:gd name="connsiteY21" fmla="*/ 4103013 h 4353298"/>
                <a:gd name="connsiteX22" fmla="*/ 203116 w 4181241"/>
                <a:gd name="connsiteY22" fmla="*/ 4353260 h 4353298"/>
                <a:gd name="connsiteX23" fmla="*/ 1540493 w 4181241"/>
                <a:gd name="connsiteY23" fmla="*/ 4121888 h 4353298"/>
                <a:gd name="connsiteX24" fmla="*/ 2089133 w 4181241"/>
                <a:gd name="connsiteY24" fmla="*/ 4087053 h 4353298"/>
                <a:gd name="connsiteX25" fmla="*/ 2690024 w 4181241"/>
                <a:gd name="connsiteY25" fmla="*/ 3965133 h 4353298"/>
                <a:gd name="connsiteX26" fmla="*/ 3003533 w 4181241"/>
                <a:gd name="connsiteY26" fmla="*/ 3695168 h 4353298"/>
                <a:gd name="connsiteX27" fmla="*/ 3578298 w 4181241"/>
                <a:gd name="connsiteY27" fmla="*/ 3338116 h 4353298"/>
                <a:gd name="connsiteX28" fmla="*/ 3848264 w 4181241"/>
                <a:gd name="connsiteY28" fmla="*/ 2824310 h 4353298"/>
                <a:gd name="connsiteX29" fmla="*/ 4083396 w 4181241"/>
                <a:gd name="connsiteY29" fmla="*/ 2206002 h 4353298"/>
                <a:gd name="connsiteX30" fmla="*/ 3944058 w 4181241"/>
                <a:gd name="connsiteY30" fmla="*/ 1727030 h 4353298"/>
                <a:gd name="connsiteX31" fmla="*/ 3978153 w 4181241"/>
                <a:gd name="connsiteY31" fmla="*/ 1308765 h 4353298"/>
                <a:gd name="connsiteX32" fmla="*/ 4181207 w 4181241"/>
                <a:gd name="connsiteY32" fmla="*/ 874864 h 4353298"/>
                <a:gd name="connsiteX33" fmla="*/ 3961476 w 4181241"/>
                <a:gd name="connsiteY33" fmla="*/ 412036 h 4353298"/>
                <a:gd name="connsiteX34" fmla="*/ 3613133 w 4181241"/>
                <a:gd name="connsiteY34" fmla="*/ 176905 h 4353298"/>
                <a:gd name="connsiteX35" fmla="*/ 3182945 w 4181241"/>
                <a:gd name="connsiteY35" fmla="*/ 12038 h 4353298"/>
                <a:gd name="connsiteX36" fmla="*/ 2844593 w 4181241"/>
                <a:gd name="connsiteY36" fmla="*/ 29985 h 4353298"/>
                <a:gd name="connsiteX0" fmla="*/ 2844593 w 4181241"/>
                <a:gd name="connsiteY0" fmla="*/ 35572 h 4358885"/>
                <a:gd name="connsiteX1" fmla="*/ 2501754 w 4181241"/>
                <a:gd name="connsiteY1" fmla="*/ 174114 h 4358885"/>
                <a:gd name="connsiteX2" fmla="*/ 2232749 w 4181241"/>
                <a:gd name="connsiteY2" fmla="*/ 390768 h 4358885"/>
                <a:gd name="connsiteX3" fmla="*/ 2060877 w 4181241"/>
                <a:gd name="connsiteY3" fmla="*/ 503914 h 4358885"/>
                <a:gd name="connsiteX4" fmla="*/ 2213522 w 4181241"/>
                <a:gd name="connsiteY4" fmla="*/ 851661 h 4358885"/>
                <a:gd name="connsiteX5" fmla="*/ 2037371 w 4181241"/>
                <a:gd name="connsiteY5" fmla="*/ 1268811 h 4358885"/>
                <a:gd name="connsiteX6" fmla="*/ 2002216 w 4181241"/>
                <a:gd name="connsiteY6" fmla="*/ 1470499 h 4358885"/>
                <a:gd name="connsiteX7" fmla="*/ 2007400 w 4181241"/>
                <a:gd name="connsiteY7" fmla="*/ 1643875 h 4358885"/>
                <a:gd name="connsiteX8" fmla="*/ 2108755 w 4181241"/>
                <a:gd name="connsiteY8" fmla="*/ 2301155 h 4358885"/>
                <a:gd name="connsiteX9" fmla="*/ 1961350 w 4181241"/>
                <a:gd name="connsiteY9" fmla="*/ 2639200 h 4358885"/>
                <a:gd name="connsiteX10" fmla="*/ 1841353 w 4181241"/>
                <a:gd name="connsiteY10" fmla="*/ 2986351 h 4358885"/>
                <a:gd name="connsiteX11" fmla="*/ 1767463 w 4181241"/>
                <a:gd name="connsiteY11" fmla="*/ 3187774 h 4358885"/>
                <a:gd name="connsiteX12" fmla="*/ 1644845 w 4181241"/>
                <a:gd name="connsiteY12" fmla="*/ 3370324 h 4358885"/>
                <a:gd name="connsiteX13" fmla="*/ 1530880 w 4181241"/>
                <a:gd name="connsiteY13" fmla="*/ 3406349 h 4358885"/>
                <a:gd name="connsiteX14" fmla="*/ 1462116 w 4181241"/>
                <a:gd name="connsiteY14" fmla="*/ 3528601 h 4358885"/>
                <a:gd name="connsiteX15" fmla="*/ 1312410 w 4181241"/>
                <a:gd name="connsiteY15" fmla="*/ 3590223 h 4358885"/>
                <a:gd name="connsiteX16" fmla="*/ 1202725 w 4181241"/>
                <a:gd name="connsiteY16" fmla="*/ 3608700 h 4358885"/>
                <a:gd name="connsiteX17" fmla="*/ 1083105 w 4181241"/>
                <a:gd name="connsiteY17" fmla="*/ 3671118 h 4358885"/>
                <a:gd name="connsiteX18" fmla="*/ 971551 w 4181241"/>
                <a:gd name="connsiteY18" fmla="*/ 3776350 h 4358885"/>
                <a:gd name="connsiteX19" fmla="*/ 801922 w 4181241"/>
                <a:gd name="connsiteY19" fmla="*/ 3933038 h 4358885"/>
                <a:gd name="connsiteX20" fmla="*/ 404477 w 4181241"/>
                <a:gd name="connsiteY20" fmla="*/ 4072308 h 4358885"/>
                <a:gd name="connsiteX21" fmla="*/ 25088 w 4181241"/>
                <a:gd name="connsiteY21" fmla="*/ 4108600 h 4358885"/>
                <a:gd name="connsiteX22" fmla="*/ 203116 w 4181241"/>
                <a:gd name="connsiteY22" fmla="*/ 4358847 h 4358885"/>
                <a:gd name="connsiteX23" fmla="*/ 1540493 w 4181241"/>
                <a:gd name="connsiteY23" fmla="*/ 4127475 h 4358885"/>
                <a:gd name="connsiteX24" fmla="*/ 2089133 w 4181241"/>
                <a:gd name="connsiteY24" fmla="*/ 4092640 h 4358885"/>
                <a:gd name="connsiteX25" fmla="*/ 2690024 w 4181241"/>
                <a:gd name="connsiteY25" fmla="*/ 3970720 h 4358885"/>
                <a:gd name="connsiteX26" fmla="*/ 3003533 w 4181241"/>
                <a:gd name="connsiteY26" fmla="*/ 3700755 h 4358885"/>
                <a:gd name="connsiteX27" fmla="*/ 3578298 w 4181241"/>
                <a:gd name="connsiteY27" fmla="*/ 3343703 h 4358885"/>
                <a:gd name="connsiteX28" fmla="*/ 3848264 w 4181241"/>
                <a:gd name="connsiteY28" fmla="*/ 2829897 h 4358885"/>
                <a:gd name="connsiteX29" fmla="*/ 4083396 w 4181241"/>
                <a:gd name="connsiteY29" fmla="*/ 2211589 h 4358885"/>
                <a:gd name="connsiteX30" fmla="*/ 3944058 w 4181241"/>
                <a:gd name="connsiteY30" fmla="*/ 1732617 h 4358885"/>
                <a:gd name="connsiteX31" fmla="*/ 3978153 w 4181241"/>
                <a:gd name="connsiteY31" fmla="*/ 1314352 h 4358885"/>
                <a:gd name="connsiteX32" fmla="*/ 4181207 w 4181241"/>
                <a:gd name="connsiteY32" fmla="*/ 880451 h 4358885"/>
                <a:gd name="connsiteX33" fmla="*/ 3961476 w 4181241"/>
                <a:gd name="connsiteY33" fmla="*/ 417623 h 4358885"/>
                <a:gd name="connsiteX34" fmla="*/ 3713790 w 4181241"/>
                <a:gd name="connsiteY34" fmla="*/ 26930 h 4358885"/>
                <a:gd name="connsiteX35" fmla="*/ 3182945 w 4181241"/>
                <a:gd name="connsiteY35" fmla="*/ 17625 h 4358885"/>
                <a:gd name="connsiteX36" fmla="*/ 2844593 w 4181241"/>
                <a:gd name="connsiteY36" fmla="*/ 35572 h 435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81241" h="4358885">
                  <a:moveTo>
                    <a:pt x="2844593" y="35572"/>
                  </a:moveTo>
                  <a:cubicBezTo>
                    <a:pt x="2731061" y="61653"/>
                    <a:pt x="2603728" y="114915"/>
                    <a:pt x="2501754" y="174114"/>
                  </a:cubicBezTo>
                  <a:cubicBezTo>
                    <a:pt x="2399780" y="233313"/>
                    <a:pt x="2306229" y="335801"/>
                    <a:pt x="2232749" y="390768"/>
                  </a:cubicBezTo>
                  <a:cubicBezTo>
                    <a:pt x="2159270" y="445735"/>
                    <a:pt x="2064081" y="427099"/>
                    <a:pt x="2060877" y="503914"/>
                  </a:cubicBezTo>
                  <a:cubicBezTo>
                    <a:pt x="2057673" y="580729"/>
                    <a:pt x="2217440" y="724178"/>
                    <a:pt x="2213522" y="851661"/>
                  </a:cubicBezTo>
                  <a:cubicBezTo>
                    <a:pt x="2209604" y="979144"/>
                    <a:pt x="2072589" y="1165671"/>
                    <a:pt x="2037371" y="1268811"/>
                  </a:cubicBezTo>
                  <a:cubicBezTo>
                    <a:pt x="2002153" y="1371951"/>
                    <a:pt x="2007211" y="1407988"/>
                    <a:pt x="2002216" y="1470499"/>
                  </a:cubicBezTo>
                  <a:cubicBezTo>
                    <a:pt x="1997221" y="1533010"/>
                    <a:pt x="1989644" y="1505432"/>
                    <a:pt x="2007400" y="1643875"/>
                  </a:cubicBezTo>
                  <a:cubicBezTo>
                    <a:pt x="2025157" y="1782318"/>
                    <a:pt x="2116430" y="2135268"/>
                    <a:pt x="2108755" y="2301155"/>
                  </a:cubicBezTo>
                  <a:cubicBezTo>
                    <a:pt x="2101080" y="2467042"/>
                    <a:pt x="2005917" y="2525001"/>
                    <a:pt x="1961350" y="2639200"/>
                  </a:cubicBezTo>
                  <a:cubicBezTo>
                    <a:pt x="1916783" y="2753399"/>
                    <a:pt x="1873667" y="2894922"/>
                    <a:pt x="1841353" y="2986351"/>
                  </a:cubicBezTo>
                  <a:cubicBezTo>
                    <a:pt x="1809039" y="3077780"/>
                    <a:pt x="1800214" y="3123779"/>
                    <a:pt x="1767463" y="3187774"/>
                  </a:cubicBezTo>
                  <a:cubicBezTo>
                    <a:pt x="1734712" y="3251769"/>
                    <a:pt x="1684275" y="3333895"/>
                    <a:pt x="1644845" y="3370324"/>
                  </a:cubicBezTo>
                  <a:cubicBezTo>
                    <a:pt x="1605415" y="3406753"/>
                    <a:pt x="1561335" y="3379970"/>
                    <a:pt x="1530880" y="3406349"/>
                  </a:cubicBezTo>
                  <a:cubicBezTo>
                    <a:pt x="1500425" y="3432729"/>
                    <a:pt x="1498528" y="3497955"/>
                    <a:pt x="1462116" y="3528601"/>
                  </a:cubicBezTo>
                  <a:cubicBezTo>
                    <a:pt x="1425704" y="3559247"/>
                    <a:pt x="1355642" y="3576873"/>
                    <a:pt x="1312410" y="3590223"/>
                  </a:cubicBezTo>
                  <a:cubicBezTo>
                    <a:pt x="1269178" y="3603573"/>
                    <a:pt x="1240942" y="3595218"/>
                    <a:pt x="1202725" y="3608700"/>
                  </a:cubicBezTo>
                  <a:cubicBezTo>
                    <a:pt x="1164508" y="3622182"/>
                    <a:pt x="1121634" y="3643176"/>
                    <a:pt x="1083105" y="3671118"/>
                  </a:cubicBezTo>
                  <a:cubicBezTo>
                    <a:pt x="1044576" y="3699060"/>
                    <a:pt x="1018415" y="3732697"/>
                    <a:pt x="971551" y="3776350"/>
                  </a:cubicBezTo>
                  <a:cubicBezTo>
                    <a:pt x="924687" y="3820003"/>
                    <a:pt x="896434" y="3883712"/>
                    <a:pt x="801922" y="3933038"/>
                  </a:cubicBezTo>
                  <a:cubicBezTo>
                    <a:pt x="707410" y="3982364"/>
                    <a:pt x="533949" y="4043048"/>
                    <a:pt x="404477" y="4072308"/>
                  </a:cubicBezTo>
                  <a:cubicBezTo>
                    <a:pt x="275005" y="4101568"/>
                    <a:pt x="58648" y="4060844"/>
                    <a:pt x="25088" y="4108600"/>
                  </a:cubicBezTo>
                  <a:cubicBezTo>
                    <a:pt x="-8472" y="4156356"/>
                    <a:pt x="-49451" y="4355701"/>
                    <a:pt x="203116" y="4358847"/>
                  </a:cubicBezTo>
                  <a:cubicBezTo>
                    <a:pt x="455683" y="4361993"/>
                    <a:pt x="1226157" y="4171843"/>
                    <a:pt x="1540493" y="4127475"/>
                  </a:cubicBezTo>
                  <a:cubicBezTo>
                    <a:pt x="1854829" y="4083107"/>
                    <a:pt x="1897545" y="4118766"/>
                    <a:pt x="2089133" y="4092640"/>
                  </a:cubicBezTo>
                  <a:cubicBezTo>
                    <a:pt x="2280721" y="4066514"/>
                    <a:pt x="2537624" y="4036034"/>
                    <a:pt x="2690024" y="3970720"/>
                  </a:cubicBezTo>
                  <a:cubicBezTo>
                    <a:pt x="2842424" y="3905406"/>
                    <a:pt x="2855487" y="3805258"/>
                    <a:pt x="3003533" y="3700755"/>
                  </a:cubicBezTo>
                  <a:cubicBezTo>
                    <a:pt x="3151579" y="3596252"/>
                    <a:pt x="3437509" y="3488846"/>
                    <a:pt x="3578298" y="3343703"/>
                  </a:cubicBezTo>
                  <a:cubicBezTo>
                    <a:pt x="3719087" y="3198560"/>
                    <a:pt x="3764081" y="3018583"/>
                    <a:pt x="3848264" y="2829897"/>
                  </a:cubicBezTo>
                  <a:cubicBezTo>
                    <a:pt x="3932447" y="2641211"/>
                    <a:pt x="4067430" y="2394469"/>
                    <a:pt x="4083396" y="2211589"/>
                  </a:cubicBezTo>
                  <a:cubicBezTo>
                    <a:pt x="4099362" y="2028709"/>
                    <a:pt x="3961599" y="1882157"/>
                    <a:pt x="3944058" y="1732617"/>
                  </a:cubicBezTo>
                  <a:cubicBezTo>
                    <a:pt x="3926518" y="1583078"/>
                    <a:pt x="3938628" y="1456380"/>
                    <a:pt x="3978153" y="1314352"/>
                  </a:cubicBezTo>
                  <a:cubicBezTo>
                    <a:pt x="4017678" y="1172324"/>
                    <a:pt x="4183986" y="1029906"/>
                    <a:pt x="4181207" y="880451"/>
                  </a:cubicBezTo>
                  <a:cubicBezTo>
                    <a:pt x="4178428" y="730996"/>
                    <a:pt x="4039379" y="559876"/>
                    <a:pt x="3961476" y="417623"/>
                  </a:cubicBezTo>
                  <a:cubicBezTo>
                    <a:pt x="3883573" y="275370"/>
                    <a:pt x="3896670" y="80633"/>
                    <a:pt x="3713790" y="26930"/>
                  </a:cubicBezTo>
                  <a:cubicBezTo>
                    <a:pt x="3530910" y="-26773"/>
                    <a:pt x="3327811" y="16185"/>
                    <a:pt x="3182945" y="17625"/>
                  </a:cubicBezTo>
                  <a:cubicBezTo>
                    <a:pt x="3038079" y="19065"/>
                    <a:pt x="2958125" y="9491"/>
                    <a:pt x="2844593" y="355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97DF3D-1328-45A1-9812-3D92B94E19A0}"/>
              </a:ext>
            </a:extLst>
          </p:cNvPr>
          <p:cNvGrpSpPr/>
          <p:nvPr/>
        </p:nvGrpSpPr>
        <p:grpSpPr>
          <a:xfrm>
            <a:off x="7410450" y="1419225"/>
            <a:ext cx="3581400" cy="4476750"/>
            <a:chOff x="7410450" y="1419225"/>
            <a:chExt cx="3581400" cy="4476750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A5E2899-8797-46F7-916B-448A677B73B7}"/>
                </a:ext>
              </a:extLst>
            </p:cNvPr>
            <p:cNvSpPr/>
            <p:nvPr/>
          </p:nvSpPr>
          <p:spPr>
            <a:xfrm>
              <a:off x="7410450" y="1419225"/>
              <a:ext cx="3257550" cy="4476750"/>
            </a:xfrm>
            <a:custGeom>
              <a:avLst/>
              <a:gdLst>
                <a:gd name="connsiteX0" fmla="*/ 0 w 3257550"/>
                <a:gd name="connsiteY0" fmla="*/ 4476750 h 4476750"/>
                <a:gd name="connsiteX1" fmla="*/ 1200150 w 3257550"/>
                <a:gd name="connsiteY1" fmla="*/ 4029075 h 4476750"/>
                <a:gd name="connsiteX2" fmla="*/ 2114550 w 3257550"/>
                <a:gd name="connsiteY2" fmla="*/ 3619500 h 4476750"/>
                <a:gd name="connsiteX3" fmla="*/ 2438400 w 3257550"/>
                <a:gd name="connsiteY3" fmla="*/ 3209925 h 4476750"/>
                <a:gd name="connsiteX4" fmla="*/ 2638425 w 3257550"/>
                <a:gd name="connsiteY4" fmla="*/ 2486025 h 4476750"/>
                <a:gd name="connsiteX5" fmla="*/ 2324100 w 3257550"/>
                <a:gd name="connsiteY5" fmla="*/ 2047875 h 4476750"/>
                <a:gd name="connsiteX6" fmla="*/ 2133600 w 3257550"/>
                <a:gd name="connsiteY6" fmla="*/ 1638300 h 4476750"/>
                <a:gd name="connsiteX7" fmla="*/ 2228850 w 3257550"/>
                <a:gd name="connsiteY7" fmla="*/ 1247775 h 4476750"/>
                <a:gd name="connsiteX8" fmla="*/ 2495550 w 3257550"/>
                <a:gd name="connsiteY8" fmla="*/ 781050 h 4476750"/>
                <a:gd name="connsiteX9" fmla="*/ 2752725 w 3257550"/>
                <a:gd name="connsiteY9" fmla="*/ 457200 h 4476750"/>
                <a:gd name="connsiteX10" fmla="*/ 3000375 w 3257550"/>
                <a:gd name="connsiteY10" fmla="*/ 285750 h 4476750"/>
                <a:gd name="connsiteX11" fmla="*/ 3257550 w 3257550"/>
                <a:gd name="connsiteY11" fmla="*/ 0 h 447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7550" h="4476750">
                  <a:moveTo>
                    <a:pt x="0" y="4476750"/>
                  </a:moveTo>
                  <a:cubicBezTo>
                    <a:pt x="423862" y="4324350"/>
                    <a:pt x="847725" y="4171950"/>
                    <a:pt x="1200150" y="4029075"/>
                  </a:cubicBezTo>
                  <a:cubicBezTo>
                    <a:pt x="1552575" y="3886200"/>
                    <a:pt x="1908175" y="3756025"/>
                    <a:pt x="2114550" y="3619500"/>
                  </a:cubicBezTo>
                  <a:cubicBezTo>
                    <a:pt x="2320925" y="3482975"/>
                    <a:pt x="2351088" y="3398837"/>
                    <a:pt x="2438400" y="3209925"/>
                  </a:cubicBezTo>
                  <a:cubicBezTo>
                    <a:pt x="2525712" y="3021013"/>
                    <a:pt x="2657475" y="2679700"/>
                    <a:pt x="2638425" y="2486025"/>
                  </a:cubicBezTo>
                  <a:cubicBezTo>
                    <a:pt x="2619375" y="2292350"/>
                    <a:pt x="2408237" y="2189162"/>
                    <a:pt x="2324100" y="2047875"/>
                  </a:cubicBezTo>
                  <a:cubicBezTo>
                    <a:pt x="2239963" y="1906588"/>
                    <a:pt x="2149475" y="1771650"/>
                    <a:pt x="2133600" y="1638300"/>
                  </a:cubicBezTo>
                  <a:cubicBezTo>
                    <a:pt x="2117725" y="1504950"/>
                    <a:pt x="2168525" y="1390650"/>
                    <a:pt x="2228850" y="1247775"/>
                  </a:cubicBezTo>
                  <a:cubicBezTo>
                    <a:pt x="2289175" y="1104900"/>
                    <a:pt x="2408238" y="912812"/>
                    <a:pt x="2495550" y="781050"/>
                  </a:cubicBezTo>
                  <a:cubicBezTo>
                    <a:pt x="2582862" y="649288"/>
                    <a:pt x="2668588" y="539750"/>
                    <a:pt x="2752725" y="457200"/>
                  </a:cubicBezTo>
                  <a:cubicBezTo>
                    <a:pt x="2836862" y="374650"/>
                    <a:pt x="2916238" y="361950"/>
                    <a:pt x="3000375" y="285750"/>
                  </a:cubicBezTo>
                  <a:cubicBezTo>
                    <a:pt x="3084512" y="209550"/>
                    <a:pt x="3171031" y="104775"/>
                    <a:pt x="3257550" y="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5138550-B7C0-411D-ABB9-45B8827AFC04}"/>
                </a:ext>
              </a:extLst>
            </p:cNvPr>
            <p:cNvSpPr/>
            <p:nvPr/>
          </p:nvSpPr>
          <p:spPr>
            <a:xfrm>
              <a:off x="8505825" y="4429125"/>
              <a:ext cx="1428750" cy="432532"/>
            </a:xfrm>
            <a:custGeom>
              <a:avLst/>
              <a:gdLst>
                <a:gd name="connsiteX0" fmla="*/ 1428750 w 1428750"/>
                <a:gd name="connsiteY0" fmla="*/ 0 h 432532"/>
                <a:gd name="connsiteX1" fmla="*/ 876300 w 1428750"/>
                <a:gd name="connsiteY1" fmla="*/ 66675 h 432532"/>
                <a:gd name="connsiteX2" fmla="*/ 542925 w 1428750"/>
                <a:gd name="connsiteY2" fmla="*/ 171450 h 432532"/>
                <a:gd name="connsiteX3" fmla="*/ 476250 w 1428750"/>
                <a:gd name="connsiteY3" fmla="*/ 228600 h 432532"/>
                <a:gd name="connsiteX4" fmla="*/ 342900 w 1428750"/>
                <a:gd name="connsiteY4" fmla="*/ 361950 h 432532"/>
                <a:gd name="connsiteX5" fmla="*/ 114300 w 1428750"/>
                <a:gd name="connsiteY5" fmla="*/ 419100 h 432532"/>
                <a:gd name="connsiteX6" fmla="*/ 28575 w 1428750"/>
                <a:gd name="connsiteY6" fmla="*/ 428625 h 432532"/>
                <a:gd name="connsiteX7" fmla="*/ 9525 w 1428750"/>
                <a:gd name="connsiteY7" fmla="*/ 428625 h 432532"/>
                <a:gd name="connsiteX8" fmla="*/ 0 w 1428750"/>
                <a:gd name="connsiteY8" fmla="*/ 381000 h 4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0" h="432532">
                  <a:moveTo>
                    <a:pt x="1428750" y="0"/>
                  </a:moveTo>
                  <a:cubicBezTo>
                    <a:pt x="1226343" y="19050"/>
                    <a:pt x="1023937" y="38100"/>
                    <a:pt x="876300" y="66675"/>
                  </a:cubicBezTo>
                  <a:cubicBezTo>
                    <a:pt x="728662" y="95250"/>
                    <a:pt x="609600" y="144463"/>
                    <a:pt x="542925" y="171450"/>
                  </a:cubicBezTo>
                  <a:cubicBezTo>
                    <a:pt x="476250" y="198438"/>
                    <a:pt x="509587" y="196850"/>
                    <a:pt x="476250" y="228600"/>
                  </a:cubicBezTo>
                  <a:cubicBezTo>
                    <a:pt x="442913" y="260350"/>
                    <a:pt x="403225" y="330200"/>
                    <a:pt x="342900" y="361950"/>
                  </a:cubicBezTo>
                  <a:cubicBezTo>
                    <a:pt x="282575" y="393700"/>
                    <a:pt x="166687" y="407988"/>
                    <a:pt x="114300" y="419100"/>
                  </a:cubicBezTo>
                  <a:cubicBezTo>
                    <a:pt x="61913" y="430212"/>
                    <a:pt x="46037" y="427038"/>
                    <a:pt x="28575" y="428625"/>
                  </a:cubicBezTo>
                  <a:cubicBezTo>
                    <a:pt x="11113" y="430212"/>
                    <a:pt x="14287" y="436563"/>
                    <a:pt x="9525" y="428625"/>
                  </a:cubicBezTo>
                  <a:cubicBezTo>
                    <a:pt x="4762" y="420688"/>
                    <a:pt x="2381" y="400844"/>
                    <a:pt x="0" y="38100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D992B59-F23F-4C1B-9091-160A4654385C}"/>
                </a:ext>
              </a:extLst>
            </p:cNvPr>
            <p:cNvSpPr/>
            <p:nvPr/>
          </p:nvSpPr>
          <p:spPr>
            <a:xfrm>
              <a:off x="9715500" y="3409950"/>
              <a:ext cx="1046202" cy="857250"/>
            </a:xfrm>
            <a:custGeom>
              <a:avLst/>
              <a:gdLst>
                <a:gd name="connsiteX0" fmla="*/ 0 w 1046202"/>
                <a:gd name="connsiteY0" fmla="*/ 0 h 857250"/>
                <a:gd name="connsiteX1" fmla="*/ 685800 w 1046202"/>
                <a:gd name="connsiteY1" fmla="*/ 152400 h 857250"/>
                <a:gd name="connsiteX2" fmla="*/ 1000125 w 1046202"/>
                <a:gd name="connsiteY2" fmla="*/ 390525 h 857250"/>
                <a:gd name="connsiteX3" fmla="*/ 1038225 w 1046202"/>
                <a:gd name="connsiteY3" fmla="*/ 85725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02" h="857250">
                  <a:moveTo>
                    <a:pt x="0" y="0"/>
                  </a:moveTo>
                  <a:cubicBezTo>
                    <a:pt x="259556" y="43656"/>
                    <a:pt x="519113" y="87313"/>
                    <a:pt x="685800" y="152400"/>
                  </a:cubicBezTo>
                  <a:cubicBezTo>
                    <a:pt x="852487" y="217487"/>
                    <a:pt x="941388" y="273050"/>
                    <a:pt x="1000125" y="390525"/>
                  </a:cubicBezTo>
                  <a:cubicBezTo>
                    <a:pt x="1058863" y="508000"/>
                    <a:pt x="1048544" y="682625"/>
                    <a:pt x="1038225" y="85725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0FA528E-25C8-44CC-8BCD-C29E1CF903AE}"/>
                </a:ext>
              </a:extLst>
            </p:cNvPr>
            <p:cNvSpPr/>
            <p:nvPr/>
          </p:nvSpPr>
          <p:spPr>
            <a:xfrm>
              <a:off x="8963025" y="1783292"/>
              <a:ext cx="1019175" cy="312208"/>
            </a:xfrm>
            <a:custGeom>
              <a:avLst/>
              <a:gdLst>
                <a:gd name="connsiteX0" fmla="*/ 1019175 w 1019175"/>
                <a:gd name="connsiteY0" fmla="*/ 312208 h 312208"/>
                <a:gd name="connsiteX1" fmla="*/ 876300 w 1019175"/>
                <a:gd name="connsiteY1" fmla="*/ 112183 h 312208"/>
                <a:gd name="connsiteX2" fmla="*/ 590550 w 1019175"/>
                <a:gd name="connsiteY2" fmla="*/ 7408 h 312208"/>
                <a:gd name="connsiteX3" fmla="*/ 371475 w 1019175"/>
                <a:gd name="connsiteY3" fmla="*/ 16933 h 312208"/>
                <a:gd name="connsiteX4" fmla="*/ 180975 w 1019175"/>
                <a:gd name="connsiteY4" fmla="*/ 83608 h 312208"/>
                <a:gd name="connsiteX5" fmla="*/ 0 w 1019175"/>
                <a:gd name="connsiteY5" fmla="*/ 102658 h 31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9175" h="312208">
                  <a:moveTo>
                    <a:pt x="1019175" y="312208"/>
                  </a:moveTo>
                  <a:cubicBezTo>
                    <a:pt x="983456" y="237595"/>
                    <a:pt x="947737" y="162983"/>
                    <a:pt x="876300" y="112183"/>
                  </a:cubicBezTo>
                  <a:cubicBezTo>
                    <a:pt x="804863" y="61383"/>
                    <a:pt x="674687" y="23283"/>
                    <a:pt x="590550" y="7408"/>
                  </a:cubicBezTo>
                  <a:cubicBezTo>
                    <a:pt x="506413" y="-8467"/>
                    <a:pt x="439738" y="4233"/>
                    <a:pt x="371475" y="16933"/>
                  </a:cubicBezTo>
                  <a:cubicBezTo>
                    <a:pt x="303212" y="29633"/>
                    <a:pt x="242887" y="69321"/>
                    <a:pt x="180975" y="83608"/>
                  </a:cubicBezTo>
                  <a:cubicBezTo>
                    <a:pt x="119063" y="97895"/>
                    <a:pt x="59531" y="100276"/>
                    <a:pt x="0" y="102658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ABA722-47C8-49BE-8489-425B3CC83B96}"/>
                </a:ext>
              </a:extLst>
            </p:cNvPr>
            <p:cNvSpPr/>
            <p:nvPr/>
          </p:nvSpPr>
          <p:spPr>
            <a:xfrm>
              <a:off x="10476128" y="1581150"/>
              <a:ext cx="515722" cy="791111"/>
            </a:xfrm>
            <a:custGeom>
              <a:avLst/>
              <a:gdLst>
                <a:gd name="connsiteX0" fmla="*/ 68047 w 515722"/>
                <a:gd name="connsiteY0" fmla="*/ 0 h 791111"/>
                <a:gd name="connsiteX1" fmla="*/ 48997 w 515722"/>
                <a:gd name="connsiteY1" fmla="*/ 295275 h 791111"/>
                <a:gd name="connsiteX2" fmla="*/ 1372 w 515722"/>
                <a:gd name="connsiteY2" fmla="*/ 504825 h 791111"/>
                <a:gd name="connsiteX3" fmla="*/ 20422 w 515722"/>
                <a:gd name="connsiteY3" fmla="*/ 609600 h 791111"/>
                <a:gd name="connsiteX4" fmla="*/ 96622 w 515722"/>
                <a:gd name="connsiteY4" fmla="*/ 733425 h 791111"/>
                <a:gd name="connsiteX5" fmla="*/ 239497 w 515722"/>
                <a:gd name="connsiteY5" fmla="*/ 781050 h 791111"/>
                <a:gd name="connsiteX6" fmla="*/ 372847 w 515722"/>
                <a:gd name="connsiteY6" fmla="*/ 790575 h 791111"/>
                <a:gd name="connsiteX7" fmla="*/ 515722 w 515722"/>
                <a:gd name="connsiteY7" fmla="*/ 771525 h 79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722" h="791111">
                  <a:moveTo>
                    <a:pt x="68047" y="0"/>
                  </a:moveTo>
                  <a:cubicBezTo>
                    <a:pt x="64078" y="105569"/>
                    <a:pt x="60109" y="211138"/>
                    <a:pt x="48997" y="295275"/>
                  </a:cubicBezTo>
                  <a:cubicBezTo>
                    <a:pt x="37885" y="379412"/>
                    <a:pt x="6134" y="452438"/>
                    <a:pt x="1372" y="504825"/>
                  </a:cubicBezTo>
                  <a:cubicBezTo>
                    <a:pt x="-3390" y="557212"/>
                    <a:pt x="4547" y="571500"/>
                    <a:pt x="20422" y="609600"/>
                  </a:cubicBezTo>
                  <a:cubicBezTo>
                    <a:pt x="36297" y="647700"/>
                    <a:pt x="60110" y="704850"/>
                    <a:pt x="96622" y="733425"/>
                  </a:cubicBezTo>
                  <a:cubicBezTo>
                    <a:pt x="133134" y="762000"/>
                    <a:pt x="193460" y="771525"/>
                    <a:pt x="239497" y="781050"/>
                  </a:cubicBezTo>
                  <a:cubicBezTo>
                    <a:pt x="285535" y="790575"/>
                    <a:pt x="326810" y="792162"/>
                    <a:pt x="372847" y="790575"/>
                  </a:cubicBezTo>
                  <a:cubicBezTo>
                    <a:pt x="418884" y="788988"/>
                    <a:pt x="467303" y="780256"/>
                    <a:pt x="515722" y="771525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1858FD34-7423-40A1-9138-6C1A1A70C839}"/>
              </a:ext>
            </a:extLst>
          </p:cNvPr>
          <p:cNvSpPr/>
          <p:nvPr/>
        </p:nvSpPr>
        <p:spPr>
          <a:xfrm>
            <a:off x="9761889" y="2313349"/>
            <a:ext cx="2323454" cy="6215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b="1"/>
              <a:t>Watershed manager’s selection layer is watershed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7BE87E2-7BA3-4969-8FE5-937DD95C43E0}"/>
              </a:ext>
            </a:extLst>
          </p:cNvPr>
          <p:cNvSpPr txBox="1"/>
          <p:nvPr/>
        </p:nvSpPr>
        <p:spPr>
          <a:xfrm>
            <a:off x="288905" y="785270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First name*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AA97130-D34A-46DE-820A-BE8554BA1AF4}"/>
              </a:ext>
            </a:extLst>
          </p:cNvPr>
          <p:cNvSpPr txBox="1"/>
          <p:nvPr/>
        </p:nvSpPr>
        <p:spPr>
          <a:xfrm>
            <a:off x="1822569" y="785270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Last name*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825BFEE-18E1-4F50-9111-3A5712993543}"/>
              </a:ext>
            </a:extLst>
          </p:cNvPr>
          <p:cNvSpPr txBox="1"/>
          <p:nvPr/>
        </p:nvSpPr>
        <p:spPr>
          <a:xfrm>
            <a:off x="274684" y="1526263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Address*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42ECAF-2A56-412C-AC87-9C1123C10F83}"/>
              </a:ext>
            </a:extLst>
          </p:cNvPr>
          <p:cNvSpPr txBox="1"/>
          <p:nvPr/>
        </p:nvSpPr>
        <p:spPr>
          <a:xfrm>
            <a:off x="265841" y="226921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Municipality/City*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B9E7C8B-F937-4274-A5D2-5F25015A1040}"/>
              </a:ext>
            </a:extLst>
          </p:cNvPr>
          <p:cNvSpPr txBox="1"/>
          <p:nvPr/>
        </p:nvSpPr>
        <p:spPr>
          <a:xfrm>
            <a:off x="260537" y="494720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User info</a:t>
            </a:r>
            <a:endParaRPr lang="en-CA" sz="1100" b="1" baseline="300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63C68C6-8269-4C86-8EA1-15E886D75E68}"/>
              </a:ext>
            </a:extLst>
          </p:cNvPr>
          <p:cNvSpPr txBox="1"/>
          <p:nvPr/>
        </p:nvSpPr>
        <p:spPr>
          <a:xfrm>
            <a:off x="284148" y="1153372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Organization*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0E48BCD-B764-4D5C-9047-41B18CD718A6}"/>
              </a:ext>
            </a:extLst>
          </p:cNvPr>
          <p:cNvSpPr txBox="1"/>
          <p:nvPr/>
        </p:nvSpPr>
        <p:spPr>
          <a:xfrm>
            <a:off x="265841" y="189928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Address 2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896E7CD-BB0A-4C02-B12C-63BC8894C8CD}"/>
              </a:ext>
            </a:extLst>
          </p:cNvPr>
          <p:cNvGrpSpPr/>
          <p:nvPr/>
        </p:nvGrpSpPr>
        <p:grpSpPr>
          <a:xfrm>
            <a:off x="264622" y="3801102"/>
            <a:ext cx="2963095" cy="246222"/>
            <a:chOff x="142875" y="1504949"/>
            <a:chExt cx="1453195" cy="26658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A7C6142-AF16-4EE7-B223-9FC5B450506D}"/>
                </a:ext>
              </a:extLst>
            </p:cNvPr>
            <p:cNvSpPr txBox="1"/>
            <p:nvPr/>
          </p:nvSpPr>
          <p:spPr>
            <a:xfrm>
              <a:off x="142875" y="1504950"/>
              <a:ext cx="1453195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/>
                <a:t>E-mail *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B6F60B3-BEDE-49AC-B99D-172E3B3C4B3B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7A0F8606-A956-4979-BD35-3247BD4A910C}"/>
              </a:ext>
            </a:extLst>
          </p:cNvPr>
          <p:cNvSpPr txBox="1"/>
          <p:nvPr/>
        </p:nvSpPr>
        <p:spPr>
          <a:xfrm>
            <a:off x="236253" y="3495900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Account login</a:t>
            </a:r>
            <a:endParaRPr lang="en-CA" sz="1100" b="1" baseline="30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F99E97C-9592-464B-B455-F7D0B7520AAD}"/>
              </a:ext>
            </a:extLst>
          </p:cNvPr>
          <p:cNvSpPr txBox="1"/>
          <p:nvPr/>
        </p:nvSpPr>
        <p:spPr>
          <a:xfrm>
            <a:off x="265840" y="2632995"/>
            <a:ext cx="143827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State/Province*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917C168-1477-4B54-BDF4-64B5E3F57ED2}"/>
              </a:ext>
            </a:extLst>
          </p:cNvPr>
          <p:cNvSpPr txBox="1"/>
          <p:nvPr/>
        </p:nvSpPr>
        <p:spPr>
          <a:xfrm>
            <a:off x="1813725" y="2632995"/>
            <a:ext cx="142405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Country*</a:t>
            </a:r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6B302C43-E5CC-4020-8626-E6D75DD9BE5E}"/>
              </a:ext>
            </a:extLst>
          </p:cNvPr>
          <p:cNvSpPr/>
          <p:nvPr/>
        </p:nvSpPr>
        <p:spPr>
          <a:xfrm rot="10800000">
            <a:off x="1559956" y="2738296"/>
            <a:ext cx="72000" cy="64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Isosceles Triangle 122">
            <a:extLst>
              <a:ext uri="{FF2B5EF4-FFF2-40B4-BE49-F238E27FC236}">
                <a16:creationId xmlns:a16="http://schemas.microsoft.com/office/drawing/2014/main" id="{7BA14595-AB28-407C-BC4D-695B449F00AC}"/>
              </a:ext>
            </a:extLst>
          </p:cNvPr>
          <p:cNvSpPr/>
          <p:nvPr/>
        </p:nvSpPr>
        <p:spPr>
          <a:xfrm rot="10800000">
            <a:off x="3065626" y="2733257"/>
            <a:ext cx="72000" cy="64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8EF6CDB-CAA3-4F3B-988B-DC3B7EE179EB}"/>
              </a:ext>
            </a:extLst>
          </p:cNvPr>
          <p:cNvSpPr txBox="1"/>
          <p:nvPr/>
        </p:nvSpPr>
        <p:spPr>
          <a:xfrm>
            <a:off x="255779" y="3011982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Post code*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92AD39E-3380-46A4-AD97-08A163AEF272}"/>
              </a:ext>
            </a:extLst>
          </p:cNvPr>
          <p:cNvGrpSpPr/>
          <p:nvPr/>
        </p:nvGrpSpPr>
        <p:grpSpPr>
          <a:xfrm>
            <a:off x="942658" y="5432333"/>
            <a:ext cx="4472773" cy="822237"/>
            <a:chOff x="7304220" y="3343167"/>
            <a:chExt cx="4472773" cy="82223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A0A2C3E-69BE-4844-94A3-A8213FD88750}"/>
                </a:ext>
              </a:extLst>
            </p:cNvPr>
            <p:cNvSpPr/>
            <p:nvPr/>
          </p:nvSpPr>
          <p:spPr>
            <a:xfrm>
              <a:off x="8614144" y="3343167"/>
              <a:ext cx="3162849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/>
                <a:t>Successful create an account will send an activation email to user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12FE374-9407-42DE-AB05-1391F004E032}"/>
                </a:ext>
              </a:extLst>
            </p:cNvPr>
            <p:cNvCxnSpPr>
              <a:cxnSpLocks/>
              <a:stCxn id="126" idx="1"/>
            </p:cNvCxnSpPr>
            <p:nvPr/>
          </p:nvCxnSpPr>
          <p:spPr>
            <a:xfrm flipH="1">
              <a:off x="7304220" y="3662665"/>
              <a:ext cx="1309924" cy="5027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765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576A3F44-91C3-44A3-92A3-5CCE2E20430A}"/>
              </a:ext>
            </a:extLst>
          </p:cNvPr>
          <p:cNvGrpSpPr/>
          <p:nvPr/>
        </p:nvGrpSpPr>
        <p:grpSpPr>
          <a:xfrm>
            <a:off x="0" y="363610"/>
            <a:ext cx="1971675" cy="6264991"/>
            <a:chOff x="0" y="354085"/>
            <a:chExt cx="1971675" cy="626499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4FE596E-C312-400E-97DD-45F0C30536EC}"/>
                </a:ext>
              </a:extLst>
            </p:cNvPr>
            <p:cNvSpPr/>
            <p:nvPr/>
          </p:nvSpPr>
          <p:spPr>
            <a:xfrm>
              <a:off x="0" y="354085"/>
              <a:ext cx="1971675" cy="62649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5D439B7-5004-47B4-AA99-A60F2099F56F}"/>
                </a:ext>
              </a:extLst>
            </p:cNvPr>
            <p:cNvSpPr txBox="1"/>
            <p:nvPr/>
          </p:nvSpPr>
          <p:spPr>
            <a:xfrm>
              <a:off x="1723784" y="390591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529DA03-EC0A-4047-833F-75C2FD4B943B}"/>
              </a:ext>
            </a:extLst>
          </p:cNvPr>
          <p:cNvGrpSpPr/>
          <p:nvPr/>
        </p:nvGrpSpPr>
        <p:grpSpPr>
          <a:xfrm>
            <a:off x="81997" y="717818"/>
            <a:ext cx="1940717" cy="315137"/>
            <a:chOff x="81997" y="717818"/>
            <a:chExt cx="1940717" cy="31513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089D6BF-DF93-4910-8E62-6CA9CBE5C820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EBEEF159-C546-4340-8E9B-7A07E4F2D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D1B7480-D489-414E-900B-5B9ECC6BE952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1BF51C0-92FE-4636-B963-4ACB116CC62E}"/>
              </a:ext>
            </a:extLst>
          </p:cNvPr>
          <p:cNvGrpSpPr/>
          <p:nvPr/>
        </p:nvGrpSpPr>
        <p:grpSpPr>
          <a:xfrm>
            <a:off x="64137" y="1178381"/>
            <a:ext cx="1958590" cy="315137"/>
            <a:chOff x="64137" y="1178381"/>
            <a:chExt cx="1958590" cy="315137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1F86FC3-7019-47DD-B6C3-09613005CEE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User</a:t>
              </a:r>
            </a:p>
          </p:txBody>
        </p:sp>
        <p:pic>
          <p:nvPicPr>
            <p:cNvPr id="79" name="Graphic 78" descr="Users">
              <a:extLst>
                <a:ext uri="{FF2B5EF4-FFF2-40B4-BE49-F238E27FC236}">
                  <a16:creationId xmlns:a16="http://schemas.microsoft.com/office/drawing/2014/main" id="{5D1C1650-FD17-4F65-8635-B0851247E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5193" y="1178381"/>
              <a:ext cx="324000" cy="315137"/>
            </a:xfrm>
            <a:prstGeom prst="rect">
              <a:avLst/>
            </a:prstGeom>
          </p:spPr>
        </p:pic>
        <p:sp>
          <p:nvSpPr>
            <p:cNvPr id="81" name="Arrow: Chevron 80">
              <a:extLst>
                <a:ext uri="{FF2B5EF4-FFF2-40B4-BE49-F238E27FC236}">
                  <a16:creationId xmlns:a16="http://schemas.microsoft.com/office/drawing/2014/main" id="{2C036B39-8B0F-4D82-B404-68897750D5B5}"/>
                </a:ext>
              </a:extLst>
            </p:cNvPr>
            <p:cNvSpPr/>
            <p:nvPr/>
          </p:nvSpPr>
          <p:spPr>
            <a:xfrm rot="5571182">
              <a:off x="81997" y="12860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347C45F-6AFB-4FFC-AC90-2C794753341B}"/>
              </a:ext>
            </a:extLst>
          </p:cNvPr>
          <p:cNvGrpSpPr/>
          <p:nvPr/>
        </p:nvGrpSpPr>
        <p:grpSpPr>
          <a:xfrm>
            <a:off x="71418" y="2466825"/>
            <a:ext cx="1931500" cy="236353"/>
            <a:chOff x="81997" y="1685524"/>
            <a:chExt cx="1931500" cy="236353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C0C6E0C-CD0E-472B-AFE7-37A1FDCE0791}"/>
                </a:ext>
              </a:extLst>
            </p:cNvPr>
            <p:cNvSpPr txBox="1"/>
            <p:nvPr/>
          </p:nvSpPr>
          <p:spPr>
            <a:xfrm>
              <a:off x="683888" y="1713893"/>
              <a:ext cx="1329609" cy="179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Watershed</a:t>
              </a:r>
            </a:p>
          </p:txBody>
        </p:sp>
        <p:pic>
          <p:nvPicPr>
            <p:cNvPr id="93" name="Picture 9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88B8A09-F6C3-46E2-AECC-1FC540E1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8" y="1685524"/>
              <a:ext cx="324000" cy="236353"/>
            </a:xfrm>
            <a:prstGeom prst="rect">
              <a:avLst/>
            </a:prstGeom>
          </p:spPr>
        </p:pic>
        <p:sp>
          <p:nvSpPr>
            <p:cNvPr id="94" name="Arrow: Chevron 93">
              <a:extLst>
                <a:ext uri="{FF2B5EF4-FFF2-40B4-BE49-F238E27FC236}">
                  <a16:creationId xmlns:a16="http://schemas.microsoft.com/office/drawing/2014/main" id="{31A6F08D-7BB8-4DC4-A766-DE0E1226060A}"/>
                </a:ext>
              </a:extLst>
            </p:cNvPr>
            <p:cNvSpPr/>
            <p:nvPr/>
          </p:nvSpPr>
          <p:spPr>
            <a:xfrm>
              <a:off x="81997" y="175935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21FC686-A362-4579-BEE7-D7129872C86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91E8530-1BDE-4DFF-B678-04B392288757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A5B61DC-6FDD-405F-A2C7-417E78FD0C0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1425CD3-79C2-489B-BD05-AF6C3E05C526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ED81D09-DDAC-44DF-9CEB-9C442FD2B3A9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2" name="Picture 2" descr="Related image">
              <a:extLst>
                <a:ext uri="{FF2B5EF4-FFF2-40B4-BE49-F238E27FC236}">
                  <a16:creationId xmlns:a16="http://schemas.microsoft.com/office/drawing/2014/main" id="{ACDA411D-7765-43FA-AAA7-B7FFCE7B67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B8EE9F4-93BC-4314-9CD0-CD11B5E65B6A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4" name="Graphic 103" descr="Smiling face with no fill">
              <a:extLst>
                <a:ext uri="{FF2B5EF4-FFF2-40B4-BE49-F238E27FC236}">
                  <a16:creationId xmlns:a16="http://schemas.microsoft.com/office/drawing/2014/main" id="{4A688A20-1D77-46F4-801F-4B59B77E1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105" name="Graphic 104" descr="Question mark">
              <a:extLst>
                <a:ext uri="{FF2B5EF4-FFF2-40B4-BE49-F238E27FC236}">
                  <a16:creationId xmlns:a16="http://schemas.microsoft.com/office/drawing/2014/main" id="{594CE6B0-AB74-49E9-AB85-BD3ACD2CA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C9EC101-568E-4A45-AD54-FBA75778B20F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CCBBFEF-2531-42AE-AD61-54CBF654892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7C0C509-1BFF-41AF-8528-52B4273454DA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Municipality manager management</a:t>
              </a:r>
            </a:p>
          </p:txBody>
        </p:sp>
      </p:grp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CEB43D8B-8ED2-48D9-9CBB-27B8A0EDD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099480"/>
              </p:ext>
            </p:extLst>
          </p:nvPr>
        </p:nvGraphicFramePr>
        <p:xfrm>
          <a:off x="2143867" y="6240809"/>
          <a:ext cx="2276192" cy="2647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4524">
                  <a:extLst>
                    <a:ext uri="{9D8B030D-6E8A-4147-A177-3AD203B41FA5}">
                      <a16:colId xmlns:a16="http://schemas.microsoft.com/office/drawing/2014/main" val="254554176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405160254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361996786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922072515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763413177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2401453479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93934483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1988349506"/>
                    </a:ext>
                  </a:extLst>
                </a:gridCol>
              </a:tblGrid>
              <a:tr h="264766"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&lt;&lt;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&gt;&gt;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404268"/>
                  </a:ext>
                </a:extLst>
              </a:tr>
            </a:tbl>
          </a:graphicData>
        </a:graphic>
      </p:graphicFrame>
      <p:graphicFrame>
        <p:nvGraphicFramePr>
          <p:cNvPr id="110" name="Table 109">
            <a:extLst>
              <a:ext uri="{FF2B5EF4-FFF2-40B4-BE49-F238E27FC236}">
                <a16:creationId xmlns:a16="http://schemas.microsoft.com/office/drawing/2014/main" id="{1020E8D5-078F-4C2C-BF74-E3295771B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991143"/>
              </p:ext>
            </p:extLst>
          </p:nvPr>
        </p:nvGraphicFramePr>
        <p:xfrm>
          <a:off x="2143867" y="870488"/>
          <a:ext cx="8638434" cy="5043038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819858">
                  <a:extLst>
                    <a:ext uri="{9D8B030D-6E8A-4147-A177-3AD203B41FA5}">
                      <a16:colId xmlns:a16="http://schemas.microsoft.com/office/drawing/2014/main" val="3469072932"/>
                    </a:ext>
                  </a:extLst>
                </a:gridCol>
                <a:gridCol w="1293950">
                  <a:extLst>
                    <a:ext uri="{9D8B030D-6E8A-4147-A177-3AD203B41FA5}">
                      <a16:colId xmlns:a16="http://schemas.microsoft.com/office/drawing/2014/main" val="238526008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55588448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92532769"/>
                    </a:ext>
                  </a:extLst>
                </a:gridCol>
                <a:gridCol w="1329533">
                  <a:extLst>
                    <a:ext uri="{9D8B030D-6E8A-4147-A177-3AD203B41FA5}">
                      <a16:colId xmlns:a16="http://schemas.microsoft.com/office/drawing/2014/main" val="3834831844"/>
                    </a:ext>
                  </a:extLst>
                </a:gridCol>
                <a:gridCol w="1142357">
                  <a:extLst>
                    <a:ext uri="{9D8B030D-6E8A-4147-A177-3AD203B41FA5}">
                      <a16:colId xmlns:a16="http://schemas.microsoft.com/office/drawing/2014/main" val="2990108789"/>
                    </a:ext>
                  </a:extLst>
                </a:gridCol>
                <a:gridCol w="966636">
                  <a:extLst>
                    <a:ext uri="{9D8B030D-6E8A-4147-A177-3AD203B41FA5}">
                      <a16:colId xmlns:a16="http://schemas.microsoft.com/office/drawing/2014/main" val="7633069"/>
                    </a:ext>
                  </a:extLst>
                </a:gridCol>
              </a:tblGrid>
              <a:tr h="357446"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ID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Name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Email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Organization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Municipality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Update 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6230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r>
                        <a:rPr lang="en-CA" sz="1000"/>
                        <a:t>#1001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First name last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Organization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Municipality count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58692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Shawn Shao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University of Guelph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08/15/2019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2559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Wanhong Yang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University of Guelph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640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User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North Saskatchewan Watershed Alliance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0568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639932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24823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301240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50775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04408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30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4680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3753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User 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01614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9410"/>
                  </a:ext>
                </a:extLst>
              </a:tr>
            </a:tbl>
          </a:graphicData>
        </a:graphic>
      </p:graphicFrame>
      <p:sp>
        <p:nvSpPr>
          <p:cNvPr id="111" name="TextBox 110">
            <a:extLst>
              <a:ext uri="{FF2B5EF4-FFF2-40B4-BE49-F238E27FC236}">
                <a16:creationId xmlns:a16="http://schemas.microsoft.com/office/drawing/2014/main" id="{9761AFEA-4EB9-42F2-BA36-7A2038F03085}"/>
              </a:ext>
            </a:extLst>
          </p:cNvPr>
          <p:cNvSpPr txBox="1"/>
          <p:nvPr/>
        </p:nvSpPr>
        <p:spPr>
          <a:xfrm>
            <a:off x="2104281" y="501156"/>
            <a:ext cx="255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Municipality manager list</a:t>
            </a:r>
          </a:p>
        </p:txBody>
      </p: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2ED5D960-0369-4C80-9314-7F25CC07808E}"/>
              </a:ext>
            </a:extLst>
          </p:cNvPr>
          <p:cNvSpPr/>
          <p:nvPr/>
        </p:nvSpPr>
        <p:spPr>
          <a:xfrm rot="10800000">
            <a:off x="2477779" y="1058866"/>
            <a:ext cx="97728" cy="658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pic>
        <p:nvPicPr>
          <p:cNvPr id="113" name="Picture 8" descr="Related image">
            <a:extLst>
              <a:ext uri="{FF2B5EF4-FFF2-40B4-BE49-F238E27FC236}">
                <a16:creationId xmlns:a16="http://schemas.microsoft.com/office/drawing/2014/main" id="{3248FD19-9495-4FB5-B545-672A0755C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36371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Graphic 113" descr="Pencil">
            <a:extLst>
              <a:ext uri="{FF2B5EF4-FFF2-40B4-BE49-F238E27FC236}">
                <a16:creationId xmlns:a16="http://schemas.microsoft.com/office/drawing/2014/main" id="{5C4AAF60-7E75-4456-B526-294BFB6865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1350690"/>
            <a:ext cx="180000" cy="180000"/>
          </a:xfrm>
          <a:prstGeom prst="rect">
            <a:avLst/>
          </a:prstGeom>
        </p:spPr>
      </p:pic>
      <p:pic>
        <p:nvPicPr>
          <p:cNvPr id="115" name="Picture 8" descr="Related image">
            <a:extLst>
              <a:ext uri="{FF2B5EF4-FFF2-40B4-BE49-F238E27FC236}">
                <a16:creationId xmlns:a16="http://schemas.microsoft.com/office/drawing/2014/main" id="{6C8D4E53-FE0D-47E2-B6E4-856239358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72997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Graphic 115" descr="Pencil">
            <a:extLst>
              <a:ext uri="{FF2B5EF4-FFF2-40B4-BE49-F238E27FC236}">
                <a16:creationId xmlns:a16="http://schemas.microsoft.com/office/drawing/2014/main" id="{CA96D4BE-7E92-4947-8F9C-764C301FF5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1716948"/>
            <a:ext cx="180000" cy="180000"/>
          </a:xfrm>
          <a:prstGeom prst="rect">
            <a:avLst/>
          </a:prstGeom>
        </p:spPr>
      </p:pic>
      <p:pic>
        <p:nvPicPr>
          <p:cNvPr id="117" name="Picture 8" descr="Related image">
            <a:extLst>
              <a:ext uri="{FF2B5EF4-FFF2-40B4-BE49-F238E27FC236}">
                <a16:creationId xmlns:a16="http://schemas.microsoft.com/office/drawing/2014/main" id="{86B0B4E9-31BE-4512-B3CD-3D2F482C1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09054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Graphic 117" descr="Pencil">
            <a:extLst>
              <a:ext uri="{FF2B5EF4-FFF2-40B4-BE49-F238E27FC236}">
                <a16:creationId xmlns:a16="http://schemas.microsoft.com/office/drawing/2014/main" id="{F4A36704-7538-44CD-BBFD-16BE2B385F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2077522"/>
            <a:ext cx="180000" cy="180000"/>
          </a:xfrm>
          <a:prstGeom prst="rect">
            <a:avLst/>
          </a:prstGeom>
        </p:spPr>
      </p:pic>
      <p:pic>
        <p:nvPicPr>
          <p:cNvPr id="119" name="Picture 8" descr="Related image">
            <a:extLst>
              <a:ext uri="{FF2B5EF4-FFF2-40B4-BE49-F238E27FC236}">
                <a16:creationId xmlns:a16="http://schemas.microsoft.com/office/drawing/2014/main" id="{E5D71E94-E632-467E-BD84-1BF4A3F78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48537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Graphic 119" descr="Pencil">
            <a:extLst>
              <a:ext uri="{FF2B5EF4-FFF2-40B4-BE49-F238E27FC236}">
                <a16:creationId xmlns:a16="http://schemas.microsoft.com/office/drawing/2014/main" id="{7BE1E17C-2B27-4943-98A4-7E67F141A4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2472355"/>
            <a:ext cx="180000" cy="180000"/>
          </a:xfrm>
          <a:prstGeom prst="rect">
            <a:avLst/>
          </a:prstGeom>
        </p:spPr>
      </p:pic>
      <p:pic>
        <p:nvPicPr>
          <p:cNvPr id="121" name="Picture 8" descr="Related image">
            <a:extLst>
              <a:ext uri="{FF2B5EF4-FFF2-40B4-BE49-F238E27FC236}">
                <a16:creationId xmlns:a16="http://schemas.microsoft.com/office/drawing/2014/main" id="{F0220B0B-C42D-48A8-B850-483E2BFCD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7827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Graphic 121" descr="Pencil">
            <a:extLst>
              <a:ext uri="{FF2B5EF4-FFF2-40B4-BE49-F238E27FC236}">
                <a16:creationId xmlns:a16="http://schemas.microsoft.com/office/drawing/2014/main" id="{D66A096A-3C44-4B4F-A230-66BF32E307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2769720"/>
            <a:ext cx="180000" cy="180000"/>
          </a:xfrm>
          <a:prstGeom prst="rect">
            <a:avLst/>
          </a:prstGeom>
        </p:spPr>
      </p:pic>
      <p:pic>
        <p:nvPicPr>
          <p:cNvPr id="123" name="Picture 8" descr="Related image">
            <a:extLst>
              <a:ext uri="{FF2B5EF4-FFF2-40B4-BE49-F238E27FC236}">
                <a16:creationId xmlns:a16="http://schemas.microsoft.com/office/drawing/2014/main" id="{63359BE8-068A-48C7-9D0A-D763F2B94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14900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Graphic 123" descr="Pencil">
            <a:extLst>
              <a:ext uri="{FF2B5EF4-FFF2-40B4-BE49-F238E27FC236}">
                <a16:creationId xmlns:a16="http://schemas.microsoft.com/office/drawing/2014/main" id="{8E4CBFD2-BE3F-4A41-842D-3EE1AE8F3B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3135978"/>
            <a:ext cx="180000" cy="180000"/>
          </a:xfrm>
          <a:prstGeom prst="rect">
            <a:avLst/>
          </a:prstGeom>
        </p:spPr>
      </p:pic>
      <p:pic>
        <p:nvPicPr>
          <p:cNvPr id="125" name="Picture 8" descr="Related image">
            <a:extLst>
              <a:ext uri="{FF2B5EF4-FFF2-40B4-BE49-F238E27FC236}">
                <a16:creationId xmlns:a16="http://schemas.microsoft.com/office/drawing/2014/main" id="{6D6A878C-4D0B-4805-84CF-8C42ECE1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50957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Graphic 125" descr="Pencil">
            <a:extLst>
              <a:ext uri="{FF2B5EF4-FFF2-40B4-BE49-F238E27FC236}">
                <a16:creationId xmlns:a16="http://schemas.microsoft.com/office/drawing/2014/main" id="{49620EA5-C328-4172-B8E3-1E9517936D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3496552"/>
            <a:ext cx="180000" cy="180000"/>
          </a:xfrm>
          <a:prstGeom prst="rect">
            <a:avLst/>
          </a:prstGeom>
        </p:spPr>
      </p:pic>
      <p:pic>
        <p:nvPicPr>
          <p:cNvPr id="127" name="Picture 8" descr="Related image">
            <a:extLst>
              <a:ext uri="{FF2B5EF4-FFF2-40B4-BE49-F238E27FC236}">
                <a16:creationId xmlns:a16="http://schemas.microsoft.com/office/drawing/2014/main" id="{4F7216DB-A3E9-45FA-9322-9D7DACA70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90440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Graphic 127" descr="Pencil">
            <a:extLst>
              <a:ext uri="{FF2B5EF4-FFF2-40B4-BE49-F238E27FC236}">
                <a16:creationId xmlns:a16="http://schemas.microsoft.com/office/drawing/2014/main" id="{D21D21FE-294B-40F5-B623-A1C4ECAC57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3891385"/>
            <a:ext cx="180000" cy="180000"/>
          </a:xfrm>
          <a:prstGeom prst="rect">
            <a:avLst/>
          </a:prstGeom>
        </p:spPr>
      </p:pic>
      <p:pic>
        <p:nvPicPr>
          <p:cNvPr id="129" name="Picture 8" descr="Related image">
            <a:extLst>
              <a:ext uri="{FF2B5EF4-FFF2-40B4-BE49-F238E27FC236}">
                <a16:creationId xmlns:a16="http://schemas.microsoft.com/office/drawing/2014/main" id="{4FC19F15-2423-46F3-B058-5BE1E2AF6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255820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Graphic 129" descr="Pencil">
            <a:extLst>
              <a:ext uri="{FF2B5EF4-FFF2-40B4-BE49-F238E27FC236}">
                <a16:creationId xmlns:a16="http://schemas.microsoft.com/office/drawing/2014/main" id="{F39409B6-C7B1-4E90-9813-ADDB000DD8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4242797"/>
            <a:ext cx="180000" cy="180000"/>
          </a:xfrm>
          <a:prstGeom prst="rect">
            <a:avLst/>
          </a:prstGeom>
        </p:spPr>
      </p:pic>
      <p:pic>
        <p:nvPicPr>
          <p:cNvPr id="131" name="Picture 8" descr="Related image">
            <a:extLst>
              <a:ext uri="{FF2B5EF4-FFF2-40B4-BE49-F238E27FC236}">
                <a16:creationId xmlns:a16="http://schemas.microsoft.com/office/drawing/2014/main" id="{79D74909-EAA5-4AFF-9069-AD98CD562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55318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Graphic 131" descr="Pencil">
            <a:extLst>
              <a:ext uri="{FF2B5EF4-FFF2-40B4-BE49-F238E27FC236}">
                <a16:creationId xmlns:a16="http://schemas.microsoft.com/office/drawing/2014/main" id="{9EA9AC84-95A4-4A00-9946-7803B04728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4540162"/>
            <a:ext cx="180000" cy="180000"/>
          </a:xfrm>
          <a:prstGeom prst="rect">
            <a:avLst/>
          </a:prstGeom>
        </p:spPr>
      </p:pic>
      <p:pic>
        <p:nvPicPr>
          <p:cNvPr id="133" name="Picture 8" descr="Related image">
            <a:extLst>
              <a:ext uri="{FF2B5EF4-FFF2-40B4-BE49-F238E27FC236}">
                <a16:creationId xmlns:a16="http://schemas.microsoft.com/office/drawing/2014/main" id="{E0191930-99D1-44CF-A34D-EB317F3DB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9194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Graphic 133" descr="Pencil">
            <a:extLst>
              <a:ext uri="{FF2B5EF4-FFF2-40B4-BE49-F238E27FC236}">
                <a16:creationId xmlns:a16="http://schemas.microsoft.com/office/drawing/2014/main" id="{52FA12E2-98BC-470C-A684-363408EC6A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4906420"/>
            <a:ext cx="180000" cy="180000"/>
          </a:xfrm>
          <a:prstGeom prst="rect">
            <a:avLst/>
          </a:prstGeom>
        </p:spPr>
      </p:pic>
      <p:pic>
        <p:nvPicPr>
          <p:cNvPr id="135" name="Picture 8" descr="Related image">
            <a:extLst>
              <a:ext uri="{FF2B5EF4-FFF2-40B4-BE49-F238E27FC236}">
                <a16:creationId xmlns:a16="http://schemas.microsoft.com/office/drawing/2014/main" id="{6F1C5E4B-0CA2-4DBE-8E42-F61C40270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5280017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Graphic 135" descr="Pencil">
            <a:extLst>
              <a:ext uri="{FF2B5EF4-FFF2-40B4-BE49-F238E27FC236}">
                <a16:creationId xmlns:a16="http://schemas.microsoft.com/office/drawing/2014/main" id="{557CDADB-B860-493F-9948-8D4FB472E7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5266994"/>
            <a:ext cx="180000" cy="180000"/>
          </a:xfrm>
          <a:prstGeom prst="rect">
            <a:avLst/>
          </a:prstGeom>
        </p:spPr>
      </p:pic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FFBD65-EC89-4475-BB74-4069E7FEC5B9}"/>
              </a:ext>
            </a:extLst>
          </p:cNvPr>
          <p:cNvSpPr/>
          <p:nvPr/>
        </p:nvSpPr>
        <p:spPr>
          <a:xfrm>
            <a:off x="9787601" y="544078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+ Add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573975B-89EB-4205-9D09-B2B0C442F9D2}"/>
              </a:ext>
            </a:extLst>
          </p:cNvPr>
          <p:cNvGrpSpPr/>
          <p:nvPr/>
        </p:nvGrpSpPr>
        <p:grpSpPr>
          <a:xfrm>
            <a:off x="293903" y="1493518"/>
            <a:ext cx="1389286" cy="838645"/>
            <a:chOff x="293903" y="1493518"/>
            <a:chExt cx="1389286" cy="838645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F1ED5C3-0062-4C6C-A8F5-7D189C05AEB2}"/>
                </a:ext>
              </a:extLst>
            </p:cNvPr>
            <p:cNvGrpSpPr/>
            <p:nvPr/>
          </p:nvGrpSpPr>
          <p:grpSpPr>
            <a:xfrm>
              <a:off x="297745" y="1493518"/>
              <a:ext cx="1385444" cy="252000"/>
              <a:chOff x="302508" y="1494217"/>
              <a:chExt cx="1385444" cy="252000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FB94491-2D76-4CC7-8EC9-C72876F1E4DB}"/>
                  </a:ext>
                </a:extLst>
              </p:cNvPr>
              <p:cNvSpPr txBox="1"/>
              <p:nvPr/>
            </p:nvSpPr>
            <p:spPr>
              <a:xfrm>
                <a:off x="622604" y="1542755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Agri. producer</a:t>
                </a:r>
              </a:p>
            </p:txBody>
          </p:sp>
          <p:pic>
            <p:nvPicPr>
              <p:cNvPr id="147" name="Graphic 146" descr="Farmer">
                <a:extLst>
                  <a:ext uri="{FF2B5EF4-FFF2-40B4-BE49-F238E27FC236}">
                    <a16:creationId xmlns:a16="http://schemas.microsoft.com/office/drawing/2014/main" id="{F511EE7E-071D-49C3-A29A-560B0E50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02508" y="1494217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2D8A0D1C-5C7A-4224-8BD3-9B0FB3060181}"/>
                </a:ext>
              </a:extLst>
            </p:cNvPr>
            <p:cNvGrpSpPr/>
            <p:nvPr/>
          </p:nvGrpSpPr>
          <p:grpSpPr>
            <a:xfrm>
              <a:off x="295367" y="1796098"/>
              <a:ext cx="1387822" cy="252000"/>
              <a:chOff x="295367" y="1796098"/>
              <a:chExt cx="1387822" cy="252000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42763A9-4A2A-4747-B9D6-9C416EF1E781}"/>
                  </a:ext>
                </a:extLst>
              </p:cNvPr>
              <p:cNvSpPr txBox="1"/>
              <p:nvPr/>
            </p:nvSpPr>
            <p:spPr>
              <a:xfrm>
                <a:off x="617841" y="184197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Watershed manager</a:t>
                </a:r>
              </a:p>
            </p:txBody>
          </p:sp>
          <p:pic>
            <p:nvPicPr>
              <p:cNvPr id="145" name="Graphic 144" descr="Picnic table">
                <a:extLst>
                  <a:ext uri="{FF2B5EF4-FFF2-40B4-BE49-F238E27FC236}">
                    <a16:creationId xmlns:a16="http://schemas.microsoft.com/office/drawing/2014/main" id="{F631C7B0-E786-4F3C-8D31-7EA9619C42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95367" y="1796098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4E8F8C5-65AF-4A9B-AD4D-EBDABAC1E2EF}"/>
                </a:ext>
              </a:extLst>
            </p:cNvPr>
            <p:cNvGrpSpPr/>
            <p:nvPr/>
          </p:nvGrpSpPr>
          <p:grpSpPr>
            <a:xfrm>
              <a:off x="293903" y="2080163"/>
              <a:ext cx="1380681" cy="252000"/>
              <a:chOff x="302508" y="2082232"/>
              <a:chExt cx="1380681" cy="252000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BADC1B6-0505-4450-B600-B3012E8DAE22}"/>
                  </a:ext>
                </a:extLst>
              </p:cNvPr>
              <p:cNvSpPr txBox="1"/>
              <p:nvPr/>
            </p:nvSpPr>
            <p:spPr>
              <a:xfrm>
                <a:off x="617841" y="2141203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>
                    <a:solidFill>
                      <a:schemeClr val="accent1"/>
                    </a:solidFill>
                  </a:rPr>
                  <a:t>Municipality manager</a:t>
                </a:r>
              </a:p>
            </p:txBody>
          </p:sp>
          <p:pic>
            <p:nvPicPr>
              <p:cNvPr id="143" name="Graphic 142" descr="Court">
                <a:extLst>
                  <a:ext uri="{FF2B5EF4-FFF2-40B4-BE49-F238E27FC236}">
                    <a16:creationId xmlns:a16="http://schemas.microsoft.com/office/drawing/2014/main" id="{F4605B63-B111-47C0-921B-026C3240E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02508" y="2082232"/>
                <a:ext cx="252000" cy="252000"/>
              </a:xfrm>
              <a:prstGeom prst="rect">
                <a:avLst/>
              </a:prstGeom>
            </p:spPr>
          </p:pic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82B78668-D48A-4DB1-B37A-25DBB46983CC}"/>
              </a:ext>
            </a:extLst>
          </p:cNvPr>
          <p:cNvSpPr/>
          <p:nvPr/>
        </p:nvSpPr>
        <p:spPr>
          <a:xfrm>
            <a:off x="9328818" y="930918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/>
              <a:t>Click “+ Add” button to open the Add/Edit municipality manager page</a:t>
            </a:r>
          </a:p>
        </p:txBody>
      </p:sp>
    </p:spTree>
    <p:extLst>
      <p:ext uri="{BB962C8B-B14F-4D97-AF65-F5344CB8AC3E}">
        <p14:creationId xmlns:p14="http://schemas.microsoft.com/office/powerpoint/2010/main" val="116659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55D05F4-90EB-4278-B19D-D4A4E6B26758}"/>
              </a:ext>
            </a:extLst>
          </p:cNvPr>
          <p:cNvSpPr/>
          <p:nvPr/>
        </p:nvSpPr>
        <p:spPr>
          <a:xfrm>
            <a:off x="0" y="349766"/>
            <a:ext cx="3434065" cy="6281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536958" y="5697583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+</a:t>
            </a:r>
          </a:p>
          <a:p>
            <a:pPr algn="ctr"/>
            <a:endParaRPr lang="en-CA"/>
          </a:p>
          <a:p>
            <a:pPr algn="ctr"/>
            <a:r>
              <a:rPr lang="en-CA">
                <a:sym typeface="Symbol" panose="05050102010706020507" pitchFamily="18" charset="2"/>
              </a:rPr>
              <a:t></a:t>
            </a:r>
            <a:endParaRPr lang="en-CA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3979" y="5343952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475059" y="4973984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432445" y="556670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072173D7-2FAC-4966-969C-C694F4491B1A}"/>
              </a:ext>
            </a:extLst>
          </p:cNvPr>
          <p:cNvGrpSpPr/>
          <p:nvPr/>
        </p:nvGrpSpPr>
        <p:grpSpPr>
          <a:xfrm>
            <a:off x="5185619" y="1686325"/>
            <a:ext cx="3578451" cy="3922523"/>
            <a:chOff x="5185619" y="1686325"/>
            <a:chExt cx="3578451" cy="3922523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5185619" y="1686325"/>
              <a:ext cx="3032376" cy="3922523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5799338" y="1826083"/>
              <a:ext cx="660927" cy="1919334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6790730" y="2086963"/>
              <a:ext cx="415441" cy="176094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7838771" y="2357161"/>
              <a:ext cx="925299" cy="141387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A246C336-6D94-42C2-B8F0-5B39BF04E8C1}"/>
              </a:ext>
            </a:extLst>
          </p:cNvPr>
          <p:cNvSpPr/>
          <p:nvPr/>
        </p:nvSpPr>
        <p:spPr>
          <a:xfrm>
            <a:off x="265840" y="6254214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OK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66B14C0-A836-48D8-8CB4-F006D50569D4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B08FDF4-681F-443E-A094-8FAFE827747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3" name="Picture 2" descr="Related image">
              <a:extLst>
                <a:ext uri="{FF2B5EF4-FFF2-40B4-BE49-F238E27FC236}">
                  <a16:creationId xmlns:a16="http://schemas.microsoft.com/office/drawing/2014/main" id="{7A48592C-DFCF-4E34-A173-6D741112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9F07802-7BE7-469B-89BE-90676D9CDB2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5" name="Graphic 104" descr="Smiling face with no fill">
              <a:extLst>
                <a:ext uri="{FF2B5EF4-FFF2-40B4-BE49-F238E27FC236}">
                  <a16:creationId xmlns:a16="http://schemas.microsoft.com/office/drawing/2014/main" id="{0C092A07-B2F6-4392-9672-002AEDDD8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106" name="Graphic 105" descr="Question mark">
              <a:extLst>
                <a:ext uri="{FF2B5EF4-FFF2-40B4-BE49-F238E27FC236}">
                  <a16:creationId xmlns:a16="http://schemas.microsoft.com/office/drawing/2014/main" id="{C9B60269-5586-4002-9DFA-2D28A968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CF9F1FB-C98C-4C2D-8395-16E46F4DCA8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155DAFC-F7A8-439B-A37B-2B47852B2BB4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E2F18C5-99D6-408B-94CA-094386C123A6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Add/Edit municipality manager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5EBA6C1-4415-46C8-86A7-E862CF28B8F7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E687861-6E9E-449E-84B1-F1A5B519F109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9197EE-8362-4957-9C07-1C3E6214A7D9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500DB9F-E201-4ADD-9775-565ACD7085BE}"/>
              </a:ext>
            </a:extLst>
          </p:cNvPr>
          <p:cNvSpPr/>
          <p:nvPr/>
        </p:nvSpPr>
        <p:spPr>
          <a:xfrm>
            <a:off x="1848699" y="6262013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Cancel</a:t>
            </a:r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A31B96A3-ECBC-47AD-ADB2-CB36C6446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885314"/>
              </p:ext>
            </p:extLst>
          </p:nvPr>
        </p:nvGraphicFramePr>
        <p:xfrm>
          <a:off x="8970711" y="757429"/>
          <a:ext cx="1218677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404DCE-9372-4DB8-9653-C6789DDDBE12}"/>
              </a:ext>
            </a:extLst>
          </p:cNvPr>
          <p:cNvGrpSpPr/>
          <p:nvPr/>
        </p:nvGrpSpPr>
        <p:grpSpPr>
          <a:xfrm>
            <a:off x="8967734" y="551991"/>
            <a:ext cx="1218677" cy="613412"/>
            <a:chOff x="6960438" y="437025"/>
            <a:chExt cx="1218677" cy="613412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970F3E3-BB13-4C17-A496-6A74EAA4D486}"/>
                </a:ext>
              </a:extLst>
            </p:cNvPr>
            <p:cNvGrpSpPr/>
            <p:nvPr/>
          </p:nvGrpSpPr>
          <p:grpSpPr>
            <a:xfrm>
              <a:off x="6960438" y="437025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17F2534-AAFE-4CE8-ACC0-4B11E521E975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FC35FA2C-7236-4F2E-B42E-89B7C587C9AC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4EE67F0-4481-44AA-939C-765DA54256D9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14CBD9B8-5735-4F7B-B46C-51551BF50241}"/>
                </a:ext>
              </a:extLst>
            </p:cNvPr>
            <p:cNvSpPr/>
            <p:nvPr/>
          </p:nvSpPr>
          <p:spPr>
            <a:xfrm>
              <a:off x="7296688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97DF3D-1328-45A1-9812-3D92B94E19A0}"/>
              </a:ext>
            </a:extLst>
          </p:cNvPr>
          <p:cNvGrpSpPr/>
          <p:nvPr/>
        </p:nvGrpSpPr>
        <p:grpSpPr>
          <a:xfrm>
            <a:off x="7410450" y="1419225"/>
            <a:ext cx="3581400" cy="4476750"/>
            <a:chOff x="7410450" y="1419225"/>
            <a:chExt cx="3581400" cy="4476750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A5E2899-8797-46F7-916B-448A677B73B7}"/>
                </a:ext>
              </a:extLst>
            </p:cNvPr>
            <p:cNvSpPr/>
            <p:nvPr/>
          </p:nvSpPr>
          <p:spPr>
            <a:xfrm>
              <a:off x="7410450" y="1419225"/>
              <a:ext cx="3257550" cy="4476750"/>
            </a:xfrm>
            <a:custGeom>
              <a:avLst/>
              <a:gdLst>
                <a:gd name="connsiteX0" fmla="*/ 0 w 3257550"/>
                <a:gd name="connsiteY0" fmla="*/ 4476750 h 4476750"/>
                <a:gd name="connsiteX1" fmla="*/ 1200150 w 3257550"/>
                <a:gd name="connsiteY1" fmla="*/ 4029075 h 4476750"/>
                <a:gd name="connsiteX2" fmla="*/ 2114550 w 3257550"/>
                <a:gd name="connsiteY2" fmla="*/ 3619500 h 4476750"/>
                <a:gd name="connsiteX3" fmla="*/ 2438400 w 3257550"/>
                <a:gd name="connsiteY3" fmla="*/ 3209925 h 4476750"/>
                <a:gd name="connsiteX4" fmla="*/ 2638425 w 3257550"/>
                <a:gd name="connsiteY4" fmla="*/ 2486025 h 4476750"/>
                <a:gd name="connsiteX5" fmla="*/ 2324100 w 3257550"/>
                <a:gd name="connsiteY5" fmla="*/ 2047875 h 4476750"/>
                <a:gd name="connsiteX6" fmla="*/ 2133600 w 3257550"/>
                <a:gd name="connsiteY6" fmla="*/ 1638300 h 4476750"/>
                <a:gd name="connsiteX7" fmla="*/ 2228850 w 3257550"/>
                <a:gd name="connsiteY7" fmla="*/ 1247775 h 4476750"/>
                <a:gd name="connsiteX8" fmla="*/ 2495550 w 3257550"/>
                <a:gd name="connsiteY8" fmla="*/ 781050 h 4476750"/>
                <a:gd name="connsiteX9" fmla="*/ 2752725 w 3257550"/>
                <a:gd name="connsiteY9" fmla="*/ 457200 h 4476750"/>
                <a:gd name="connsiteX10" fmla="*/ 3000375 w 3257550"/>
                <a:gd name="connsiteY10" fmla="*/ 285750 h 4476750"/>
                <a:gd name="connsiteX11" fmla="*/ 3257550 w 3257550"/>
                <a:gd name="connsiteY11" fmla="*/ 0 h 447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7550" h="4476750">
                  <a:moveTo>
                    <a:pt x="0" y="4476750"/>
                  </a:moveTo>
                  <a:cubicBezTo>
                    <a:pt x="423862" y="4324350"/>
                    <a:pt x="847725" y="4171950"/>
                    <a:pt x="1200150" y="4029075"/>
                  </a:cubicBezTo>
                  <a:cubicBezTo>
                    <a:pt x="1552575" y="3886200"/>
                    <a:pt x="1908175" y="3756025"/>
                    <a:pt x="2114550" y="3619500"/>
                  </a:cubicBezTo>
                  <a:cubicBezTo>
                    <a:pt x="2320925" y="3482975"/>
                    <a:pt x="2351088" y="3398837"/>
                    <a:pt x="2438400" y="3209925"/>
                  </a:cubicBezTo>
                  <a:cubicBezTo>
                    <a:pt x="2525712" y="3021013"/>
                    <a:pt x="2657475" y="2679700"/>
                    <a:pt x="2638425" y="2486025"/>
                  </a:cubicBezTo>
                  <a:cubicBezTo>
                    <a:pt x="2619375" y="2292350"/>
                    <a:pt x="2408237" y="2189162"/>
                    <a:pt x="2324100" y="2047875"/>
                  </a:cubicBezTo>
                  <a:cubicBezTo>
                    <a:pt x="2239963" y="1906588"/>
                    <a:pt x="2149475" y="1771650"/>
                    <a:pt x="2133600" y="1638300"/>
                  </a:cubicBezTo>
                  <a:cubicBezTo>
                    <a:pt x="2117725" y="1504950"/>
                    <a:pt x="2168525" y="1390650"/>
                    <a:pt x="2228850" y="1247775"/>
                  </a:cubicBezTo>
                  <a:cubicBezTo>
                    <a:pt x="2289175" y="1104900"/>
                    <a:pt x="2408238" y="912812"/>
                    <a:pt x="2495550" y="781050"/>
                  </a:cubicBezTo>
                  <a:cubicBezTo>
                    <a:pt x="2582862" y="649288"/>
                    <a:pt x="2668588" y="539750"/>
                    <a:pt x="2752725" y="457200"/>
                  </a:cubicBezTo>
                  <a:cubicBezTo>
                    <a:pt x="2836862" y="374650"/>
                    <a:pt x="2916238" y="361950"/>
                    <a:pt x="3000375" y="285750"/>
                  </a:cubicBezTo>
                  <a:cubicBezTo>
                    <a:pt x="3084512" y="209550"/>
                    <a:pt x="3171031" y="104775"/>
                    <a:pt x="3257550" y="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5138550-B7C0-411D-ABB9-45B8827AFC04}"/>
                </a:ext>
              </a:extLst>
            </p:cNvPr>
            <p:cNvSpPr/>
            <p:nvPr/>
          </p:nvSpPr>
          <p:spPr>
            <a:xfrm>
              <a:off x="8505825" y="4429125"/>
              <a:ext cx="1428750" cy="432532"/>
            </a:xfrm>
            <a:custGeom>
              <a:avLst/>
              <a:gdLst>
                <a:gd name="connsiteX0" fmla="*/ 1428750 w 1428750"/>
                <a:gd name="connsiteY0" fmla="*/ 0 h 432532"/>
                <a:gd name="connsiteX1" fmla="*/ 876300 w 1428750"/>
                <a:gd name="connsiteY1" fmla="*/ 66675 h 432532"/>
                <a:gd name="connsiteX2" fmla="*/ 542925 w 1428750"/>
                <a:gd name="connsiteY2" fmla="*/ 171450 h 432532"/>
                <a:gd name="connsiteX3" fmla="*/ 476250 w 1428750"/>
                <a:gd name="connsiteY3" fmla="*/ 228600 h 432532"/>
                <a:gd name="connsiteX4" fmla="*/ 342900 w 1428750"/>
                <a:gd name="connsiteY4" fmla="*/ 361950 h 432532"/>
                <a:gd name="connsiteX5" fmla="*/ 114300 w 1428750"/>
                <a:gd name="connsiteY5" fmla="*/ 419100 h 432532"/>
                <a:gd name="connsiteX6" fmla="*/ 28575 w 1428750"/>
                <a:gd name="connsiteY6" fmla="*/ 428625 h 432532"/>
                <a:gd name="connsiteX7" fmla="*/ 9525 w 1428750"/>
                <a:gd name="connsiteY7" fmla="*/ 428625 h 432532"/>
                <a:gd name="connsiteX8" fmla="*/ 0 w 1428750"/>
                <a:gd name="connsiteY8" fmla="*/ 381000 h 4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0" h="432532">
                  <a:moveTo>
                    <a:pt x="1428750" y="0"/>
                  </a:moveTo>
                  <a:cubicBezTo>
                    <a:pt x="1226343" y="19050"/>
                    <a:pt x="1023937" y="38100"/>
                    <a:pt x="876300" y="66675"/>
                  </a:cubicBezTo>
                  <a:cubicBezTo>
                    <a:pt x="728662" y="95250"/>
                    <a:pt x="609600" y="144463"/>
                    <a:pt x="542925" y="171450"/>
                  </a:cubicBezTo>
                  <a:cubicBezTo>
                    <a:pt x="476250" y="198438"/>
                    <a:pt x="509587" y="196850"/>
                    <a:pt x="476250" y="228600"/>
                  </a:cubicBezTo>
                  <a:cubicBezTo>
                    <a:pt x="442913" y="260350"/>
                    <a:pt x="403225" y="330200"/>
                    <a:pt x="342900" y="361950"/>
                  </a:cubicBezTo>
                  <a:cubicBezTo>
                    <a:pt x="282575" y="393700"/>
                    <a:pt x="166687" y="407988"/>
                    <a:pt x="114300" y="419100"/>
                  </a:cubicBezTo>
                  <a:cubicBezTo>
                    <a:pt x="61913" y="430212"/>
                    <a:pt x="46037" y="427038"/>
                    <a:pt x="28575" y="428625"/>
                  </a:cubicBezTo>
                  <a:cubicBezTo>
                    <a:pt x="11113" y="430212"/>
                    <a:pt x="14287" y="436563"/>
                    <a:pt x="9525" y="428625"/>
                  </a:cubicBezTo>
                  <a:cubicBezTo>
                    <a:pt x="4762" y="420688"/>
                    <a:pt x="2381" y="400844"/>
                    <a:pt x="0" y="38100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D992B59-F23F-4C1B-9091-160A4654385C}"/>
                </a:ext>
              </a:extLst>
            </p:cNvPr>
            <p:cNvSpPr/>
            <p:nvPr/>
          </p:nvSpPr>
          <p:spPr>
            <a:xfrm>
              <a:off x="9715500" y="3409950"/>
              <a:ext cx="1046202" cy="857250"/>
            </a:xfrm>
            <a:custGeom>
              <a:avLst/>
              <a:gdLst>
                <a:gd name="connsiteX0" fmla="*/ 0 w 1046202"/>
                <a:gd name="connsiteY0" fmla="*/ 0 h 857250"/>
                <a:gd name="connsiteX1" fmla="*/ 685800 w 1046202"/>
                <a:gd name="connsiteY1" fmla="*/ 152400 h 857250"/>
                <a:gd name="connsiteX2" fmla="*/ 1000125 w 1046202"/>
                <a:gd name="connsiteY2" fmla="*/ 390525 h 857250"/>
                <a:gd name="connsiteX3" fmla="*/ 1038225 w 1046202"/>
                <a:gd name="connsiteY3" fmla="*/ 85725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02" h="857250">
                  <a:moveTo>
                    <a:pt x="0" y="0"/>
                  </a:moveTo>
                  <a:cubicBezTo>
                    <a:pt x="259556" y="43656"/>
                    <a:pt x="519113" y="87313"/>
                    <a:pt x="685800" y="152400"/>
                  </a:cubicBezTo>
                  <a:cubicBezTo>
                    <a:pt x="852487" y="217487"/>
                    <a:pt x="941388" y="273050"/>
                    <a:pt x="1000125" y="390525"/>
                  </a:cubicBezTo>
                  <a:cubicBezTo>
                    <a:pt x="1058863" y="508000"/>
                    <a:pt x="1048544" y="682625"/>
                    <a:pt x="1038225" y="85725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0FA528E-25C8-44CC-8BCD-C29E1CF903AE}"/>
                </a:ext>
              </a:extLst>
            </p:cNvPr>
            <p:cNvSpPr/>
            <p:nvPr/>
          </p:nvSpPr>
          <p:spPr>
            <a:xfrm>
              <a:off x="8963025" y="1783292"/>
              <a:ext cx="1019175" cy="312208"/>
            </a:xfrm>
            <a:custGeom>
              <a:avLst/>
              <a:gdLst>
                <a:gd name="connsiteX0" fmla="*/ 1019175 w 1019175"/>
                <a:gd name="connsiteY0" fmla="*/ 312208 h 312208"/>
                <a:gd name="connsiteX1" fmla="*/ 876300 w 1019175"/>
                <a:gd name="connsiteY1" fmla="*/ 112183 h 312208"/>
                <a:gd name="connsiteX2" fmla="*/ 590550 w 1019175"/>
                <a:gd name="connsiteY2" fmla="*/ 7408 h 312208"/>
                <a:gd name="connsiteX3" fmla="*/ 371475 w 1019175"/>
                <a:gd name="connsiteY3" fmla="*/ 16933 h 312208"/>
                <a:gd name="connsiteX4" fmla="*/ 180975 w 1019175"/>
                <a:gd name="connsiteY4" fmla="*/ 83608 h 312208"/>
                <a:gd name="connsiteX5" fmla="*/ 0 w 1019175"/>
                <a:gd name="connsiteY5" fmla="*/ 102658 h 31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9175" h="312208">
                  <a:moveTo>
                    <a:pt x="1019175" y="312208"/>
                  </a:moveTo>
                  <a:cubicBezTo>
                    <a:pt x="983456" y="237595"/>
                    <a:pt x="947737" y="162983"/>
                    <a:pt x="876300" y="112183"/>
                  </a:cubicBezTo>
                  <a:cubicBezTo>
                    <a:pt x="804863" y="61383"/>
                    <a:pt x="674687" y="23283"/>
                    <a:pt x="590550" y="7408"/>
                  </a:cubicBezTo>
                  <a:cubicBezTo>
                    <a:pt x="506413" y="-8467"/>
                    <a:pt x="439738" y="4233"/>
                    <a:pt x="371475" y="16933"/>
                  </a:cubicBezTo>
                  <a:cubicBezTo>
                    <a:pt x="303212" y="29633"/>
                    <a:pt x="242887" y="69321"/>
                    <a:pt x="180975" y="83608"/>
                  </a:cubicBezTo>
                  <a:cubicBezTo>
                    <a:pt x="119063" y="97895"/>
                    <a:pt x="59531" y="100276"/>
                    <a:pt x="0" y="102658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ABA722-47C8-49BE-8489-425B3CC83B96}"/>
                </a:ext>
              </a:extLst>
            </p:cNvPr>
            <p:cNvSpPr/>
            <p:nvPr/>
          </p:nvSpPr>
          <p:spPr>
            <a:xfrm>
              <a:off x="10476128" y="1581150"/>
              <a:ext cx="515722" cy="791111"/>
            </a:xfrm>
            <a:custGeom>
              <a:avLst/>
              <a:gdLst>
                <a:gd name="connsiteX0" fmla="*/ 68047 w 515722"/>
                <a:gd name="connsiteY0" fmla="*/ 0 h 791111"/>
                <a:gd name="connsiteX1" fmla="*/ 48997 w 515722"/>
                <a:gd name="connsiteY1" fmla="*/ 295275 h 791111"/>
                <a:gd name="connsiteX2" fmla="*/ 1372 w 515722"/>
                <a:gd name="connsiteY2" fmla="*/ 504825 h 791111"/>
                <a:gd name="connsiteX3" fmla="*/ 20422 w 515722"/>
                <a:gd name="connsiteY3" fmla="*/ 609600 h 791111"/>
                <a:gd name="connsiteX4" fmla="*/ 96622 w 515722"/>
                <a:gd name="connsiteY4" fmla="*/ 733425 h 791111"/>
                <a:gd name="connsiteX5" fmla="*/ 239497 w 515722"/>
                <a:gd name="connsiteY5" fmla="*/ 781050 h 791111"/>
                <a:gd name="connsiteX6" fmla="*/ 372847 w 515722"/>
                <a:gd name="connsiteY6" fmla="*/ 790575 h 791111"/>
                <a:gd name="connsiteX7" fmla="*/ 515722 w 515722"/>
                <a:gd name="connsiteY7" fmla="*/ 771525 h 79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722" h="791111">
                  <a:moveTo>
                    <a:pt x="68047" y="0"/>
                  </a:moveTo>
                  <a:cubicBezTo>
                    <a:pt x="64078" y="105569"/>
                    <a:pt x="60109" y="211138"/>
                    <a:pt x="48997" y="295275"/>
                  </a:cubicBezTo>
                  <a:cubicBezTo>
                    <a:pt x="37885" y="379412"/>
                    <a:pt x="6134" y="452438"/>
                    <a:pt x="1372" y="504825"/>
                  </a:cubicBezTo>
                  <a:cubicBezTo>
                    <a:pt x="-3390" y="557212"/>
                    <a:pt x="4547" y="571500"/>
                    <a:pt x="20422" y="609600"/>
                  </a:cubicBezTo>
                  <a:cubicBezTo>
                    <a:pt x="36297" y="647700"/>
                    <a:pt x="60110" y="704850"/>
                    <a:pt x="96622" y="733425"/>
                  </a:cubicBezTo>
                  <a:cubicBezTo>
                    <a:pt x="133134" y="762000"/>
                    <a:pt x="193460" y="771525"/>
                    <a:pt x="239497" y="781050"/>
                  </a:cubicBezTo>
                  <a:cubicBezTo>
                    <a:pt x="285535" y="790575"/>
                    <a:pt x="326810" y="792162"/>
                    <a:pt x="372847" y="790575"/>
                  </a:cubicBezTo>
                  <a:cubicBezTo>
                    <a:pt x="418884" y="788988"/>
                    <a:pt x="467303" y="780256"/>
                    <a:pt x="515722" y="771525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8F3F92-8F5D-42E1-9CE2-EBE793D697D2}"/>
              </a:ext>
            </a:extLst>
          </p:cNvPr>
          <p:cNvGrpSpPr/>
          <p:nvPr/>
        </p:nvGrpSpPr>
        <p:grpSpPr>
          <a:xfrm>
            <a:off x="4448175" y="1390650"/>
            <a:ext cx="6800850" cy="4895850"/>
            <a:chOff x="4448175" y="1390650"/>
            <a:chExt cx="6800850" cy="489585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A3E2945-05B7-4ECD-8D80-B461E4E97721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D42CE4E-3A0D-4165-9F19-F2B7A176CA42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5AE5A77-6F41-4AE5-B01F-F33AF6422996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B915B97E-5B23-445A-902C-BDD0F7367EC6}"/>
              </a:ext>
            </a:extLst>
          </p:cNvPr>
          <p:cNvSpPr/>
          <p:nvPr/>
        </p:nvSpPr>
        <p:spPr>
          <a:xfrm>
            <a:off x="9761889" y="2313349"/>
            <a:ext cx="2323454" cy="6215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b="1"/>
              <a:t>Municipality manager’s selection layer is municipality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C69BFC-DB3A-490C-BB0F-7326FD31AC28}"/>
              </a:ext>
            </a:extLst>
          </p:cNvPr>
          <p:cNvSpPr txBox="1"/>
          <p:nvPr/>
        </p:nvSpPr>
        <p:spPr>
          <a:xfrm>
            <a:off x="288905" y="785270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First name*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562A237-5ECE-4EBC-A831-BDE63F272303}"/>
              </a:ext>
            </a:extLst>
          </p:cNvPr>
          <p:cNvSpPr txBox="1"/>
          <p:nvPr/>
        </p:nvSpPr>
        <p:spPr>
          <a:xfrm>
            <a:off x="1822569" y="785270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Last name*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F691013-57E2-4494-91FE-02990AB26725}"/>
              </a:ext>
            </a:extLst>
          </p:cNvPr>
          <p:cNvSpPr txBox="1"/>
          <p:nvPr/>
        </p:nvSpPr>
        <p:spPr>
          <a:xfrm>
            <a:off x="274684" y="1526263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Address*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1BADAE-FCC0-4AD3-BC58-7D6B394E0DD1}"/>
              </a:ext>
            </a:extLst>
          </p:cNvPr>
          <p:cNvSpPr txBox="1"/>
          <p:nvPr/>
        </p:nvSpPr>
        <p:spPr>
          <a:xfrm>
            <a:off x="265841" y="226921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Municipality/City*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BB3E7EA-F6E8-4233-A512-139DB23641D8}"/>
              </a:ext>
            </a:extLst>
          </p:cNvPr>
          <p:cNvSpPr txBox="1"/>
          <p:nvPr/>
        </p:nvSpPr>
        <p:spPr>
          <a:xfrm>
            <a:off x="260537" y="494720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User info</a:t>
            </a:r>
            <a:endParaRPr lang="en-CA" sz="1100" b="1" baseline="300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A45DE39-A5D5-4B45-A514-300AE8F6272F}"/>
              </a:ext>
            </a:extLst>
          </p:cNvPr>
          <p:cNvSpPr txBox="1"/>
          <p:nvPr/>
        </p:nvSpPr>
        <p:spPr>
          <a:xfrm>
            <a:off x="284148" y="1153372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Organization*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11DB8A0-140C-43D2-A403-95C02BC8EE30}"/>
              </a:ext>
            </a:extLst>
          </p:cNvPr>
          <p:cNvSpPr txBox="1"/>
          <p:nvPr/>
        </p:nvSpPr>
        <p:spPr>
          <a:xfrm>
            <a:off x="265841" y="189928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Address 2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1902948-465F-47F9-8966-4F4C4EE4266C}"/>
              </a:ext>
            </a:extLst>
          </p:cNvPr>
          <p:cNvGrpSpPr/>
          <p:nvPr/>
        </p:nvGrpSpPr>
        <p:grpSpPr>
          <a:xfrm>
            <a:off x="264622" y="3801102"/>
            <a:ext cx="2963095" cy="246222"/>
            <a:chOff x="142875" y="1504949"/>
            <a:chExt cx="1453195" cy="266581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7E87206-6DDC-4EAB-9E7D-8A16F1DBF10A}"/>
                </a:ext>
              </a:extLst>
            </p:cNvPr>
            <p:cNvSpPr txBox="1"/>
            <p:nvPr/>
          </p:nvSpPr>
          <p:spPr>
            <a:xfrm>
              <a:off x="142875" y="1504950"/>
              <a:ext cx="1453195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/>
                <a:t>E-mail *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51F95C1-722E-4E01-933D-D1035FDF6C5A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D02AA00-F874-4487-8CEF-B4BF547D305D}"/>
              </a:ext>
            </a:extLst>
          </p:cNvPr>
          <p:cNvSpPr txBox="1"/>
          <p:nvPr/>
        </p:nvSpPr>
        <p:spPr>
          <a:xfrm>
            <a:off x="236253" y="3495900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Account login</a:t>
            </a:r>
            <a:endParaRPr lang="en-CA" sz="1100" b="1" baseline="30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8BB2063-1537-4CBC-BF29-C9BDA230279B}"/>
              </a:ext>
            </a:extLst>
          </p:cNvPr>
          <p:cNvSpPr txBox="1"/>
          <p:nvPr/>
        </p:nvSpPr>
        <p:spPr>
          <a:xfrm>
            <a:off x="265840" y="2632995"/>
            <a:ext cx="143827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State/Province*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211CC53-D5BD-4FBC-8DAE-6DC0B5E5F53F}"/>
              </a:ext>
            </a:extLst>
          </p:cNvPr>
          <p:cNvSpPr txBox="1"/>
          <p:nvPr/>
        </p:nvSpPr>
        <p:spPr>
          <a:xfrm>
            <a:off x="1813725" y="2632995"/>
            <a:ext cx="142405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Country*</a:t>
            </a: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CB6CA88D-396F-4DBF-AA1F-8B2ACE85A1BC}"/>
              </a:ext>
            </a:extLst>
          </p:cNvPr>
          <p:cNvSpPr/>
          <p:nvPr/>
        </p:nvSpPr>
        <p:spPr>
          <a:xfrm rot="10800000">
            <a:off x="1559956" y="2738296"/>
            <a:ext cx="72000" cy="64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325978CE-51FA-4215-8CB4-5505CE4A5D56}"/>
              </a:ext>
            </a:extLst>
          </p:cNvPr>
          <p:cNvSpPr/>
          <p:nvPr/>
        </p:nvSpPr>
        <p:spPr>
          <a:xfrm rot="10800000">
            <a:off x="3065626" y="2733257"/>
            <a:ext cx="72000" cy="64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738B35E-85DB-477D-9B13-1E7B57AFF1F4}"/>
              </a:ext>
            </a:extLst>
          </p:cNvPr>
          <p:cNvSpPr txBox="1"/>
          <p:nvPr/>
        </p:nvSpPr>
        <p:spPr>
          <a:xfrm>
            <a:off x="255779" y="3011982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Post code*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2DF043B-EC6B-4678-8FC1-8A0E2FC4642F}"/>
              </a:ext>
            </a:extLst>
          </p:cNvPr>
          <p:cNvGrpSpPr/>
          <p:nvPr/>
        </p:nvGrpSpPr>
        <p:grpSpPr>
          <a:xfrm>
            <a:off x="942658" y="5432333"/>
            <a:ext cx="4472773" cy="822237"/>
            <a:chOff x="7304220" y="3343167"/>
            <a:chExt cx="4472773" cy="82223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5A21962-84A9-498C-A918-463A14E908E8}"/>
                </a:ext>
              </a:extLst>
            </p:cNvPr>
            <p:cNvSpPr/>
            <p:nvPr/>
          </p:nvSpPr>
          <p:spPr>
            <a:xfrm>
              <a:off x="8614144" y="3343167"/>
              <a:ext cx="3162849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/>
                <a:t>Successful create an account will send an activation email to user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5755521-E58D-46D7-8FB0-446D0675F480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7304220" y="3662665"/>
              <a:ext cx="1309924" cy="5027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290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0A5353B-AB64-4440-AA87-4A8044323EC3}"/>
              </a:ext>
            </a:extLst>
          </p:cNvPr>
          <p:cNvGrpSpPr/>
          <p:nvPr/>
        </p:nvGrpSpPr>
        <p:grpSpPr>
          <a:xfrm>
            <a:off x="0" y="354085"/>
            <a:ext cx="1971675" cy="6264991"/>
            <a:chOff x="0" y="354085"/>
            <a:chExt cx="1971675" cy="626499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37D4F1-61E7-4F75-9548-E44FACF94E5A}"/>
                </a:ext>
              </a:extLst>
            </p:cNvPr>
            <p:cNvSpPr/>
            <p:nvPr/>
          </p:nvSpPr>
          <p:spPr>
            <a:xfrm>
              <a:off x="0" y="354085"/>
              <a:ext cx="1971675" cy="62649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33FF5C-EFAF-4259-913F-17FFE5B35D84}"/>
                </a:ext>
              </a:extLst>
            </p:cNvPr>
            <p:cNvSpPr txBox="1"/>
            <p:nvPr/>
          </p:nvSpPr>
          <p:spPr>
            <a:xfrm>
              <a:off x="1723784" y="390591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D32EAD6-0C10-4ED6-94CA-3ED8202D4418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45D2689-486A-491B-997F-A8C3C640C64F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98133B1-38B9-4782-B6AF-0443400EC54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F953915-E423-4476-9369-0A3A3C44EBA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9A80C4-9B03-424A-A009-9D3711B70377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1" name="Picture 2" descr="Related image">
              <a:extLst>
                <a:ext uri="{FF2B5EF4-FFF2-40B4-BE49-F238E27FC236}">
                  <a16:creationId xmlns:a16="http://schemas.microsoft.com/office/drawing/2014/main" id="{FD4FF27A-D5D0-47D8-A0CE-A3B66A0AF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C729A89-14C6-4919-8C1B-0A0210DDA630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3" name="Graphic 92" descr="Smiling face with no fill">
              <a:extLst>
                <a:ext uri="{FF2B5EF4-FFF2-40B4-BE49-F238E27FC236}">
                  <a16:creationId xmlns:a16="http://schemas.microsoft.com/office/drawing/2014/main" id="{4A2CFDD6-3E48-4C1D-AF4A-AE2B99F63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94" name="Graphic 93" descr="Question mark">
              <a:extLst>
                <a:ext uri="{FF2B5EF4-FFF2-40B4-BE49-F238E27FC236}">
                  <a16:creationId xmlns:a16="http://schemas.microsoft.com/office/drawing/2014/main" id="{92F6507D-8ADD-4CFA-B7A6-F3EE6D5F3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EE1A99A-6D2A-441B-9673-18CBEBD57D78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4AD12E-C603-4A26-A235-6728377C3691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0617D28-E299-46A0-B784-A62BFB7E9BA2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Overview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ADB3A6A-4079-496A-83D3-AC578B86B763}"/>
              </a:ext>
            </a:extLst>
          </p:cNvPr>
          <p:cNvGrpSpPr/>
          <p:nvPr/>
        </p:nvGrpSpPr>
        <p:grpSpPr>
          <a:xfrm>
            <a:off x="81997" y="717818"/>
            <a:ext cx="1940717" cy="315137"/>
            <a:chOff x="81997" y="717818"/>
            <a:chExt cx="1940717" cy="3151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DB0F7F-E14D-4EEA-964E-661B247EB114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216A43B-AC96-46D9-9E02-FD72C1BB4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98" name="Arrow: Chevron 97">
              <a:extLst>
                <a:ext uri="{FF2B5EF4-FFF2-40B4-BE49-F238E27FC236}">
                  <a16:creationId xmlns:a16="http://schemas.microsoft.com/office/drawing/2014/main" id="{19212130-79A4-4B80-8D08-002752E13242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0E96FAC-3777-4B26-88F5-830348DC4DD4}"/>
              </a:ext>
            </a:extLst>
          </p:cNvPr>
          <p:cNvGrpSpPr/>
          <p:nvPr/>
        </p:nvGrpSpPr>
        <p:grpSpPr>
          <a:xfrm>
            <a:off x="81997" y="1178381"/>
            <a:ext cx="1940730" cy="315137"/>
            <a:chOff x="81997" y="1178381"/>
            <a:chExt cx="1940730" cy="31513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16C2B2-B3A1-4F85-9AEB-9B884E6462F1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79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User</a:t>
              </a:r>
            </a:p>
          </p:txBody>
        </p:sp>
        <p:pic>
          <p:nvPicPr>
            <p:cNvPr id="43" name="Graphic 42" descr="Users">
              <a:extLst>
                <a:ext uri="{FF2B5EF4-FFF2-40B4-BE49-F238E27FC236}">
                  <a16:creationId xmlns:a16="http://schemas.microsoft.com/office/drawing/2014/main" id="{E69D5422-467D-48CD-8ECA-DFDADB4E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5193" y="1178381"/>
              <a:ext cx="324000" cy="315137"/>
            </a:xfrm>
            <a:prstGeom prst="rect">
              <a:avLst/>
            </a:prstGeom>
          </p:spPr>
        </p:pic>
        <p:sp>
          <p:nvSpPr>
            <p:cNvPr id="100" name="Arrow: Chevron 99">
              <a:extLst>
                <a:ext uri="{FF2B5EF4-FFF2-40B4-BE49-F238E27FC236}">
                  <a16:creationId xmlns:a16="http://schemas.microsoft.com/office/drawing/2014/main" id="{75764701-B694-4393-8AE7-E73D837CFB7D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BE05BA3-E078-43F0-9785-FDCD0449D5BE}"/>
              </a:ext>
            </a:extLst>
          </p:cNvPr>
          <p:cNvGrpSpPr/>
          <p:nvPr/>
        </p:nvGrpSpPr>
        <p:grpSpPr>
          <a:xfrm>
            <a:off x="81997" y="1685524"/>
            <a:ext cx="1931500" cy="236353"/>
            <a:chOff x="81997" y="1685524"/>
            <a:chExt cx="1931500" cy="23635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CEC2E6-24AB-415A-A2B4-DCC1948045BD}"/>
                </a:ext>
              </a:extLst>
            </p:cNvPr>
            <p:cNvSpPr txBox="1"/>
            <p:nvPr/>
          </p:nvSpPr>
          <p:spPr>
            <a:xfrm>
              <a:off x="683888" y="171389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>
                  <a:solidFill>
                    <a:schemeClr val="accent1"/>
                  </a:solidFill>
                </a:rPr>
                <a:t>Watershed</a:t>
              </a:r>
            </a:p>
          </p:txBody>
        </p:sp>
        <p:pic>
          <p:nvPicPr>
            <p:cNvPr id="40" name="Picture 3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F534756-3C5A-499B-952E-7EDCD6F71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8" y="1685524"/>
              <a:ext cx="324000" cy="236353"/>
            </a:xfrm>
            <a:prstGeom prst="rect">
              <a:avLst/>
            </a:prstGeom>
          </p:spPr>
        </p:pic>
        <p:sp>
          <p:nvSpPr>
            <p:cNvPr id="101" name="Arrow: Chevron 100">
              <a:extLst>
                <a:ext uri="{FF2B5EF4-FFF2-40B4-BE49-F238E27FC236}">
                  <a16:creationId xmlns:a16="http://schemas.microsoft.com/office/drawing/2014/main" id="{179728D2-0149-4230-9363-9C1C20E55254}"/>
                </a:ext>
              </a:extLst>
            </p:cNvPr>
            <p:cNvSpPr/>
            <p:nvPr/>
          </p:nvSpPr>
          <p:spPr>
            <a:xfrm>
              <a:off x="81997" y="175935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7EA244E1-381A-4C06-B10D-86DF30C2E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595840"/>
              </p:ext>
            </p:extLst>
          </p:nvPr>
        </p:nvGraphicFramePr>
        <p:xfrm>
          <a:off x="2143868" y="870488"/>
          <a:ext cx="8695582" cy="515942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872823">
                  <a:extLst>
                    <a:ext uri="{9D8B030D-6E8A-4147-A177-3AD203B41FA5}">
                      <a16:colId xmlns:a16="http://schemas.microsoft.com/office/drawing/2014/main" val="3469072932"/>
                    </a:ext>
                  </a:extLst>
                </a:gridCol>
                <a:gridCol w="1112254">
                  <a:extLst>
                    <a:ext uri="{9D8B030D-6E8A-4147-A177-3AD203B41FA5}">
                      <a16:colId xmlns:a16="http://schemas.microsoft.com/office/drawing/2014/main" val="2385260080"/>
                    </a:ext>
                  </a:extLst>
                </a:gridCol>
                <a:gridCol w="1214580">
                  <a:extLst>
                    <a:ext uri="{9D8B030D-6E8A-4147-A177-3AD203B41FA5}">
                      <a16:colId xmlns:a16="http://schemas.microsoft.com/office/drawing/2014/main" val="1945970119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800027090"/>
                    </a:ext>
                  </a:extLst>
                </a:gridCol>
                <a:gridCol w="1573245">
                  <a:extLst>
                    <a:ext uri="{9D8B030D-6E8A-4147-A177-3AD203B41FA5}">
                      <a16:colId xmlns:a16="http://schemas.microsoft.com/office/drawing/2014/main" val="2555884486"/>
                    </a:ext>
                  </a:extLst>
                </a:gridCol>
                <a:gridCol w="1131855">
                  <a:extLst>
                    <a:ext uri="{9D8B030D-6E8A-4147-A177-3AD203B41FA5}">
                      <a16:colId xmlns:a16="http://schemas.microsoft.com/office/drawing/2014/main" val="3834831844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7633069"/>
                    </a:ext>
                  </a:extLst>
                </a:gridCol>
              </a:tblGrid>
              <a:tr h="357446"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ID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Name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Drainage system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Drainage area (ha)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Notes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Update 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/>
                        <a:t>Online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6230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r>
                        <a:rPr lang="en-CA" sz="1000"/>
                        <a:t>#1001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Watershed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Major drainage system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Watershed drainage area in ha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Editable notes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Control database online/offline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58692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err="1"/>
                        <a:t>Inidianfarm</a:t>
                      </a:r>
                      <a:r>
                        <a:rPr lang="en-CA" sz="1000"/>
                        <a:t> Creek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South Saskatchewan River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14,523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Online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08/15/2019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2559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err="1"/>
                        <a:t>Modeste</a:t>
                      </a:r>
                      <a:r>
                        <a:rPr lang="en-CA" sz="1000"/>
                        <a:t> Creek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North Saskatchewan River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482,746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Database updating,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640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Strawberry Creek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North Saskatchewan River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299,662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0568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639932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24823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301240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50775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#1009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04408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4680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3753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#1012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01614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9410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E0F5E1E9-745A-455A-8D83-D152309C6312}"/>
              </a:ext>
            </a:extLst>
          </p:cNvPr>
          <p:cNvSpPr txBox="1"/>
          <p:nvPr/>
        </p:nvSpPr>
        <p:spPr>
          <a:xfrm>
            <a:off x="2104281" y="501156"/>
            <a:ext cx="152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Watershed list</a:t>
            </a:r>
          </a:p>
        </p:txBody>
      </p: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C1E4F8BF-A058-42BC-99DF-CC0762D7E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86442"/>
              </p:ext>
            </p:extLst>
          </p:nvPr>
        </p:nvGraphicFramePr>
        <p:xfrm>
          <a:off x="2143868" y="6191089"/>
          <a:ext cx="2276192" cy="2647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4524">
                  <a:extLst>
                    <a:ext uri="{9D8B030D-6E8A-4147-A177-3AD203B41FA5}">
                      <a16:colId xmlns:a16="http://schemas.microsoft.com/office/drawing/2014/main" val="254554176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405160254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361996786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922072515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763413177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2401453479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93934483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1988349506"/>
                    </a:ext>
                  </a:extLst>
                </a:gridCol>
              </a:tblGrid>
              <a:tr h="264766"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&lt;&lt;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&gt;&gt;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404268"/>
                  </a:ext>
                </a:extLst>
              </a:tr>
            </a:tbl>
          </a:graphicData>
        </a:graphic>
      </p:graphicFrame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074B14C2-190A-4E8D-B4FC-288418712119}"/>
              </a:ext>
            </a:extLst>
          </p:cNvPr>
          <p:cNvSpPr/>
          <p:nvPr/>
        </p:nvSpPr>
        <p:spPr>
          <a:xfrm>
            <a:off x="9696162" y="2527960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A5D817E-F813-4DED-831A-59C993C12CFB}"/>
              </a:ext>
            </a:extLst>
          </p:cNvPr>
          <p:cNvSpPr/>
          <p:nvPr/>
        </p:nvSpPr>
        <p:spPr>
          <a:xfrm>
            <a:off x="9696162" y="2897292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CCABDC35-488F-48AF-9D2F-4F850BEF5230}"/>
              </a:ext>
            </a:extLst>
          </p:cNvPr>
          <p:cNvSpPr/>
          <p:nvPr/>
        </p:nvSpPr>
        <p:spPr>
          <a:xfrm>
            <a:off x="9709122" y="3220987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1EEE04DE-1E22-4249-AD15-13F69A7ABB83}"/>
              </a:ext>
            </a:extLst>
          </p:cNvPr>
          <p:cNvSpPr/>
          <p:nvPr/>
        </p:nvSpPr>
        <p:spPr>
          <a:xfrm>
            <a:off x="9696162" y="3595063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1F8365D-775D-4DBA-95C3-2215ED8F0EDB}"/>
              </a:ext>
            </a:extLst>
          </p:cNvPr>
          <p:cNvSpPr/>
          <p:nvPr/>
        </p:nvSpPr>
        <p:spPr>
          <a:xfrm>
            <a:off x="9696162" y="3964395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0B2CB88-3711-49E7-9235-2B2A9A06D991}"/>
              </a:ext>
            </a:extLst>
          </p:cNvPr>
          <p:cNvSpPr/>
          <p:nvPr/>
        </p:nvSpPr>
        <p:spPr>
          <a:xfrm>
            <a:off x="9702629" y="4297711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FEE1A1CC-2C5C-42C9-9BC9-CEA58576C0EA}"/>
              </a:ext>
            </a:extLst>
          </p:cNvPr>
          <p:cNvSpPr/>
          <p:nvPr/>
        </p:nvSpPr>
        <p:spPr>
          <a:xfrm>
            <a:off x="9689669" y="4671787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CB42F758-9DB2-44C0-95D4-CD732409A934}"/>
              </a:ext>
            </a:extLst>
          </p:cNvPr>
          <p:cNvSpPr/>
          <p:nvPr/>
        </p:nvSpPr>
        <p:spPr>
          <a:xfrm>
            <a:off x="9689669" y="5041119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1D2807C0-B8A5-4B6E-B227-107794CB6AC1}"/>
              </a:ext>
            </a:extLst>
          </p:cNvPr>
          <p:cNvSpPr/>
          <p:nvPr/>
        </p:nvSpPr>
        <p:spPr>
          <a:xfrm>
            <a:off x="9702629" y="5364814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6F3D8FF7-CCEA-4B8E-AD00-4064F1263B17}"/>
              </a:ext>
            </a:extLst>
          </p:cNvPr>
          <p:cNvSpPr/>
          <p:nvPr/>
        </p:nvSpPr>
        <p:spPr>
          <a:xfrm>
            <a:off x="9696162" y="2163938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04FA23A5-F2ED-4257-95B2-6445D0135D18}"/>
              </a:ext>
            </a:extLst>
          </p:cNvPr>
          <p:cNvSpPr/>
          <p:nvPr/>
        </p:nvSpPr>
        <p:spPr>
          <a:xfrm rot="10800000">
            <a:off x="2868304" y="1068224"/>
            <a:ext cx="97728" cy="658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C30757A-D4D4-4147-B472-79C8BE51A54E}"/>
              </a:ext>
            </a:extLst>
          </p:cNvPr>
          <p:cNvSpPr/>
          <p:nvPr/>
        </p:nvSpPr>
        <p:spPr>
          <a:xfrm>
            <a:off x="7646597" y="4687977"/>
            <a:ext cx="4353380" cy="15968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b="1"/>
              <a:t>Watershed page is used for administrator to manage available simulation results in watershed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b="1"/>
              <a:t>Technical support will submit simulated results to the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b="1"/>
              <a:t>Administrator will determine whether the simulation results are online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33EE4CA-B44F-4D6A-884C-AB827171DEEC}"/>
              </a:ext>
            </a:extLst>
          </p:cNvPr>
          <p:cNvGrpSpPr/>
          <p:nvPr/>
        </p:nvGrpSpPr>
        <p:grpSpPr>
          <a:xfrm>
            <a:off x="9696162" y="1762535"/>
            <a:ext cx="144000" cy="144000"/>
            <a:chOff x="9379110" y="1340372"/>
            <a:chExt cx="144000" cy="144000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D7487F33-31DB-47DC-885A-C2F1B0A900B6}"/>
                </a:ext>
              </a:extLst>
            </p:cNvPr>
            <p:cNvSpPr/>
            <p:nvPr/>
          </p:nvSpPr>
          <p:spPr>
            <a:xfrm>
              <a:off x="9379110" y="1340372"/>
              <a:ext cx="144000" cy="144000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CA" sz="900"/>
            </a:p>
          </p:txBody>
        </p:sp>
        <p:pic>
          <p:nvPicPr>
            <p:cNvPr id="113" name="Graphic 112" descr="Checkmark">
              <a:extLst>
                <a:ext uri="{FF2B5EF4-FFF2-40B4-BE49-F238E27FC236}">
                  <a16:creationId xmlns:a16="http://schemas.microsoft.com/office/drawing/2014/main" id="{B5D6FF72-75D0-4A70-B039-AA42B338E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97110" y="1358372"/>
              <a:ext cx="108000" cy="1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039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Manager user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9182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B2BAD26-DC0D-48B5-8737-D197E5D4D463}"/>
              </a:ext>
            </a:extLst>
          </p:cNvPr>
          <p:cNvGrpSpPr/>
          <p:nvPr/>
        </p:nvGrpSpPr>
        <p:grpSpPr>
          <a:xfrm>
            <a:off x="5221155" y="1214862"/>
            <a:ext cx="4265988" cy="3102273"/>
            <a:chOff x="4448175" y="1390650"/>
            <a:chExt cx="6800850" cy="4895850"/>
          </a:xfrm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FA4704DD-58F6-4218-A8B0-81193D0512B1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1AEF77B-BE8D-4D23-95FC-6275D240631E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281E278-BCD1-4731-80D4-63319F5A19E6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>
                  <a:solidFill>
                    <a:schemeClr val="accent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0E91B2A-5C02-4DF6-A636-98226EF26FD8}"/>
              </a:ext>
            </a:extLst>
          </p:cNvPr>
          <p:cNvGraphicFramePr>
            <a:graphicFrameLocks noGrp="1"/>
          </p:cNvGraphicFramePr>
          <p:nvPr/>
        </p:nvGraphicFramePr>
        <p:xfrm>
          <a:off x="2454317" y="4918474"/>
          <a:ext cx="9737677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80076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473825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482138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673331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07077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689956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939338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958110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756943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88617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89249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89248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689249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90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90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215" name="Group 214">
            <a:extLst>
              <a:ext uri="{FF2B5EF4-FFF2-40B4-BE49-F238E27FC236}">
                <a16:creationId xmlns:a16="http://schemas.microsoft.com/office/drawing/2014/main" id="{DB623A5F-DCE7-465F-BC46-E2EBA1CF5846}"/>
              </a:ext>
            </a:extLst>
          </p:cNvPr>
          <p:cNvGrpSpPr/>
          <p:nvPr/>
        </p:nvGrpSpPr>
        <p:grpSpPr>
          <a:xfrm>
            <a:off x="5186518" y="819907"/>
            <a:ext cx="4013316" cy="3735744"/>
            <a:chOff x="5186518" y="819907"/>
            <a:chExt cx="4013316" cy="373574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570676-0CB5-4120-9C7B-8E821E36C33C}"/>
                </a:ext>
              </a:extLst>
            </p:cNvPr>
            <p:cNvSpPr/>
            <p:nvPr/>
          </p:nvSpPr>
          <p:spPr>
            <a:xfrm>
              <a:off x="5496393" y="819907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F1B692E-DF1B-4C88-A1DE-DA3D16507140}"/>
                </a:ext>
              </a:extLst>
            </p:cNvPr>
            <p:cNvGrpSpPr/>
            <p:nvPr/>
          </p:nvGrpSpPr>
          <p:grpSpPr>
            <a:xfrm>
              <a:off x="5878261" y="990781"/>
              <a:ext cx="3127994" cy="3094630"/>
              <a:chOff x="4333102" y="2559858"/>
              <a:chExt cx="2334331" cy="2027172"/>
            </a:xfrm>
            <a:solidFill>
              <a:schemeClr val="bg1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140AFF7-65C6-45B6-8014-3563089362A3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67CD1F2-5DA4-470C-8099-EAF2F5DDD39A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C4870F5-8440-4169-8DF3-672BB7C194F1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0E31A38-DE28-43E7-B844-AABD3181C1AA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5CFBDA6-C90A-4E74-96D5-336031A5322F}"/>
                </a:ext>
              </a:extLst>
            </p:cNvPr>
            <p:cNvSpPr/>
            <p:nvPr/>
          </p:nvSpPr>
          <p:spPr>
            <a:xfrm>
              <a:off x="5425872" y="201249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086937E-7F78-4276-AD8C-14C5C6268729}"/>
                </a:ext>
              </a:extLst>
            </p:cNvPr>
            <p:cNvSpPr/>
            <p:nvPr/>
          </p:nvSpPr>
          <p:spPr>
            <a:xfrm>
              <a:off x="7340338" y="3093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0CF37EE-8D07-40AB-B624-D9958F9D7EA4}"/>
                </a:ext>
              </a:extLst>
            </p:cNvPr>
            <p:cNvSpPr/>
            <p:nvPr/>
          </p:nvSpPr>
          <p:spPr>
            <a:xfrm>
              <a:off x="7987030" y="3093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2644EA-0690-4CE4-9AC2-25BFDA28C31F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665491-27F6-4A84-90CB-5DB943AEAE8E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5CA725-106B-4E2D-BE29-D416D142A651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291E95A-FD1D-40A4-83C5-A7268D2EB326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AB1FE3E-9619-4533-8CBA-8C1FAAE8AF53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027730C-180A-4DE2-A030-B92DE415823D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430692C-BAA2-4C0B-B201-19ACCA0ABE6E}"/>
                </a:ext>
              </a:extLst>
            </p:cNvPr>
            <p:cNvSpPr/>
            <p:nvPr/>
          </p:nvSpPr>
          <p:spPr>
            <a:xfrm>
              <a:off x="5850024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BC450C7-9086-41D7-B883-CEF0D281D95A}"/>
                </a:ext>
              </a:extLst>
            </p:cNvPr>
            <p:cNvSpPr/>
            <p:nvPr/>
          </p:nvSpPr>
          <p:spPr>
            <a:xfrm>
              <a:off x="6495024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4D8E5D-13C6-4B16-B1C5-19F96AC789E4}"/>
                </a:ext>
              </a:extLst>
            </p:cNvPr>
            <p:cNvSpPr/>
            <p:nvPr/>
          </p:nvSpPr>
          <p:spPr>
            <a:xfrm>
              <a:off x="7141717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AA5DBC-6420-485C-A592-EC92E405BC77}"/>
                </a:ext>
              </a:extLst>
            </p:cNvPr>
            <p:cNvSpPr/>
            <p:nvPr/>
          </p:nvSpPr>
          <p:spPr>
            <a:xfrm>
              <a:off x="5850024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7F33669-D9C4-46D1-B1F1-85BF258BE3FE}"/>
                </a:ext>
              </a:extLst>
            </p:cNvPr>
            <p:cNvSpPr/>
            <p:nvPr/>
          </p:nvSpPr>
          <p:spPr>
            <a:xfrm>
              <a:off x="6495024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5C2B06-24AD-4ECC-BD6D-174B4EB01FEF}"/>
                </a:ext>
              </a:extLst>
            </p:cNvPr>
            <p:cNvSpPr/>
            <p:nvPr/>
          </p:nvSpPr>
          <p:spPr>
            <a:xfrm>
              <a:off x="7141717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A9699A0-2036-4584-ABD6-303A76F163AC}"/>
                </a:ext>
              </a:extLst>
            </p:cNvPr>
            <p:cNvSpPr/>
            <p:nvPr/>
          </p:nvSpPr>
          <p:spPr>
            <a:xfrm>
              <a:off x="5850024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BA409C-2409-410C-A6AA-BBD665CED261}"/>
                </a:ext>
              </a:extLst>
            </p:cNvPr>
            <p:cNvSpPr/>
            <p:nvPr/>
          </p:nvSpPr>
          <p:spPr>
            <a:xfrm>
              <a:off x="6495024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FF11A35-8A67-411E-8A15-2B4C69ADFE7C}"/>
                </a:ext>
              </a:extLst>
            </p:cNvPr>
            <p:cNvSpPr/>
            <p:nvPr/>
          </p:nvSpPr>
          <p:spPr>
            <a:xfrm>
              <a:off x="7141717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B2E3A09-74B5-4D3B-8F39-B4559E20B1BD}"/>
                </a:ext>
              </a:extLst>
            </p:cNvPr>
            <p:cNvSpPr/>
            <p:nvPr/>
          </p:nvSpPr>
          <p:spPr>
            <a:xfrm>
              <a:off x="6695337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BBE3CA8-51D2-481B-B41F-229BE28C2DE8}"/>
                </a:ext>
              </a:extLst>
            </p:cNvPr>
            <p:cNvSpPr/>
            <p:nvPr/>
          </p:nvSpPr>
          <p:spPr>
            <a:xfrm>
              <a:off x="7340338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FA40CEE-C5DF-4FA7-9A24-E0AFBDA503C1}"/>
                </a:ext>
              </a:extLst>
            </p:cNvPr>
            <p:cNvSpPr/>
            <p:nvPr/>
          </p:nvSpPr>
          <p:spPr>
            <a:xfrm>
              <a:off x="7987030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91319A5-3B29-4D56-822F-A113D953E3FB}"/>
                </a:ext>
              </a:extLst>
            </p:cNvPr>
            <p:cNvSpPr/>
            <p:nvPr/>
          </p:nvSpPr>
          <p:spPr>
            <a:xfrm>
              <a:off x="7802593" y="386381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CA059F1-65CA-4AEA-9281-76D126C7BF7A}"/>
                </a:ext>
              </a:extLst>
            </p:cNvPr>
            <p:cNvSpPr/>
            <p:nvPr/>
          </p:nvSpPr>
          <p:spPr>
            <a:xfrm>
              <a:off x="5431055" y="237607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BF61068-BFA6-4CC7-A764-065C72D799CB}"/>
                </a:ext>
              </a:extLst>
            </p:cNvPr>
            <p:cNvSpPr/>
            <p:nvPr/>
          </p:nvSpPr>
          <p:spPr>
            <a:xfrm>
              <a:off x="5186518" y="425416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8A8A188-7028-4187-928F-4D3EE16F4FCD}"/>
                </a:ext>
              </a:extLst>
            </p:cNvPr>
            <p:cNvSpPr/>
            <p:nvPr/>
          </p:nvSpPr>
          <p:spPr>
            <a:xfrm>
              <a:off x="7802593" y="348147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DAA61C-8CB4-4B21-A4DF-144B2E20D3B8}"/>
                </a:ext>
              </a:extLst>
            </p:cNvPr>
            <p:cNvSpPr/>
            <p:nvPr/>
          </p:nvSpPr>
          <p:spPr>
            <a:xfrm>
              <a:off x="8447594" y="348147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929DE4C-6F8A-489C-9470-225192F6BAFC}"/>
                </a:ext>
              </a:extLst>
            </p:cNvPr>
            <p:cNvSpPr/>
            <p:nvPr/>
          </p:nvSpPr>
          <p:spPr>
            <a:xfrm>
              <a:off x="5186518" y="387181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8C1347D-CAAA-4284-8D33-26A0A636DD33}"/>
                </a:ext>
              </a:extLst>
            </p:cNvPr>
            <p:cNvSpPr/>
            <p:nvPr/>
          </p:nvSpPr>
          <p:spPr>
            <a:xfrm>
              <a:off x="6062621" y="273338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F07E7C4-49DB-46A8-92A9-82068AFC8CD9}"/>
                </a:ext>
              </a:extLst>
            </p:cNvPr>
            <p:cNvSpPr/>
            <p:nvPr/>
          </p:nvSpPr>
          <p:spPr>
            <a:xfrm>
              <a:off x="6062621" y="2376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D2DB527-5A3B-46DF-A723-B45F42ED3D2F}"/>
                </a:ext>
              </a:extLst>
            </p:cNvPr>
            <p:cNvSpPr/>
            <p:nvPr/>
          </p:nvSpPr>
          <p:spPr>
            <a:xfrm>
              <a:off x="6062621" y="19937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12E12B4-6731-47F1-8929-7F0B9FADAC72}"/>
                </a:ext>
              </a:extLst>
            </p:cNvPr>
            <p:cNvSpPr/>
            <p:nvPr/>
          </p:nvSpPr>
          <p:spPr>
            <a:xfrm>
              <a:off x="6703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FA5C43F-3CF4-4625-8558-DA5259CBC6F4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A9F17F0-7237-4C83-8811-6F02FBCD8404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12F84BC-2389-4DA1-8842-2BA1F5D3BF0F}"/>
                </a:ext>
              </a:extLst>
            </p:cNvPr>
            <p:cNvSpPr/>
            <p:nvPr/>
          </p:nvSpPr>
          <p:spPr>
            <a:xfrm>
              <a:off x="6703801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3A4118-FF05-4B41-815B-92C777AFE193}"/>
                </a:ext>
              </a:extLst>
            </p:cNvPr>
            <p:cNvSpPr/>
            <p:nvPr/>
          </p:nvSpPr>
          <p:spPr>
            <a:xfrm>
              <a:off x="7348801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E469A-E233-457E-876C-42538954C155}"/>
                </a:ext>
              </a:extLst>
            </p:cNvPr>
            <p:cNvSpPr/>
            <p:nvPr/>
          </p:nvSpPr>
          <p:spPr>
            <a:xfrm>
              <a:off x="7995494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E40235-1E0B-4A3B-8A9B-B50FE8AEC91C}"/>
                </a:ext>
              </a:extLst>
            </p:cNvPr>
            <p:cNvSpPr/>
            <p:nvPr/>
          </p:nvSpPr>
          <p:spPr>
            <a:xfrm>
              <a:off x="6703801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EA608E6-F48D-4514-8486-99E589D3B68E}"/>
                </a:ext>
              </a:extLst>
            </p:cNvPr>
            <p:cNvSpPr/>
            <p:nvPr/>
          </p:nvSpPr>
          <p:spPr>
            <a:xfrm>
              <a:off x="7348801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F8BFCC9-2C81-4909-856C-899C4CFBBA62}"/>
                </a:ext>
              </a:extLst>
            </p:cNvPr>
            <p:cNvSpPr/>
            <p:nvPr/>
          </p:nvSpPr>
          <p:spPr>
            <a:xfrm>
              <a:off x="7995494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F328989-9D03-401A-A0B8-6D4357369ABD}"/>
                </a:ext>
              </a:extLst>
            </p:cNvPr>
            <p:cNvSpPr/>
            <p:nvPr/>
          </p:nvSpPr>
          <p:spPr>
            <a:xfrm>
              <a:off x="8616728" y="196706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338788E-5116-4345-A29E-F7C1C15D1DB1}"/>
                </a:ext>
              </a:extLst>
            </p:cNvPr>
            <p:cNvSpPr/>
            <p:nvPr/>
          </p:nvSpPr>
          <p:spPr>
            <a:xfrm>
              <a:off x="6058589" y="162390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35AFEA-585F-4B71-9160-3322B1A4637D}"/>
                </a:ext>
              </a:extLst>
            </p:cNvPr>
            <p:cNvSpPr/>
            <p:nvPr/>
          </p:nvSpPr>
          <p:spPr>
            <a:xfrm>
              <a:off x="8602331" y="162199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B906A6A-1FEE-45D9-B261-6DD6D357650D}"/>
                </a:ext>
              </a:extLst>
            </p:cNvPr>
            <p:cNvSpPr/>
            <p:nvPr/>
          </p:nvSpPr>
          <p:spPr>
            <a:xfrm>
              <a:off x="8622104" y="27150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D52660D-FF28-4064-939A-1AE2A000C6C5}"/>
                </a:ext>
              </a:extLst>
            </p:cNvPr>
            <p:cNvSpPr/>
            <p:nvPr/>
          </p:nvSpPr>
          <p:spPr>
            <a:xfrm>
              <a:off x="6058589" y="126659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5FCC2B-E51A-4371-8113-7140ED3821E1}"/>
                </a:ext>
              </a:extLst>
            </p:cNvPr>
            <p:cNvSpPr/>
            <p:nvPr/>
          </p:nvSpPr>
          <p:spPr>
            <a:xfrm>
              <a:off x="8602331" y="126468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4837914-42F9-47BB-B3D2-739E99A1302F}"/>
                </a:ext>
              </a:extLst>
            </p:cNvPr>
            <p:cNvSpPr/>
            <p:nvPr/>
          </p:nvSpPr>
          <p:spPr>
            <a:xfrm>
              <a:off x="8622104" y="2332676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C6B2C0B-D414-4821-8399-4FDA882EC523}"/>
                </a:ext>
              </a:extLst>
            </p:cNvPr>
            <p:cNvSpPr/>
            <p:nvPr/>
          </p:nvSpPr>
          <p:spPr>
            <a:xfrm>
              <a:off x="8602331" y="88234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0EC5804-8885-48C3-B873-5A5AFB3F9357}"/>
                </a:ext>
              </a:extLst>
            </p:cNvPr>
            <p:cNvSpPr/>
            <p:nvPr/>
          </p:nvSpPr>
          <p:spPr>
            <a:xfrm>
              <a:off x="6695336" y="307999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4AF2D1B-37AD-433C-9EF6-A0921162D89D}"/>
                </a:ext>
              </a:extLst>
            </p:cNvPr>
            <p:cNvSpPr/>
            <p:nvPr/>
          </p:nvSpPr>
          <p:spPr>
            <a:xfrm>
              <a:off x="8614815" y="308529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BE528C5-07E2-4C58-82B8-5A0ACA9189DE}"/>
                </a:ext>
              </a:extLst>
            </p:cNvPr>
            <p:cNvSpPr/>
            <p:nvPr/>
          </p:nvSpPr>
          <p:spPr>
            <a:xfrm>
              <a:off x="6023135" y="308384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CD710DB-EE4B-4CC5-8017-B42F094D3F25}"/>
              </a:ext>
            </a:extLst>
          </p:cNvPr>
          <p:cNvSpPr/>
          <p:nvPr/>
        </p:nvSpPr>
        <p:spPr>
          <a:xfrm>
            <a:off x="2565983" y="3812408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+</a:t>
            </a:r>
          </a:p>
          <a:p>
            <a:pPr algn="ctr"/>
            <a:endParaRPr lang="en-CA"/>
          </a:p>
          <a:p>
            <a:pPr algn="ctr"/>
            <a:r>
              <a:rPr lang="en-CA">
                <a:sym typeface="Symbol" panose="05050102010706020507" pitchFamily="18" charset="2"/>
              </a:rPr>
              <a:t></a:t>
            </a:r>
            <a:endParaRPr lang="en-CA"/>
          </a:p>
        </p:txBody>
      </p:sp>
      <p:pic>
        <p:nvPicPr>
          <p:cNvPr id="105" name="Graphic 104" descr="World">
            <a:extLst>
              <a:ext uri="{FF2B5EF4-FFF2-40B4-BE49-F238E27FC236}">
                <a16:creationId xmlns:a16="http://schemas.microsoft.com/office/drawing/2014/main" id="{F926FC9B-B0AE-465A-AC08-242F29266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28481" y="4565034"/>
            <a:ext cx="318011" cy="300740"/>
          </a:xfrm>
          <a:prstGeom prst="rect">
            <a:avLst/>
          </a:prstGeom>
        </p:spPr>
      </p:pic>
      <p:pic>
        <p:nvPicPr>
          <p:cNvPr id="106" name="Graphic 105" descr="Map compass">
            <a:extLst>
              <a:ext uri="{FF2B5EF4-FFF2-40B4-BE49-F238E27FC236}">
                <a16:creationId xmlns:a16="http://schemas.microsoft.com/office/drawing/2014/main" id="{3D7C7CA1-E614-4BFC-BBE5-780AF0F4FC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23004" y="3458777"/>
            <a:ext cx="318011" cy="30074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D699ED4-A6BB-4DA5-8E88-A3B5B430E4BB}"/>
              </a:ext>
            </a:extLst>
          </p:cNvPr>
          <p:cNvSpPr txBox="1"/>
          <p:nvPr/>
        </p:nvSpPr>
        <p:spPr>
          <a:xfrm>
            <a:off x="2504084" y="3088809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93CECC4-8EDD-477F-B0B7-7494549A9E1B}"/>
              </a:ext>
            </a:extLst>
          </p:cNvPr>
          <p:cNvGrpSpPr/>
          <p:nvPr/>
        </p:nvGrpSpPr>
        <p:grpSpPr>
          <a:xfrm>
            <a:off x="10742717" y="698875"/>
            <a:ext cx="1367287" cy="1255116"/>
            <a:chOff x="8163097" y="2660772"/>
            <a:chExt cx="1367287" cy="1255116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0962AA60-875C-45E1-8C39-636692BF7B4C}"/>
                </a:ext>
              </a:extLst>
            </p:cNvPr>
            <p:cNvSpPr/>
            <p:nvPr/>
          </p:nvSpPr>
          <p:spPr>
            <a:xfrm>
              <a:off x="8163097" y="2660772"/>
              <a:ext cx="1367287" cy="1255116"/>
            </a:xfrm>
            <a:prstGeom prst="roundRect">
              <a:avLst>
                <a:gd name="adj" fmla="val 519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r>
                <a:rPr lang="en-CA" sz="900">
                  <a:solidFill>
                    <a:schemeClr val="accent1"/>
                  </a:solidFill>
                </a:rPr>
                <a:t>Location filter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7212E2B-7E65-4149-9BD6-36CE525D3179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2AD0B559-6F4F-4170-AFEE-A1EA41F121B6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Municipality</a:t>
                </a:r>
                <a:endParaRPr lang="en-CA" sz="1200"/>
              </a:p>
            </p:txBody>
          </p:sp>
          <p:sp>
            <p:nvSpPr>
              <p:cNvPr id="110" name="Isosceles Triangle 109">
                <a:extLst>
                  <a:ext uri="{FF2B5EF4-FFF2-40B4-BE49-F238E27FC236}">
                    <a16:creationId xmlns:a16="http://schemas.microsoft.com/office/drawing/2014/main" id="{CB44DE07-4703-41E2-A47D-33D0E15124F1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7FE7345-8345-412F-8E39-85BF56B0B4B2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0936870F-9906-4BF1-A63A-80FA4411008B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Watershed</a:t>
                </a:r>
              </a:p>
            </p:txBody>
          </p:sp>
          <p:sp>
            <p:nvSpPr>
              <p:cNvPr id="125" name="Isosceles Triangle 124">
                <a:extLst>
                  <a:ext uri="{FF2B5EF4-FFF2-40B4-BE49-F238E27FC236}">
                    <a16:creationId xmlns:a16="http://schemas.microsoft.com/office/drawing/2014/main" id="{D0AFC632-3F1B-4A05-A2FF-4D11AA5C474C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6221AD83-AE11-473A-B6A8-E7214DB5F658}"/>
                </a:ext>
              </a:extLst>
            </p:cNvPr>
            <p:cNvGrpSpPr/>
            <p:nvPr/>
          </p:nvGrpSpPr>
          <p:grpSpPr>
            <a:xfrm>
              <a:off x="8208974" y="3601508"/>
              <a:ext cx="1260000" cy="252000"/>
              <a:chOff x="10039823" y="442664"/>
              <a:chExt cx="2061132" cy="352179"/>
            </a:xfrm>
          </p:grpSpPr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21772AAF-63CB-4835-9346-F5472542D175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err="1"/>
                  <a:t>Subwatershed</a:t>
                </a:r>
                <a:endParaRPr lang="en-CA" sz="1000"/>
              </a:p>
            </p:txBody>
          </p:sp>
          <p:sp>
            <p:nvSpPr>
              <p:cNvPr id="128" name="Isosceles Triangle 127">
                <a:extLst>
                  <a:ext uri="{FF2B5EF4-FFF2-40B4-BE49-F238E27FC236}">
                    <a16:creationId xmlns:a16="http://schemas.microsoft.com/office/drawing/2014/main" id="{2039DD67-8756-41F7-99F3-D6BF6176976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C1D5A11-6EA8-4BE5-9149-E4F708FEBE4D}"/>
              </a:ext>
            </a:extLst>
          </p:cNvPr>
          <p:cNvGrpSpPr/>
          <p:nvPr/>
        </p:nvGrpSpPr>
        <p:grpSpPr>
          <a:xfrm>
            <a:off x="2564106" y="1047190"/>
            <a:ext cx="2680266" cy="256479"/>
            <a:chOff x="2686050" y="2462212"/>
            <a:chExt cx="7239000" cy="290513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89959B89-9E44-466A-82F3-00D91D0B43F5}"/>
                </a:ext>
              </a:extLst>
            </p:cNvPr>
            <p:cNvSpPr/>
            <p:nvPr/>
          </p:nvSpPr>
          <p:spPr>
            <a:xfrm>
              <a:off x="2686050" y="2533650"/>
              <a:ext cx="7239000" cy="1428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2F32FE3D-F9CD-4BC3-8E7F-B86B2C49219A}"/>
                </a:ext>
              </a:extLst>
            </p:cNvPr>
            <p:cNvSpPr/>
            <p:nvPr/>
          </p:nvSpPr>
          <p:spPr>
            <a:xfrm>
              <a:off x="3305175" y="2533650"/>
              <a:ext cx="5400000" cy="1428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FF396ED8-9B60-4E3B-800C-675718B2285E}"/>
                </a:ext>
              </a:extLst>
            </p:cNvPr>
            <p:cNvSpPr/>
            <p:nvPr/>
          </p:nvSpPr>
          <p:spPr>
            <a:xfrm>
              <a:off x="3124197" y="2466974"/>
              <a:ext cx="844550" cy="28575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800"/>
                <a:t>1975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54B6FFD1-1360-49D8-993B-4C2A39FA85DD}"/>
                </a:ext>
              </a:extLst>
            </p:cNvPr>
            <p:cNvSpPr/>
            <p:nvPr/>
          </p:nvSpPr>
          <p:spPr>
            <a:xfrm>
              <a:off x="8543923" y="2462212"/>
              <a:ext cx="844550" cy="28575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800"/>
                <a:t>2013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E963BF3-E7FE-4418-B0E7-0CB7F779DA65}"/>
              </a:ext>
            </a:extLst>
          </p:cNvPr>
          <p:cNvGrpSpPr/>
          <p:nvPr/>
        </p:nvGrpSpPr>
        <p:grpSpPr>
          <a:xfrm>
            <a:off x="2558471" y="475639"/>
            <a:ext cx="1305387" cy="315441"/>
            <a:chOff x="10039823" y="442664"/>
            <a:chExt cx="2061132" cy="352179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69072BE9-BD94-40CA-869C-3CD8BED05DC0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/>
                <a:t>Existing</a:t>
              </a:r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D2BB2E96-7C1D-404C-9B2C-78A9F456A2AC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2ABE31C-160E-4251-8C90-4A1EA32FFD87}"/>
              </a:ext>
            </a:extLst>
          </p:cNvPr>
          <p:cNvGrpSpPr/>
          <p:nvPr/>
        </p:nvGrpSpPr>
        <p:grpSpPr>
          <a:xfrm>
            <a:off x="3969347" y="475639"/>
            <a:ext cx="1275025" cy="316961"/>
            <a:chOff x="10039823" y="442664"/>
            <a:chExt cx="2061132" cy="352179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E4971CB7-9386-4BB5-BC63-CD59BD16C00F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/>
                <a:t>Parcel</a:t>
              </a:r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3633060B-5DCE-49EB-827E-CA96DE700826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85744EB-710B-495E-9B28-A2F9625BF2CD}"/>
              </a:ext>
            </a:extLst>
          </p:cNvPr>
          <p:cNvGrpSpPr/>
          <p:nvPr/>
        </p:nvGrpSpPr>
        <p:grpSpPr>
          <a:xfrm>
            <a:off x="10668534" y="429039"/>
            <a:ext cx="1419225" cy="190500"/>
            <a:chOff x="7943850" y="1104900"/>
            <a:chExt cx="1419225" cy="1905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8EA2C84-8F20-4F2F-8340-FD840CC816FD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EE4D693-8CA5-4852-BC8A-BC332EF23372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id="{F5755538-0CEF-45FB-8E3E-3B2AC679BACD}"/>
              </a:ext>
            </a:extLst>
          </p:cNvPr>
          <p:cNvGraphicFramePr>
            <a:graphicFrameLocks noGrp="1"/>
          </p:cNvGraphicFramePr>
          <p:nvPr/>
        </p:nvGraphicFramePr>
        <p:xfrm>
          <a:off x="9369591" y="640136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920BFBC-2E06-47D6-82A9-D1232AE18DE8}"/>
              </a:ext>
            </a:extLst>
          </p:cNvPr>
          <p:cNvGrpSpPr/>
          <p:nvPr/>
        </p:nvGrpSpPr>
        <p:grpSpPr>
          <a:xfrm>
            <a:off x="9366614" y="434698"/>
            <a:ext cx="1218677" cy="1142189"/>
            <a:chOff x="8967734" y="551991"/>
            <a:chExt cx="1218677" cy="1142189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FB5A62C-0A14-44FC-A006-2FF3FC3F2DED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E0EE5AE-F82D-4842-970F-C997FBB1FC86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147" name="Isosceles Triangle 146">
                <a:extLst>
                  <a:ext uri="{FF2B5EF4-FFF2-40B4-BE49-F238E27FC236}">
                    <a16:creationId xmlns:a16="http://schemas.microsoft.com/office/drawing/2014/main" id="{358B0A04-633E-49A6-B31F-ED4ADE46A874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12AFBB3-90C8-41F2-931E-E48341A89F34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05FEABC-AB20-4FF9-890A-BEF2B516A1BE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B428C0D-03C4-4D78-B9F5-C064ACF436D8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066252B-5FB7-4F25-936F-0F0F2F7F5CDC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F30F546-08E8-4791-A18F-8E8EFBFDA05E}"/>
              </a:ext>
            </a:extLst>
          </p:cNvPr>
          <p:cNvGrpSpPr/>
          <p:nvPr/>
        </p:nvGrpSpPr>
        <p:grpSpPr>
          <a:xfrm>
            <a:off x="10124559" y="345391"/>
            <a:ext cx="2036015" cy="428005"/>
            <a:chOff x="10023825" y="1064084"/>
            <a:chExt cx="2036015" cy="428005"/>
          </a:xfrm>
        </p:grpSpPr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CBB7EC03-1671-4217-8A9F-BCB2EC6BB465}"/>
                </a:ext>
              </a:extLst>
            </p:cNvPr>
            <p:cNvSpPr/>
            <p:nvPr/>
          </p:nvSpPr>
          <p:spPr>
            <a:xfrm>
              <a:off x="10023825" y="1064084"/>
              <a:ext cx="2036015" cy="428005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0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9C6A61AA-897D-460F-9F48-A3CCF7D83EF0}"/>
                </a:ext>
              </a:extLst>
            </p:cNvPr>
            <p:cNvSpPr/>
            <p:nvPr/>
          </p:nvSpPr>
          <p:spPr>
            <a:xfrm>
              <a:off x="10041235" y="1128709"/>
              <a:ext cx="1998431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>
                  <a:solidFill>
                    <a:schemeClr val="tx1"/>
                  </a:solidFill>
                </a:rPr>
                <a:t>Change password</a:t>
              </a:r>
            </a:p>
          </p:txBody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C55FF26-8E91-436F-B83C-4C598A2256E2}"/>
              </a:ext>
            </a:extLst>
          </p:cNvPr>
          <p:cNvSpPr/>
          <p:nvPr/>
        </p:nvSpPr>
        <p:spPr>
          <a:xfrm>
            <a:off x="8757894" y="1599519"/>
            <a:ext cx="3044797" cy="122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b="1"/>
              <a:t>User click on picture to drop down this menu “Change password”, when click open “Change password” page next. 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6899790-1774-4B77-BA77-BEA08529D83E}"/>
              </a:ext>
            </a:extLst>
          </p:cNvPr>
          <p:cNvCxnSpPr>
            <a:cxnSpLocks/>
            <a:stCxn id="161" idx="0"/>
          </p:cNvCxnSpPr>
          <p:nvPr/>
        </p:nvCxnSpPr>
        <p:spPr>
          <a:xfrm flipV="1">
            <a:off x="10280293" y="656715"/>
            <a:ext cx="663932" cy="94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2C8CC86-1F63-4523-B216-A35CB4AEAD3E}"/>
              </a:ext>
            </a:extLst>
          </p:cNvPr>
          <p:cNvGrpSpPr/>
          <p:nvPr/>
        </p:nvGrpSpPr>
        <p:grpSpPr>
          <a:xfrm>
            <a:off x="8736676" y="4567374"/>
            <a:ext cx="3414692" cy="2093638"/>
            <a:chOff x="7388297" y="3429000"/>
            <a:chExt cx="3414692" cy="2093638"/>
          </a:xfrm>
        </p:grpSpPr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988508FF-FE23-4519-9480-A7023F596910}"/>
                </a:ext>
              </a:extLst>
            </p:cNvPr>
            <p:cNvSpPr/>
            <p:nvPr/>
          </p:nvSpPr>
          <p:spPr>
            <a:xfrm>
              <a:off x="8724901" y="3429000"/>
              <a:ext cx="2078088" cy="3169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Elevation</a:t>
              </a:r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C491A380-5E2D-4741-A83B-FD27DEEFACCA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D903BD56-0083-4DF2-A07B-BE559F7C8C93}"/>
                </a:ext>
              </a:extLst>
            </p:cNvPr>
            <p:cNvSpPr/>
            <p:nvPr/>
          </p:nvSpPr>
          <p:spPr>
            <a:xfrm>
              <a:off x="8868474" y="3755825"/>
              <a:ext cx="1922897" cy="1766813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5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A452735-6F4B-44F6-BB57-2C836E80EC54}"/>
                </a:ext>
              </a:extLst>
            </p:cNvPr>
            <p:cNvSpPr/>
            <p:nvPr/>
          </p:nvSpPr>
          <p:spPr>
            <a:xfrm>
              <a:off x="8881973" y="38072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8AA2C93D-AF18-4EA7-9CBE-235701D235A7}"/>
                </a:ext>
              </a:extLst>
            </p:cNvPr>
            <p:cNvSpPr/>
            <p:nvPr/>
          </p:nvSpPr>
          <p:spPr>
            <a:xfrm>
              <a:off x="8885767" y="429060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Slope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19EBDC9-B376-4014-8702-1602C979D882}"/>
                </a:ext>
              </a:extLst>
            </p:cNvPr>
            <p:cNvSpPr/>
            <p:nvPr/>
          </p:nvSpPr>
          <p:spPr>
            <a:xfrm>
              <a:off x="8894148" y="453059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Dominant land use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1A2DC14D-6A11-4A7E-9C33-4709CECF44FE}"/>
                </a:ext>
              </a:extLst>
            </p:cNvPr>
            <p:cNvSpPr/>
            <p:nvPr/>
          </p:nvSpPr>
          <p:spPr>
            <a:xfrm>
              <a:off x="8885767" y="48057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Dominant soil texture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27BD3A23-4E41-4AB9-BDEF-0D8902AC90B8}"/>
                </a:ext>
              </a:extLst>
            </p:cNvPr>
            <p:cNvSpPr/>
            <p:nvPr/>
          </p:nvSpPr>
          <p:spPr>
            <a:xfrm>
              <a:off x="8893821" y="5063963"/>
              <a:ext cx="1872312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Precipitation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72C7CEFB-246B-4DFE-B08C-5BCE286BDF9F}"/>
                </a:ext>
              </a:extLst>
            </p:cNvPr>
            <p:cNvSpPr/>
            <p:nvPr/>
          </p:nvSpPr>
          <p:spPr>
            <a:xfrm>
              <a:off x="8883195" y="4050799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Elevation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9F982FB-6B5C-4878-827C-6F5B71E39FFA}"/>
                </a:ext>
              </a:extLst>
            </p:cNvPr>
            <p:cNvSpPr/>
            <p:nvPr/>
          </p:nvSpPr>
          <p:spPr>
            <a:xfrm>
              <a:off x="8893820" y="5282793"/>
              <a:ext cx="1846965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E484B4F-B773-44BE-B583-546B307AF54C}"/>
                </a:ext>
              </a:extLst>
            </p:cNvPr>
            <p:cNvSpPr/>
            <p:nvPr/>
          </p:nvSpPr>
          <p:spPr>
            <a:xfrm>
              <a:off x="7388297" y="3489065"/>
              <a:ext cx="1298387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1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7962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/>
          <a:lstStyle/>
          <a:p>
            <a:r>
              <a:rPr lang="en-CA" dirty="0"/>
              <a:t>When producer/manager user click on the activation link admin sent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6095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343548" y="584665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pic>
        <p:nvPicPr>
          <p:cNvPr id="103" name="background">
            <a:hlinkClick r:id="" action="ppaction://media"/>
            <a:extLst>
              <a:ext uri="{FF2B5EF4-FFF2-40B4-BE49-F238E27FC236}">
                <a16:creationId xmlns:a16="http://schemas.microsoft.com/office/drawing/2014/main" id="{E5CB47FA-23FC-441B-8034-D073B358B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492"/>
          <a:stretch/>
        </p:blipFill>
        <p:spPr>
          <a:xfrm>
            <a:off x="0" y="345941"/>
            <a:ext cx="3231885" cy="633426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770427"/>
            <a:ext cx="238478" cy="645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+</a:t>
            </a:r>
          </a:p>
          <a:p>
            <a:pPr algn="ctr"/>
            <a:endParaRPr lang="en-CA"/>
          </a:p>
          <a:p>
            <a:pPr algn="ctr"/>
            <a:r>
              <a:rPr lang="en-CA">
                <a:sym typeface="Symbol" panose="05050102010706020507" pitchFamily="18" charset="2"/>
              </a:rPr>
              <a:t></a:t>
            </a:r>
            <a:endParaRPr lang="en-CA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443802"/>
            <a:ext cx="318011" cy="27777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02088"/>
            <a:ext cx="294819" cy="28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594359"/>
            <a:ext cx="4218974" cy="4127216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9286274" y="607256"/>
            <a:ext cx="886139" cy="189750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C268682-76A0-40A8-A312-E0CAF2AF824E}"/>
              </a:ext>
            </a:extLst>
          </p:cNvPr>
          <p:cNvSpPr/>
          <p:nvPr/>
        </p:nvSpPr>
        <p:spPr>
          <a:xfrm>
            <a:off x="0" y="345941"/>
            <a:ext cx="3231885" cy="633426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DFDF59-3DC3-4046-A47D-5A79DFAAF682}"/>
              </a:ext>
            </a:extLst>
          </p:cNvPr>
          <p:cNvSpPr txBox="1"/>
          <p:nvPr/>
        </p:nvSpPr>
        <p:spPr>
          <a:xfrm>
            <a:off x="426586" y="481553"/>
            <a:ext cx="2493818" cy="2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/>
              <a:t>Together we save our planet</a:t>
            </a:r>
            <a:endParaRPr lang="en-CA" sz="1400" b="1" baseline="300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144490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First name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678154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Last name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BE901A-096C-46D7-B2AD-17511F414C65}"/>
              </a:ext>
            </a:extLst>
          </p:cNvPr>
          <p:cNvSpPr txBox="1"/>
          <p:nvPr/>
        </p:nvSpPr>
        <p:spPr>
          <a:xfrm>
            <a:off x="144491" y="3841271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CA"/>
              <a:t>E-mail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059C74-22E2-48E7-B62B-4A4103B58842}"/>
              </a:ext>
            </a:extLst>
          </p:cNvPr>
          <p:cNvGrpSpPr/>
          <p:nvPr/>
        </p:nvGrpSpPr>
        <p:grpSpPr>
          <a:xfrm>
            <a:off x="147620" y="4646842"/>
            <a:ext cx="2971938" cy="246222"/>
            <a:chOff x="142875" y="1504949"/>
            <a:chExt cx="1457532" cy="266581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6B7BDB-EBDA-4D39-877A-003A2F745024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/>
                <a:t>New password 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4067984-A7CF-42EC-9669-2542465E2C4B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147620" y="1608569"/>
            <a:ext cx="2971938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147620" y="1968889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Municipality/City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147620" y="2345627"/>
            <a:ext cx="143827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State/Province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695505" y="2345627"/>
            <a:ext cx="142405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Country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116122" y="955197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User profile</a:t>
            </a:r>
            <a:endParaRPr lang="en-CA" sz="1100" b="1" baseline="300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53E16FB-BE71-4F12-9EDB-475596E55DA9}"/>
              </a:ext>
            </a:extLst>
          </p:cNvPr>
          <p:cNvSpPr/>
          <p:nvPr/>
        </p:nvSpPr>
        <p:spPr>
          <a:xfrm>
            <a:off x="254568" y="6206412"/>
            <a:ext cx="1317019" cy="227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OK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EF5D4B-5128-4F80-A085-5752DFB499F8}"/>
              </a:ext>
            </a:extLst>
          </p:cNvPr>
          <p:cNvSpPr txBox="1"/>
          <p:nvPr/>
        </p:nvSpPr>
        <p:spPr>
          <a:xfrm>
            <a:off x="116122" y="3536067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Account login</a:t>
            </a:r>
            <a:endParaRPr lang="en-CA" sz="1100" b="1" baseline="3000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EF35AA-B1EE-4927-8320-8FC48A9C81F7}"/>
              </a:ext>
            </a:extLst>
          </p:cNvPr>
          <p:cNvGrpSpPr/>
          <p:nvPr/>
        </p:nvGrpSpPr>
        <p:grpSpPr>
          <a:xfrm>
            <a:off x="147620" y="5028676"/>
            <a:ext cx="2971938" cy="246222"/>
            <a:chOff x="142875" y="1504949"/>
            <a:chExt cx="1457532" cy="26658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FC26D2-3421-4F6E-91AC-5AED3B07BDBA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/>
                <a:t>Confirm new password *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C6A293-4A1B-4A07-883D-2A54199BE80E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147620" y="3035699"/>
            <a:ext cx="297345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Organization name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70392DE-3B5E-44E5-A557-54007D8C9EF9}"/>
              </a:ext>
            </a:extLst>
          </p:cNvPr>
          <p:cNvSpPr/>
          <p:nvPr/>
        </p:nvSpPr>
        <p:spPr>
          <a:xfrm>
            <a:off x="1676539" y="6206412"/>
            <a:ext cx="1424054" cy="227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Cancel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7EF5C9A-60E4-4B2D-B1B2-3B0B10EA8D4B}"/>
              </a:ext>
            </a:extLst>
          </p:cNvPr>
          <p:cNvGrpSpPr/>
          <p:nvPr/>
        </p:nvGrpSpPr>
        <p:grpSpPr>
          <a:xfrm>
            <a:off x="-9525" y="6623050"/>
            <a:ext cx="12201525" cy="231290"/>
            <a:chOff x="2972" y="127000"/>
            <a:chExt cx="12192001" cy="23129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1161B02-C963-4AB4-8FEB-1427D84722D9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8281B4-2C6C-4F38-BC3D-00749505809E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C399723-1AA2-4138-BD8B-6D47AB64726C}"/>
              </a:ext>
            </a:extLst>
          </p:cNvPr>
          <p:cNvGrpSpPr/>
          <p:nvPr/>
        </p:nvGrpSpPr>
        <p:grpSpPr>
          <a:xfrm>
            <a:off x="2972" y="-1710"/>
            <a:ext cx="12192001" cy="360000"/>
            <a:chOff x="2972" y="-1710"/>
            <a:chExt cx="12192001" cy="3600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042FBBE-92F2-46F5-848F-9C5AC248F4B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8" name="Graphic 127" descr="Smiling face with no fill">
              <a:extLst>
                <a:ext uri="{FF2B5EF4-FFF2-40B4-BE49-F238E27FC236}">
                  <a16:creationId xmlns:a16="http://schemas.microsoft.com/office/drawing/2014/main" id="{232AC3D1-213B-4C4C-92CC-7AB75B45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822184" y="14693"/>
              <a:ext cx="288000" cy="288000"/>
            </a:xfrm>
            <a:prstGeom prst="rect">
              <a:avLst/>
            </a:prstGeom>
          </p:spPr>
        </p:pic>
        <p:pic>
          <p:nvPicPr>
            <p:cNvPr id="129" name="Graphic 128" descr="Question mark">
              <a:extLst>
                <a:ext uri="{FF2B5EF4-FFF2-40B4-BE49-F238E27FC236}">
                  <a16:creationId xmlns:a16="http://schemas.microsoft.com/office/drawing/2014/main" id="{219D1C05-054F-4AD0-8D68-BA2823FF9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50844" y="25932"/>
              <a:ext cx="288000" cy="288000"/>
            </a:xfrm>
            <a:prstGeom prst="rect">
              <a:avLst/>
            </a:prstGeom>
          </p:spPr>
        </p:pic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6B75D85-68B9-4C4E-A046-DE966075B906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DC646E-6787-4DDB-BEF4-659873F7138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8FB0C94-DC64-45E8-A451-0894CAD24E67}"/>
                </a:ext>
              </a:extLst>
            </p:cNvPr>
            <p:cNvSpPr txBox="1"/>
            <p:nvPr/>
          </p:nvSpPr>
          <p:spPr>
            <a:xfrm>
              <a:off x="2302933" y="25568"/>
              <a:ext cx="63610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Change password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DFD8CD3-31A6-453B-93F4-CFAD63FBC22D}"/>
              </a:ext>
            </a:extLst>
          </p:cNvPr>
          <p:cNvSpPr txBox="1"/>
          <p:nvPr/>
        </p:nvSpPr>
        <p:spPr>
          <a:xfrm>
            <a:off x="140422" y="2748275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Organization</a:t>
            </a:r>
            <a:endParaRPr lang="en-CA" sz="1100" b="1" baseline="3000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305085-DB46-4E66-9548-EA056B4EA45E}"/>
              </a:ext>
            </a:extLst>
          </p:cNvPr>
          <p:cNvGrpSpPr/>
          <p:nvPr/>
        </p:nvGrpSpPr>
        <p:grpSpPr>
          <a:xfrm>
            <a:off x="147620" y="4236812"/>
            <a:ext cx="2971938" cy="246222"/>
            <a:chOff x="142875" y="1504949"/>
            <a:chExt cx="1457532" cy="26658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A361CC-35B2-43B1-A8BF-8A66C704B64E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/>
                <a:t>Old password *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4B29638-DF1F-4C1D-985F-7B9763DDA815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>
                  <a:solidFill>
                    <a:schemeClr val="bg1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65453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343548" y="584665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pic>
        <p:nvPicPr>
          <p:cNvPr id="103" name="background">
            <a:hlinkClick r:id="" action="ppaction://media"/>
            <a:extLst>
              <a:ext uri="{FF2B5EF4-FFF2-40B4-BE49-F238E27FC236}">
                <a16:creationId xmlns:a16="http://schemas.microsoft.com/office/drawing/2014/main" id="{E5CB47FA-23FC-441B-8034-D073B358B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492"/>
          <a:stretch/>
        </p:blipFill>
        <p:spPr>
          <a:xfrm>
            <a:off x="0" y="345941"/>
            <a:ext cx="3231885" cy="633426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770427"/>
            <a:ext cx="238478" cy="645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+</a:t>
            </a:r>
          </a:p>
          <a:p>
            <a:pPr algn="ctr"/>
            <a:endParaRPr lang="en-CA"/>
          </a:p>
          <a:p>
            <a:pPr algn="ctr"/>
            <a:r>
              <a:rPr lang="en-CA">
                <a:sym typeface="Symbol" panose="05050102010706020507" pitchFamily="18" charset="2"/>
              </a:rPr>
              <a:t></a:t>
            </a:r>
            <a:endParaRPr lang="en-CA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443802"/>
            <a:ext cx="318011" cy="27777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02088"/>
            <a:ext cx="294819" cy="28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594359"/>
            <a:ext cx="4218974" cy="4127216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9286274" y="607256"/>
            <a:ext cx="886139" cy="189750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C268682-76A0-40A8-A312-E0CAF2AF824E}"/>
              </a:ext>
            </a:extLst>
          </p:cNvPr>
          <p:cNvSpPr/>
          <p:nvPr/>
        </p:nvSpPr>
        <p:spPr>
          <a:xfrm>
            <a:off x="0" y="345941"/>
            <a:ext cx="3231885" cy="633426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DFDF59-3DC3-4046-A47D-5A79DFAAF682}"/>
              </a:ext>
            </a:extLst>
          </p:cNvPr>
          <p:cNvSpPr txBox="1"/>
          <p:nvPr/>
        </p:nvSpPr>
        <p:spPr>
          <a:xfrm>
            <a:off x="426586" y="481553"/>
            <a:ext cx="2493818" cy="2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/>
              <a:t>Together we save our planet</a:t>
            </a:r>
            <a:endParaRPr lang="en-CA" sz="1400" b="1" baseline="300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144490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First name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678154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Last name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BE901A-096C-46D7-B2AD-17511F414C65}"/>
              </a:ext>
            </a:extLst>
          </p:cNvPr>
          <p:cNvSpPr txBox="1"/>
          <p:nvPr/>
        </p:nvSpPr>
        <p:spPr>
          <a:xfrm>
            <a:off x="144491" y="3841271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CA"/>
              <a:t>E-mail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059C74-22E2-48E7-B62B-4A4103B58842}"/>
              </a:ext>
            </a:extLst>
          </p:cNvPr>
          <p:cNvGrpSpPr/>
          <p:nvPr/>
        </p:nvGrpSpPr>
        <p:grpSpPr>
          <a:xfrm>
            <a:off x="147620" y="4646842"/>
            <a:ext cx="2971938" cy="246222"/>
            <a:chOff x="142875" y="1504949"/>
            <a:chExt cx="1457532" cy="266581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6B7BDB-EBDA-4D39-877A-003A2F745024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/>
                <a:t>New password 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4067984-A7CF-42EC-9669-2542465E2C4B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147620" y="1608569"/>
            <a:ext cx="2971938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147620" y="1968889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Municipality/City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147620" y="2345627"/>
            <a:ext cx="143827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State/Province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695505" y="2345627"/>
            <a:ext cx="142405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Country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116122" y="955197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User profile</a:t>
            </a:r>
            <a:endParaRPr lang="en-CA" sz="1100" b="1" baseline="300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53E16FB-BE71-4F12-9EDB-475596E55DA9}"/>
              </a:ext>
            </a:extLst>
          </p:cNvPr>
          <p:cNvSpPr/>
          <p:nvPr/>
        </p:nvSpPr>
        <p:spPr>
          <a:xfrm>
            <a:off x="254568" y="6206412"/>
            <a:ext cx="1317019" cy="227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OK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EF5D4B-5128-4F80-A085-5752DFB499F8}"/>
              </a:ext>
            </a:extLst>
          </p:cNvPr>
          <p:cNvSpPr txBox="1"/>
          <p:nvPr/>
        </p:nvSpPr>
        <p:spPr>
          <a:xfrm>
            <a:off x="116122" y="3536067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Account login</a:t>
            </a:r>
            <a:endParaRPr lang="en-CA" sz="1100" b="1" baseline="3000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EF35AA-B1EE-4927-8320-8FC48A9C81F7}"/>
              </a:ext>
            </a:extLst>
          </p:cNvPr>
          <p:cNvGrpSpPr/>
          <p:nvPr/>
        </p:nvGrpSpPr>
        <p:grpSpPr>
          <a:xfrm>
            <a:off x="147620" y="5028676"/>
            <a:ext cx="2971938" cy="246222"/>
            <a:chOff x="142875" y="1504949"/>
            <a:chExt cx="1457532" cy="26658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FC26D2-3421-4F6E-91AC-5AED3B07BDBA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/>
                <a:t>Confirm new password *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C6A293-4A1B-4A07-883D-2A54199BE80E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147620" y="3035699"/>
            <a:ext cx="297345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Organization name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70392DE-3B5E-44E5-A557-54007D8C9EF9}"/>
              </a:ext>
            </a:extLst>
          </p:cNvPr>
          <p:cNvSpPr/>
          <p:nvPr/>
        </p:nvSpPr>
        <p:spPr>
          <a:xfrm>
            <a:off x="1676539" y="6206412"/>
            <a:ext cx="1424054" cy="227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Cancel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7EF5C9A-60E4-4B2D-B1B2-3B0B10EA8D4B}"/>
              </a:ext>
            </a:extLst>
          </p:cNvPr>
          <p:cNvGrpSpPr/>
          <p:nvPr/>
        </p:nvGrpSpPr>
        <p:grpSpPr>
          <a:xfrm>
            <a:off x="-9525" y="6623050"/>
            <a:ext cx="12201525" cy="231290"/>
            <a:chOff x="2972" y="127000"/>
            <a:chExt cx="12192001" cy="23129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1161B02-C963-4AB4-8FEB-1427D84722D9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8281B4-2C6C-4F38-BC3D-00749505809E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C399723-1AA2-4138-BD8B-6D47AB64726C}"/>
              </a:ext>
            </a:extLst>
          </p:cNvPr>
          <p:cNvGrpSpPr/>
          <p:nvPr/>
        </p:nvGrpSpPr>
        <p:grpSpPr>
          <a:xfrm>
            <a:off x="2972" y="-1710"/>
            <a:ext cx="12192001" cy="360000"/>
            <a:chOff x="2972" y="-1710"/>
            <a:chExt cx="12192001" cy="3600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042FBBE-92F2-46F5-848F-9C5AC248F4B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8" name="Graphic 127" descr="Smiling face with no fill">
              <a:extLst>
                <a:ext uri="{FF2B5EF4-FFF2-40B4-BE49-F238E27FC236}">
                  <a16:creationId xmlns:a16="http://schemas.microsoft.com/office/drawing/2014/main" id="{232AC3D1-213B-4C4C-92CC-7AB75B45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822184" y="14693"/>
              <a:ext cx="288000" cy="288000"/>
            </a:xfrm>
            <a:prstGeom prst="rect">
              <a:avLst/>
            </a:prstGeom>
          </p:spPr>
        </p:pic>
        <p:pic>
          <p:nvPicPr>
            <p:cNvPr id="129" name="Graphic 128" descr="Question mark">
              <a:extLst>
                <a:ext uri="{FF2B5EF4-FFF2-40B4-BE49-F238E27FC236}">
                  <a16:creationId xmlns:a16="http://schemas.microsoft.com/office/drawing/2014/main" id="{219D1C05-054F-4AD0-8D68-BA2823FF9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50844" y="25932"/>
              <a:ext cx="288000" cy="288000"/>
            </a:xfrm>
            <a:prstGeom prst="rect">
              <a:avLst/>
            </a:prstGeom>
          </p:spPr>
        </p:pic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6B75D85-68B9-4C4E-A046-DE966075B906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DC646E-6787-4DDB-BEF4-659873F7138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8FB0C94-DC64-45E8-A451-0894CAD24E67}"/>
                </a:ext>
              </a:extLst>
            </p:cNvPr>
            <p:cNvSpPr txBox="1"/>
            <p:nvPr/>
          </p:nvSpPr>
          <p:spPr>
            <a:xfrm>
              <a:off x="2302933" y="25568"/>
              <a:ext cx="63610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Change password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DFD8CD3-31A6-453B-93F4-CFAD63FBC22D}"/>
              </a:ext>
            </a:extLst>
          </p:cNvPr>
          <p:cNvSpPr txBox="1"/>
          <p:nvPr/>
        </p:nvSpPr>
        <p:spPr>
          <a:xfrm>
            <a:off x="140422" y="2748275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Organization</a:t>
            </a:r>
            <a:endParaRPr lang="en-CA" sz="1100" b="1" baseline="3000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305085-DB46-4E66-9548-EA056B4EA45E}"/>
              </a:ext>
            </a:extLst>
          </p:cNvPr>
          <p:cNvGrpSpPr/>
          <p:nvPr/>
        </p:nvGrpSpPr>
        <p:grpSpPr>
          <a:xfrm>
            <a:off x="147620" y="4236812"/>
            <a:ext cx="2971938" cy="246222"/>
            <a:chOff x="142875" y="1504949"/>
            <a:chExt cx="1457532" cy="26658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A361CC-35B2-43B1-A8BF-8A66C704B64E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/>
                <a:t>Old password *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4B29638-DF1F-4C1D-985F-7B9763DDA815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CBCB69CA-FE42-48AC-A11A-DF99B9FEAC71}"/>
              </a:ext>
            </a:extLst>
          </p:cNvPr>
          <p:cNvSpPr/>
          <p:nvPr/>
        </p:nvSpPr>
        <p:spPr>
          <a:xfrm>
            <a:off x="0" y="-1614"/>
            <a:ext cx="12200251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EB2D186-BD21-438C-9623-55BBAFF0813D}"/>
              </a:ext>
            </a:extLst>
          </p:cNvPr>
          <p:cNvGrpSpPr/>
          <p:nvPr/>
        </p:nvGrpSpPr>
        <p:grpSpPr>
          <a:xfrm>
            <a:off x="2885957" y="712550"/>
            <a:ext cx="4915136" cy="1267748"/>
            <a:chOff x="2326280" y="2409803"/>
            <a:chExt cx="7466321" cy="203839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520AAB9-6DB8-4520-AA9D-917F25D4C2DB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254B6AA-E50A-4C4A-90BA-E13D69F4B89D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/>
                <a:t>Congratulations!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6731B7A-A064-4C72-AB93-58A1083EE9B2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/>
                <a:t>X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A11B007-88AE-4D12-914F-E69FE79050BD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49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/>
                <a:t>Your password has been updated!</a:t>
              </a:r>
              <a:endParaRPr lang="en-CA" sz="2000" b="1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E7C0084-669C-4ED6-9C1A-8B57C3D61A61}"/>
                </a:ext>
              </a:extLst>
            </p:cNvPr>
            <p:cNvSpPr/>
            <p:nvPr/>
          </p:nvSpPr>
          <p:spPr>
            <a:xfrm>
              <a:off x="8393380" y="3986076"/>
              <a:ext cx="123899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/>
                <a:t>Dismiss</a:t>
              </a:r>
              <a:endParaRPr lang="en-CA" sz="1400"/>
            </a:p>
          </p:txBody>
        </p:sp>
      </p:grpSp>
    </p:spTree>
    <p:extLst>
      <p:ext uri="{BB962C8B-B14F-4D97-AF65-F5344CB8AC3E}">
        <p14:creationId xmlns:p14="http://schemas.microsoft.com/office/powerpoint/2010/main" val="303245711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B2BAD26-DC0D-48B5-8737-D197E5D4D463}"/>
              </a:ext>
            </a:extLst>
          </p:cNvPr>
          <p:cNvGrpSpPr/>
          <p:nvPr/>
        </p:nvGrpSpPr>
        <p:grpSpPr>
          <a:xfrm>
            <a:off x="5221155" y="1214862"/>
            <a:ext cx="4265988" cy="3102273"/>
            <a:chOff x="4448175" y="1390650"/>
            <a:chExt cx="6800850" cy="4895850"/>
          </a:xfrm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FA4704DD-58F6-4218-A8B0-81193D0512B1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1AEF77B-BE8D-4D23-95FC-6275D240631E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281E278-BCD1-4731-80D4-63319F5A19E6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>
                  <a:solidFill>
                    <a:schemeClr val="accent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0E91B2A-5C02-4DF6-A636-98226EF26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517842"/>
              </p:ext>
            </p:extLst>
          </p:nvPr>
        </p:nvGraphicFramePr>
        <p:xfrm>
          <a:off x="2454317" y="4918474"/>
          <a:ext cx="9737677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80076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473825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482138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673331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07077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689956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939338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958110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756943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88617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89249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89248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689249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9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90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90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215" name="Group 214">
            <a:extLst>
              <a:ext uri="{FF2B5EF4-FFF2-40B4-BE49-F238E27FC236}">
                <a16:creationId xmlns:a16="http://schemas.microsoft.com/office/drawing/2014/main" id="{DB623A5F-DCE7-465F-BC46-E2EBA1CF5846}"/>
              </a:ext>
            </a:extLst>
          </p:cNvPr>
          <p:cNvGrpSpPr/>
          <p:nvPr/>
        </p:nvGrpSpPr>
        <p:grpSpPr>
          <a:xfrm>
            <a:off x="5186518" y="819907"/>
            <a:ext cx="4013316" cy="3735744"/>
            <a:chOff x="5186518" y="819907"/>
            <a:chExt cx="4013316" cy="373574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570676-0CB5-4120-9C7B-8E821E36C33C}"/>
                </a:ext>
              </a:extLst>
            </p:cNvPr>
            <p:cNvSpPr/>
            <p:nvPr/>
          </p:nvSpPr>
          <p:spPr>
            <a:xfrm>
              <a:off x="5496393" y="819907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F1B692E-DF1B-4C88-A1DE-DA3D16507140}"/>
                </a:ext>
              </a:extLst>
            </p:cNvPr>
            <p:cNvGrpSpPr/>
            <p:nvPr/>
          </p:nvGrpSpPr>
          <p:grpSpPr>
            <a:xfrm>
              <a:off x="5878261" y="990781"/>
              <a:ext cx="3127994" cy="3094630"/>
              <a:chOff x="4333102" y="2559858"/>
              <a:chExt cx="2334331" cy="2027172"/>
            </a:xfrm>
            <a:solidFill>
              <a:schemeClr val="bg1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140AFF7-65C6-45B6-8014-3563089362A3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67CD1F2-5DA4-470C-8099-EAF2F5DDD39A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C4870F5-8440-4169-8DF3-672BB7C194F1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0E31A38-DE28-43E7-B844-AABD3181C1AA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5CFBDA6-C90A-4E74-96D5-336031A5322F}"/>
                </a:ext>
              </a:extLst>
            </p:cNvPr>
            <p:cNvSpPr/>
            <p:nvPr/>
          </p:nvSpPr>
          <p:spPr>
            <a:xfrm>
              <a:off x="5425872" y="201249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086937E-7F78-4276-AD8C-14C5C6268729}"/>
                </a:ext>
              </a:extLst>
            </p:cNvPr>
            <p:cNvSpPr/>
            <p:nvPr/>
          </p:nvSpPr>
          <p:spPr>
            <a:xfrm>
              <a:off x="7340338" y="3093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0CF37EE-8D07-40AB-B624-D9958F9D7EA4}"/>
                </a:ext>
              </a:extLst>
            </p:cNvPr>
            <p:cNvSpPr/>
            <p:nvPr/>
          </p:nvSpPr>
          <p:spPr>
            <a:xfrm>
              <a:off x="7987030" y="3093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2644EA-0690-4CE4-9AC2-25BFDA28C31F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665491-27F6-4A84-90CB-5DB943AEAE8E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5CA725-106B-4E2D-BE29-D416D142A651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291E95A-FD1D-40A4-83C5-A7268D2EB326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AB1FE3E-9619-4533-8CBA-8C1FAAE8AF53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027730C-180A-4DE2-A030-B92DE415823D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430692C-BAA2-4C0B-B201-19ACCA0ABE6E}"/>
                </a:ext>
              </a:extLst>
            </p:cNvPr>
            <p:cNvSpPr/>
            <p:nvPr/>
          </p:nvSpPr>
          <p:spPr>
            <a:xfrm>
              <a:off x="5850024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BC450C7-9086-41D7-B883-CEF0D281D95A}"/>
                </a:ext>
              </a:extLst>
            </p:cNvPr>
            <p:cNvSpPr/>
            <p:nvPr/>
          </p:nvSpPr>
          <p:spPr>
            <a:xfrm>
              <a:off x="6495024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4D8E5D-13C6-4B16-B1C5-19F96AC789E4}"/>
                </a:ext>
              </a:extLst>
            </p:cNvPr>
            <p:cNvSpPr/>
            <p:nvPr/>
          </p:nvSpPr>
          <p:spPr>
            <a:xfrm>
              <a:off x="7141717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AA5DBC-6420-485C-A592-EC92E405BC77}"/>
                </a:ext>
              </a:extLst>
            </p:cNvPr>
            <p:cNvSpPr/>
            <p:nvPr/>
          </p:nvSpPr>
          <p:spPr>
            <a:xfrm>
              <a:off x="5850024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7F33669-D9C4-46D1-B1F1-85BF258BE3FE}"/>
                </a:ext>
              </a:extLst>
            </p:cNvPr>
            <p:cNvSpPr/>
            <p:nvPr/>
          </p:nvSpPr>
          <p:spPr>
            <a:xfrm>
              <a:off x="6495024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5C2B06-24AD-4ECC-BD6D-174B4EB01FEF}"/>
                </a:ext>
              </a:extLst>
            </p:cNvPr>
            <p:cNvSpPr/>
            <p:nvPr/>
          </p:nvSpPr>
          <p:spPr>
            <a:xfrm>
              <a:off x="7141717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A9699A0-2036-4584-ABD6-303A76F163AC}"/>
                </a:ext>
              </a:extLst>
            </p:cNvPr>
            <p:cNvSpPr/>
            <p:nvPr/>
          </p:nvSpPr>
          <p:spPr>
            <a:xfrm>
              <a:off x="5850024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BA409C-2409-410C-A6AA-BBD665CED261}"/>
                </a:ext>
              </a:extLst>
            </p:cNvPr>
            <p:cNvSpPr/>
            <p:nvPr/>
          </p:nvSpPr>
          <p:spPr>
            <a:xfrm>
              <a:off x="6495024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FF11A35-8A67-411E-8A15-2B4C69ADFE7C}"/>
                </a:ext>
              </a:extLst>
            </p:cNvPr>
            <p:cNvSpPr/>
            <p:nvPr/>
          </p:nvSpPr>
          <p:spPr>
            <a:xfrm>
              <a:off x="7141717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B2E3A09-74B5-4D3B-8F39-B4559E20B1BD}"/>
                </a:ext>
              </a:extLst>
            </p:cNvPr>
            <p:cNvSpPr/>
            <p:nvPr/>
          </p:nvSpPr>
          <p:spPr>
            <a:xfrm>
              <a:off x="6695337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BBE3CA8-51D2-481B-B41F-229BE28C2DE8}"/>
                </a:ext>
              </a:extLst>
            </p:cNvPr>
            <p:cNvSpPr/>
            <p:nvPr/>
          </p:nvSpPr>
          <p:spPr>
            <a:xfrm>
              <a:off x="7340338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FA40CEE-C5DF-4FA7-9A24-E0AFBDA503C1}"/>
                </a:ext>
              </a:extLst>
            </p:cNvPr>
            <p:cNvSpPr/>
            <p:nvPr/>
          </p:nvSpPr>
          <p:spPr>
            <a:xfrm>
              <a:off x="7987030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91319A5-3B29-4D56-822F-A113D953E3FB}"/>
                </a:ext>
              </a:extLst>
            </p:cNvPr>
            <p:cNvSpPr/>
            <p:nvPr/>
          </p:nvSpPr>
          <p:spPr>
            <a:xfrm>
              <a:off x="7802593" y="386381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CA059F1-65CA-4AEA-9281-76D126C7BF7A}"/>
                </a:ext>
              </a:extLst>
            </p:cNvPr>
            <p:cNvSpPr/>
            <p:nvPr/>
          </p:nvSpPr>
          <p:spPr>
            <a:xfrm>
              <a:off x="5431055" y="237607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BF61068-BFA6-4CC7-A764-065C72D799CB}"/>
                </a:ext>
              </a:extLst>
            </p:cNvPr>
            <p:cNvSpPr/>
            <p:nvPr/>
          </p:nvSpPr>
          <p:spPr>
            <a:xfrm>
              <a:off x="5186518" y="425416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8A8A188-7028-4187-928F-4D3EE16F4FCD}"/>
                </a:ext>
              </a:extLst>
            </p:cNvPr>
            <p:cNvSpPr/>
            <p:nvPr/>
          </p:nvSpPr>
          <p:spPr>
            <a:xfrm>
              <a:off x="7802593" y="348147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DAA61C-8CB4-4B21-A4DF-144B2E20D3B8}"/>
                </a:ext>
              </a:extLst>
            </p:cNvPr>
            <p:cNvSpPr/>
            <p:nvPr/>
          </p:nvSpPr>
          <p:spPr>
            <a:xfrm>
              <a:off x="8447594" y="348147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929DE4C-6F8A-489C-9470-225192F6BAFC}"/>
                </a:ext>
              </a:extLst>
            </p:cNvPr>
            <p:cNvSpPr/>
            <p:nvPr/>
          </p:nvSpPr>
          <p:spPr>
            <a:xfrm>
              <a:off x="5186518" y="387181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8C1347D-CAAA-4284-8D33-26A0A636DD33}"/>
                </a:ext>
              </a:extLst>
            </p:cNvPr>
            <p:cNvSpPr/>
            <p:nvPr/>
          </p:nvSpPr>
          <p:spPr>
            <a:xfrm>
              <a:off x="6062621" y="273338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F07E7C4-49DB-46A8-92A9-82068AFC8CD9}"/>
                </a:ext>
              </a:extLst>
            </p:cNvPr>
            <p:cNvSpPr/>
            <p:nvPr/>
          </p:nvSpPr>
          <p:spPr>
            <a:xfrm>
              <a:off x="6062621" y="2376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D2DB527-5A3B-46DF-A723-B45F42ED3D2F}"/>
                </a:ext>
              </a:extLst>
            </p:cNvPr>
            <p:cNvSpPr/>
            <p:nvPr/>
          </p:nvSpPr>
          <p:spPr>
            <a:xfrm>
              <a:off x="6062621" y="19937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12E12B4-6731-47F1-8929-7F0B9FADAC72}"/>
                </a:ext>
              </a:extLst>
            </p:cNvPr>
            <p:cNvSpPr/>
            <p:nvPr/>
          </p:nvSpPr>
          <p:spPr>
            <a:xfrm>
              <a:off x="6703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FA5C43F-3CF4-4625-8558-DA5259CBC6F4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A9F17F0-7237-4C83-8811-6F02FBCD8404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12F84BC-2389-4DA1-8842-2BA1F5D3BF0F}"/>
                </a:ext>
              </a:extLst>
            </p:cNvPr>
            <p:cNvSpPr/>
            <p:nvPr/>
          </p:nvSpPr>
          <p:spPr>
            <a:xfrm>
              <a:off x="6703801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3A4118-FF05-4B41-815B-92C777AFE193}"/>
                </a:ext>
              </a:extLst>
            </p:cNvPr>
            <p:cNvSpPr/>
            <p:nvPr/>
          </p:nvSpPr>
          <p:spPr>
            <a:xfrm>
              <a:off x="7348801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E469A-E233-457E-876C-42538954C155}"/>
                </a:ext>
              </a:extLst>
            </p:cNvPr>
            <p:cNvSpPr/>
            <p:nvPr/>
          </p:nvSpPr>
          <p:spPr>
            <a:xfrm>
              <a:off x="7995494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E40235-1E0B-4A3B-8A9B-B50FE8AEC91C}"/>
                </a:ext>
              </a:extLst>
            </p:cNvPr>
            <p:cNvSpPr/>
            <p:nvPr/>
          </p:nvSpPr>
          <p:spPr>
            <a:xfrm>
              <a:off x="6703801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EA608E6-F48D-4514-8486-99E589D3B68E}"/>
                </a:ext>
              </a:extLst>
            </p:cNvPr>
            <p:cNvSpPr/>
            <p:nvPr/>
          </p:nvSpPr>
          <p:spPr>
            <a:xfrm>
              <a:off x="7348801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F8BFCC9-2C81-4909-856C-899C4CFBBA62}"/>
                </a:ext>
              </a:extLst>
            </p:cNvPr>
            <p:cNvSpPr/>
            <p:nvPr/>
          </p:nvSpPr>
          <p:spPr>
            <a:xfrm>
              <a:off x="7995494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F328989-9D03-401A-A0B8-6D4357369ABD}"/>
                </a:ext>
              </a:extLst>
            </p:cNvPr>
            <p:cNvSpPr/>
            <p:nvPr/>
          </p:nvSpPr>
          <p:spPr>
            <a:xfrm>
              <a:off x="8616728" y="196706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338788E-5116-4345-A29E-F7C1C15D1DB1}"/>
                </a:ext>
              </a:extLst>
            </p:cNvPr>
            <p:cNvSpPr/>
            <p:nvPr/>
          </p:nvSpPr>
          <p:spPr>
            <a:xfrm>
              <a:off x="6058589" y="162390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35AFEA-585F-4B71-9160-3322B1A4637D}"/>
                </a:ext>
              </a:extLst>
            </p:cNvPr>
            <p:cNvSpPr/>
            <p:nvPr/>
          </p:nvSpPr>
          <p:spPr>
            <a:xfrm>
              <a:off x="8602331" y="162199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B906A6A-1FEE-45D9-B261-6DD6D357650D}"/>
                </a:ext>
              </a:extLst>
            </p:cNvPr>
            <p:cNvSpPr/>
            <p:nvPr/>
          </p:nvSpPr>
          <p:spPr>
            <a:xfrm>
              <a:off x="8622104" y="27150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D52660D-FF28-4064-939A-1AE2A000C6C5}"/>
                </a:ext>
              </a:extLst>
            </p:cNvPr>
            <p:cNvSpPr/>
            <p:nvPr/>
          </p:nvSpPr>
          <p:spPr>
            <a:xfrm>
              <a:off x="6058589" y="126659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5FCC2B-E51A-4371-8113-7140ED3821E1}"/>
                </a:ext>
              </a:extLst>
            </p:cNvPr>
            <p:cNvSpPr/>
            <p:nvPr/>
          </p:nvSpPr>
          <p:spPr>
            <a:xfrm>
              <a:off x="8602331" y="126468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4837914-42F9-47BB-B3D2-739E99A1302F}"/>
                </a:ext>
              </a:extLst>
            </p:cNvPr>
            <p:cNvSpPr/>
            <p:nvPr/>
          </p:nvSpPr>
          <p:spPr>
            <a:xfrm>
              <a:off x="8622104" y="2332676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C6B2C0B-D414-4821-8399-4FDA882EC523}"/>
                </a:ext>
              </a:extLst>
            </p:cNvPr>
            <p:cNvSpPr/>
            <p:nvPr/>
          </p:nvSpPr>
          <p:spPr>
            <a:xfrm>
              <a:off x="8602331" y="88234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0EC5804-8885-48C3-B873-5A5AFB3F9357}"/>
                </a:ext>
              </a:extLst>
            </p:cNvPr>
            <p:cNvSpPr/>
            <p:nvPr/>
          </p:nvSpPr>
          <p:spPr>
            <a:xfrm>
              <a:off x="6695336" y="307999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4AF2D1B-37AD-433C-9EF6-A0921162D89D}"/>
                </a:ext>
              </a:extLst>
            </p:cNvPr>
            <p:cNvSpPr/>
            <p:nvPr/>
          </p:nvSpPr>
          <p:spPr>
            <a:xfrm>
              <a:off x="8614815" y="308529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BE528C5-07E2-4C58-82B8-5A0ACA9189DE}"/>
                </a:ext>
              </a:extLst>
            </p:cNvPr>
            <p:cNvSpPr/>
            <p:nvPr/>
          </p:nvSpPr>
          <p:spPr>
            <a:xfrm>
              <a:off x="6023135" y="308384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CD710DB-EE4B-4CC5-8017-B42F094D3F25}"/>
              </a:ext>
            </a:extLst>
          </p:cNvPr>
          <p:cNvSpPr/>
          <p:nvPr/>
        </p:nvSpPr>
        <p:spPr>
          <a:xfrm>
            <a:off x="2515419" y="3788854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+</a:t>
            </a:r>
          </a:p>
          <a:p>
            <a:pPr algn="ctr"/>
            <a:endParaRPr lang="en-CA"/>
          </a:p>
          <a:p>
            <a:pPr algn="ctr"/>
            <a:r>
              <a:rPr lang="en-CA">
                <a:sym typeface="Symbol" panose="05050102010706020507" pitchFamily="18" charset="2"/>
              </a:rPr>
              <a:t></a:t>
            </a:r>
            <a:endParaRPr lang="en-CA"/>
          </a:p>
        </p:txBody>
      </p:sp>
      <p:pic>
        <p:nvPicPr>
          <p:cNvPr id="105" name="Graphic 104" descr="World">
            <a:extLst>
              <a:ext uri="{FF2B5EF4-FFF2-40B4-BE49-F238E27FC236}">
                <a16:creationId xmlns:a16="http://schemas.microsoft.com/office/drawing/2014/main" id="{F926FC9B-B0AE-465A-AC08-242F29266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7917" y="4541480"/>
            <a:ext cx="318011" cy="300740"/>
          </a:xfrm>
          <a:prstGeom prst="rect">
            <a:avLst/>
          </a:prstGeom>
        </p:spPr>
      </p:pic>
      <p:pic>
        <p:nvPicPr>
          <p:cNvPr id="106" name="Graphic 105" descr="Map compass">
            <a:extLst>
              <a:ext uri="{FF2B5EF4-FFF2-40B4-BE49-F238E27FC236}">
                <a16:creationId xmlns:a16="http://schemas.microsoft.com/office/drawing/2014/main" id="{3D7C7CA1-E614-4BFC-BBE5-780AF0F4FC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72440" y="3435223"/>
            <a:ext cx="318011" cy="30074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D699ED4-A6BB-4DA5-8E88-A3B5B430E4BB}"/>
              </a:ext>
            </a:extLst>
          </p:cNvPr>
          <p:cNvSpPr txBox="1"/>
          <p:nvPr/>
        </p:nvSpPr>
        <p:spPr>
          <a:xfrm>
            <a:off x="2453520" y="3065255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93CECC4-8EDD-477F-B0B7-7494549A9E1B}"/>
              </a:ext>
            </a:extLst>
          </p:cNvPr>
          <p:cNvGrpSpPr/>
          <p:nvPr/>
        </p:nvGrpSpPr>
        <p:grpSpPr>
          <a:xfrm>
            <a:off x="10742717" y="698875"/>
            <a:ext cx="1367287" cy="1255116"/>
            <a:chOff x="8163097" y="2660772"/>
            <a:chExt cx="1367287" cy="1255116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0962AA60-875C-45E1-8C39-636692BF7B4C}"/>
                </a:ext>
              </a:extLst>
            </p:cNvPr>
            <p:cNvSpPr/>
            <p:nvPr/>
          </p:nvSpPr>
          <p:spPr>
            <a:xfrm>
              <a:off x="8163097" y="2660772"/>
              <a:ext cx="1367287" cy="1255116"/>
            </a:xfrm>
            <a:prstGeom prst="roundRect">
              <a:avLst>
                <a:gd name="adj" fmla="val 519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r>
                <a:rPr lang="en-CA" sz="900">
                  <a:solidFill>
                    <a:schemeClr val="accent1"/>
                  </a:solidFill>
                </a:rPr>
                <a:t>Location filter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7212E2B-7E65-4149-9BD6-36CE525D3179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2AD0B559-6F4F-4170-AFEE-A1EA41F121B6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Municipality</a:t>
                </a:r>
                <a:endParaRPr lang="en-CA" sz="1200"/>
              </a:p>
            </p:txBody>
          </p:sp>
          <p:sp>
            <p:nvSpPr>
              <p:cNvPr id="110" name="Isosceles Triangle 109">
                <a:extLst>
                  <a:ext uri="{FF2B5EF4-FFF2-40B4-BE49-F238E27FC236}">
                    <a16:creationId xmlns:a16="http://schemas.microsoft.com/office/drawing/2014/main" id="{CB44DE07-4703-41E2-A47D-33D0E15124F1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7FE7345-8345-412F-8E39-85BF56B0B4B2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0936870F-9906-4BF1-A63A-80FA4411008B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Watershed</a:t>
                </a:r>
              </a:p>
            </p:txBody>
          </p:sp>
          <p:sp>
            <p:nvSpPr>
              <p:cNvPr id="125" name="Isosceles Triangle 124">
                <a:extLst>
                  <a:ext uri="{FF2B5EF4-FFF2-40B4-BE49-F238E27FC236}">
                    <a16:creationId xmlns:a16="http://schemas.microsoft.com/office/drawing/2014/main" id="{D0AFC632-3F1B-4A05-A2FF-4D11AA5C474C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6221AD83-AE11-473A-B6A8-E7214DB5F658}"/>
                </a:ext>
              </a:extLst>
            </p:cNvPr>
            <p:cNvGrpSpPr/>
            <p:nvPr/>
          </p:nvGrpSpPr>
          <p:grpSpPr>
            <a:xfrm>
              <a:off x="8208974" y="3601508"/>
              <a:ext cx="1260000" cy="252000"/>
              <a:chOff x="10039823" y="442664"/>
              <a:chExt cx="2061132" cy="352179"/>
            </a:xfrm>
          </p:grpSpPr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21772AAF-63CB-4835-9346-F5472542D175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err="1"/>
                  <a:t>Subwatershed</a:t>
                </a:r>
                <a:endParaRPr lang="en-CA" sz="1000"/>
              </a:p>
            </p:txBody>
          </p:sp>
          <p:sp>
            <p:nvSpPr>
              <p:cNvPr id="128" name="Isosceles Triangle 127">
                <a:extLst>
                  <a:ext uri="{FF2B5EF4-FFF2-40B4-BE49-F238E27FC236}">
                    <a16:creationId xmlns:a16="http://schemas.microsoft.com/office/drawing/2014/main" id="{2039DD67-8756-41F7-99F3-D6BF6176976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C1D5A11-6EA8-4BE5-9149-E4F708FEBE4D}"/>
              </a:ext>
            </a:extLst>
          </p:cNvPr>
          <p:cNvGrpSpPr/>
          <p:nvPr/>
        </p:nvGrpSpPr>
        <p:grpSpPr>
          <a:xfrm>
            <a:off x="2564106" y="1047190"/>
            <a:ext cx="2680266" cy="256479"/>
            <a:chOff x="2686050" y="2462212"/>
            <a:chExt cx="7239000" cy="290513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89959B89-9E44-466A-82F3-00D91D0B43F5}"/>
                </a:ext>
              </a:extLst>
            </p:cNvPr>
            <p:cNvSpPr/>
            <p:nvPr/>
          </p:nvSpPr>
          <p:spPr>
            <a:xfrm>
              <a:off x="2686050" y="2533650"/>
              <a:ext cx="7239000" cy="1428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2F32FE3D-F9CD-4BC3-8E7F-B86B2C49219A}"/>
                </a:ext>
              </a:extLst>
            </p:cNvPr>
            <p:cNvSpPr/>
            <p:nvPr/>
          </p:nvSpPr>
          <p:spPr>
            <a:xfrm>
              <a:off x="3305175" y="2533650"/>
              <a:ext cx="5400000" cy="1428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FF396ED8-9B60-4E3B-800C-675718B2285E}"/>
                </a:ext>
              </a:extLst>
            </p:cNvPr>
            <p:cNvSpPr/>
            <p:nvPr/>
          </p:nvSpPr>
          <p:spPr>
            <a:xfrm>
              <a:off x="3124197" y="2466974"/>
              <a:ext cx="844550" cy="28575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800"/>
                <a:t>1975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54B6FFD1-1360-49D8-993B-4C2A39FA85DD}"/>
                </a:ext>
              </a:extLst>
            </p:cNvPr>
            <p:cNvSpPr/>
            <p:nvPr/>
          </p:nvSpPr>
          <p:spPr>
            <a:xfrm>
              <a:off x="8543923" y="2462212"/>
              <a:ext cx="844550" cy="28575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800"/>
                <a:t>2013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E963BF3-E7FE-4418-B0E7-0CB7F779DA65}"/>
              </a:ext>
            </a:extLst>
          </p:cNvPr>
          <p:cNvGrpSpPr/>
          <p:nvPr/>
        </p:nvGrpSpPr>
        <p:grpSpPr>
          <a:xfrm>
            <a:off x="2558471" y="475639"/>
            <a:ext cx="1305387" cy="1000294"/>
            <a:chOff x="10039823" y="442664"/>
            <a:chExt cx="2061132" cy="1116794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69072BE9-BD94-40CA-869C-3CD8BED05DC0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/>
                <a:t>Existing</a:t>
              </a:r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D2BB2E96-7C1D-404C-9B2C-78A9F456A2AC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BE4CD1B8-6170-425F-BDAC-045A5A4C5B29}"/>
                </a:ext>
              </a:extLst>
            </p:cNvPr>
            <p:cNvSpPr/>
            <p:nvPr/>
          </p:nvSpPr>
          <p:spPr>
            <a:xfrm>
              <a:off x="10182225" y="805804"/>
              <a:ext cx="1907207" cy="753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12B1656-BBF2-461A-8BFE-90E3F8772709}"/>
                </a:ext>
              </a:extLst>
            </p:cNvPr>
            <p:cNvSpPr/>
            <p:nvPr/>
          </p:nvSpPr>
          <p:spPr>
            <a:xfrm>
              <a:off x="10195613" y="862986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>
                  <a:solidFill>
                    <a:schemeClr val="tx1"/>
                  </a:solidFill>
                </a:rPr>
                <a:t>Conventional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5FD21F1-076B-4DF7-9E85-47350D98F6B0}"/>
                </a:ext>
              </a:extLst>
            </p:cNvPr>
            <p:cNvSpPr/>
            <p:nvPr/>
          </p:nvSpPr>
          <p:spPr>
            <a:xfrm>
              <a:off x="10196825" y="1170498"/>
              <a:ext cx="187200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>
                  <a:solidFill>
                    <a:schemeClr val="tx1"/>
                  </a:solidFill>
                </a:rPr>
                <a:t>Existing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2ABE31C-160E-4251-8C90-4A1EA32FFD87}"/>
              </a:ext>
            </a:extLst>
          </p:cNvPr>
          <p:cNvGrpSpPr/>
          <p:nvPr/>
        </p:nvGrpSpPr>
        <p:grpSpPr>
          <a:xfrm>
            <a:off x="3969347" y="475639"/>
            <a:ext cx="1275025" cy="2093638"/>
            <a:chOff x="10039823" y="442664"/>
            <a:chExt cx="2061132" cy="2326264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E4971CB7-9386-4BB5-BC63-CD59BD16C00F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/>
                <a:t>Parcel</a:t>
              </a:r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3633060B-5DCE-49EB-827E-CA96DE700826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7B32493-7B03-401B-A23D-EFBBE1F0E65A}"/>
                </a:ext>
              </a:extLst>
            </p:cNvPr>
            <p:cNvSpPr/>
            <p:nvPr/>
          </p:nvSpPr>
          <p:spPr>
            <a:xfrm>
              <a:off x="10182225" y="805803"/>
              <a:ext cx="1907207" cy="1963125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3141584-B672-4D4F-8CAC-6898BEBA0516}"/>
                </a:ext>
              </a:extLst>
            </p:cNvPr>
            <p:cNvSpPr/>
            <p:nvPr/>
          </p:nvSpPr>
          <p:spPr>
            <a:xfrm>
              <a:off x="10195613" y="862986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>
                  <a:solidFill>
                    <a:schemeClr val="tx1"/>
                  </a:solidFill>
                </a:rPr>
                <a:t>LSD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4C4719B-6130-49E5-A45A-26CF2824B6C2}"/>
                </a:ext>
              </a:extLst>
            </p:cNvPr>
            <p:cNvSpPr/>
            <p:nvPr/>
          </p:nvSpPr>
          <p:spPr>
            <a:xfrm>
              <a:off x="10199376" y="1473893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27C9EAB-401F-4195-A3E2-4DB341E7A770}"/>
                </a:ext>
              </a:extLst>
            </p:cNvPr>
            <p:cNvSpPr/>
            <p:nvPr/>
          </p:nvSpPr>
          <p:spPr>
            <a:xfrm>
              <a:off x="10207689" y="1786731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EC1337C-F235-4A4A-BF5C-59CCB5CB9EAB}"/>
                </a:ext>
              </a:extLst>
            </p:cNvPr>
            <p:cNvSpPr/>
            <p:nvPr/>
          </p:nvSpPr>
          <p:spPr>
            <a:xfrm>
              <a:off x="10199376" y="2092507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err="1">
                  <a:solidFill>
                    <a:schemeClr val="tx1"/>
                  </a:solidFill>
                </a:rPr>
                <a:t>Subwatershed</a:t>
              </a:r>
              <a:endParaRPr lang="en-CA" sz="1100">
                <a:solidFill>
                  <a:schemeClr val="tx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155C131-112E-4AC8-87AA-DA4328563081}"/>
                </a:ext>
              </a:extLst>
            </p:cNvPr>
            <p:cNvSpPr/>
            <p:nvPr/>
          </p:nvSpPr>
          <p:spPr>
            <a:xfrm>
              <a:off x="10207365" y="2425548"/>
              <a:ext cx="1857035" cy="232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>
                  <a:solidFill>
                    <a:schemeClr val="tx1"/>
                  </a:solidFill>
                </a:rPr>
                <a:t>Watershed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CD43F9D-45B2-4E36-B8D5-15CDAE69A33A}"/>
                </a:ext>
              </a:extLst>
            </p:cNvPr>
            <p:cNvSpPr/>
            <p:nvPr/>
          </p:nvSpPr>
          <p:spPr>
            <a:xfrm>
              <a:off x="10196825" y="1170498"/>
              <a:ext cx="187200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>
                  <a:solidFill>
                    <a:schemeClr val="tx1"/>
                  </a:solidFill>
                </a:rPr>
                <a:t>Parcel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85744EB-710B-495E-9B28-A2F9625BF2CD}"/>
              </a:ext>
            </a:extLst>
          </p:cNvPr>
          <p:cNvGrpSpPr/>
          <p:nvPr/>
        </p:nvGrpSpPr>
        <p:grpSpPr>
          <a:xfrm>
            <a:off x="10668534" y="429039"/>
            <a:ext cx="1419225" cy="190500"/>
            <a:chOff x="7943850" y="1104900"/>
            <a:chExt cx="1419225" cy="1905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8EA2C84-8F20-4F2F-8340-FD840CC816FD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EE4D693-8CA5-4852-BC8A-BC332EF23372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id="{F5755538-0CEF-45FB-8E3E-3B2AC679B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447093"/>
              </p:ext>
            </p:extLst>
          </p:nvPr>
        </p:nvGraphicFramePr>
        <p:xfrm>
          <a:off x="9369591" y="640136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920BFBC-2E06-47D6-82A9-D1232AE18DE8}"/>
              </a:ext>
            </a:extLst>
          </p:cNvPr>
          <p:cNvGrpSpPr/>
          <p:nvPr/>
        </p:nvGrpSpPr>
        <p:grpSpPr>
          <a:xfrm>
            <a:off x="9366614" y="434698"/>
            <a:ext cx="1218677" cy="1142189"/>
            <a:chOff x="8967734" y="551991"/>
            <a:chExt cx="1218677" cy="1142189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FB5A62C-0A14-44FC-A006-2FF3FC3F2DED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E0EE5AE-F82D-4842-970F-C997FBB1FC86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147" name="Isosceles Triangle 146">
                <a:extLst>
                  <a:ext uri="{FF2B5EF4-FFF2-40B4-BE49-F238E27FC236}">
                    <a16:creationId xmlns:a16="http://schemas.microsoft.com/office/drawing/2014/main" id="{358B0A04-633E-49A6-B31F-ED4ADE46A874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12AFBB3-90C8-41F2-931E-E48341A89F34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05FEABC-AB20-4FF9-890A-BEF2B516A1BE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B428C0D-03C4-4D78-B9F5-C064ACF436D8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066252B-5FB7-4F25-936F-0F0F2F7F5CDC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67AC028-FF37-409B-A3C6-AB9030246C95}"/>
              </a:ext>
            </a:extLst>
          </p:cNvPr>
          <p:cNvGrpSpPr/>
          <p:nvPr/>
        </p:nvGrpSpPr>
        <p:grpSpPr>
          <a:xfrm>
            <a:off x="1489310" y="1504888"/>
            <a:ext cx="2038171" cy="1248880"/>
            <a:chOff x="4242330" y="1513351"/>
            <a:chExt cx="2038171" cy="1284004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9CD1D9A-71AE-49A9-BEEA-13F27F63CA92}"/>
                </a:ext>
              </a:extLst>
            </p:cNvPr>
            <p:cNvSpPr/>
            <p:nvPr/>
          </p:nvSpPr>
          <p:spPr>
            <a:xfrm>
              <a:off x="4242330" y="2158360"/>
              <a:ext cx="203817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/>
                <a:t>Baseline drop list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29C08E7F-241F-4237-AE4F-19FF36998F13}"/>
                </a:ext>
              </a:extLst>
            </p:cNvPr>
            <p:cNvCxnSpPr>
              <a:cxnSpLocks/>
              <a:stCxn id="149" idx="0"/>
            </p:cNvCxnSpPr>
            <p:nvPr/>
          </p:nvCxnSpPr>
          <p:spPr>
            <a:xfrm flipV="1">
              <a:off x="5261416" y="1513351"/>
              <a:ext cx="570218" cy="645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DC7AFF2-4404-42E4-A4E2-0EACD8D332CF}"/>
              </a:ext>
            </a:extLst>
          </p:cNvPr>
          <p:cNvGrpSpPr/>
          <p:nvPr/>
        </p:nvGrpSpPr>
        <p:grpSpPr>
          <a:xfrm>
            <a:off x="2704857" y="2596108"/>
            <a:ext cx="2038171" cy="1248880"/>
            <a:chOff x="4242330" y="1513351"/>
            <a:chExt cx="2038171" cy="1284004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5944D68-CAAB-44DC-AC9E-E3E1456AB434}"/>
                </a:ext>
              </a:extLst>
            </p:cNvPr>
            <p:cNvSpPr/>
            <p:nvPr/>
          </p:nvSpPr>
          <p:spPr>
            <a:xfrm>
              <a:off x="4242330" y="2158360"/>
              <a:ext cx="203817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/>
                <a:t>Summarization level drop list</a:t>
              </a:r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DD43165-D630-4DD6-8A75-A311A7CB1934}"/>
                </a:ext>
              </a:extLst>
            </p:cNvPr>
            <p:cNvCxnSpPr>
              <a:cxnSpLocks/>
              <a:stCxn id="153" idx="0"/>
            </p:cNvCxnSpPr>
            <p:nvPr/>
          </p:nvCxnSpPr>
          <p:spPr>
            <a:xfrm flipV="1">
              <a:off x="5261416" y="1513351"/>
              <a:ext cx="570218" cy="645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0A79663-9473-4240-AA08-BCD963155D85}"/>
              </a:ext>
            </a:extLst>
          </p:cNvPr>
          <p:cNvGrpSpPr/>
          <p:nvPr/>
        </p:nvGrpSpPr>
        <p:grpSpPr>
          <a:xfrm>
            <a:off x="9818475" y="1973228"/>
            <a:ext cx="2038171" cy="1248880"/>
            <a:chOff x="4242330" y="1513351"/>
            <a:chExt cx="2038171" cy="128400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EE66328-6229-479D-A7D5-202346A1418D}"/>
                </a:ext>
              </a:extLst>
            </p:cNvPr>
            <p:cNvSpPr/>
            <p:nvPr/>
          </p:nvSpPr>
          <p:spPr>
            <a:xfrm>
              <a:off x="4242330" y="2158360"/>
              <a:ext cx="203817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/>
                <a:t>Location filter (only visible in LSD, Parcel, and Farm level)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F3D0DD93-9095-4D67-859F-EAA305419355}"/>
                </a:ext>
              </a:extLst>
            </p:cNvPr>
            <p:cNvCxnSpPr>
              <a:cxnSpLocks/>
              <a:stCxn id="156" idx="0"/>
            </p:cNvCxnSpPr>
            <p:nvPr/>
          </p:nvCxnSpPr>
          <p:spPr>
            <a:xfrm flipV="1">
              <a:off x="5261416" y="1513351"/>
              <a:ext cx="570218" cy="645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89B63CE-4679-4FC1-94CA-E77731E96DE7}"/>
                  </a:ext>
                </a:extLst>
              </p14:cNvPr>
              <p14:cNvContentPartPr/>
              <p14:nvPr/>
            </p14:nvContentPartPr>
            <p14:xfrm>
              <a:off x="8384400" y="5032440"/>
              <a:ext cx="890640" cy="404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89B63CE-4679-4FC1-94CA-E77731E96D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75040" y="5023080"/>
                <a:ext cx="909360" cy="42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F4F3D4F-6CEA-4E63-B860-59E59F765F34}"/>
              </a:ext>
            </a:extLst>
          </p:cNvPr>
          <p:cNvGrpSpPr/>
          <p:nvPr/>
        </p:nvGrpSpPr>
        <p:grpSpPr>
          <a:xfrm>
            <a:off x="8736676" y="4567374"/>
            <a:ext cx="3414692" cy="2093638"/>
            <a:chOff x="7388297" y="3429000"/>
            <a:chExt cx="3414692" cy="2093638"/>
          </a:xfrm>
        </p:grpSpPr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8BA68D2C-8F24-41B1-B758-7ED878AF7A9D}"/>
                </a:ext>
              </a:extLst>
            </p:cNvPr>
            <p:cNvSpPr/>
            <p:nvPr/>
          </p:nvSpPr>
          <p:spPr>
            <a:xfrm>
              <a:off x="8724901" y="3429000"/>
              <a:ext cx="2078088" cy="3169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Elevation</a:t>
              </a:r>
            </a:p>
          </p:txBody>
        </p:sp>
        <p:sp>
          <p:nvSpPr>
            <p:cNvPr id="160" name="Isosceles Triangle 159">
              <a:extLst>
                <a:ext uri="{FF2B5EF4-FFF2-40B4-BE49-F238E27FC236}">
                  <a16:creationId xmlns:a16="http://schemas.microsoft.com/office/drawing/2014/main" id="{DBAFAE89-AA5D-434C-8446-2E9583B423A2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91B9B320-A016-4A4D-9861-719FCBE482C6}"/>
                </a:ext>
              </a:extLst>
            </p:cNvPr>
            <p:cNvSpPr/>
            <p:nvPr/>
          </p:nvSpPr>
          <p:spPr>
            <a:xfrm>
              <a:off x="8868474" y="3755825"/>
              <a:ext cx="1922897" cy="1766813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5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833B42D9-0378-42C0-818C-4006D6142FFD}"/>
                </a:ext>
              </a:extLst>
            </p:cNvPr>
            <p:cNvSpPr/>
            <p:nvPr/>
          </p:nvSpPr>
          <p:spPr>
            <a:xfrm>
              <a:off x="8881973" y="38072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B09B390-0EA2-49FC-9AC2-47D93C7484F6}"/>
                </a:ext>
              </a:extLst>
            </p:cNvPr>
            <p:cNvSpPr/>
            <p:nvPr/>
          </p:nvSpPr>
          <p:spPr>
            <a:xfrm>
              <a:off x="8885767" y="429060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Slope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BD87CCF-F53C-49E7-9C80-706589098DC9}"/>
                </a:ext>
              </a:extLst>
            </p:cNvPr>
            <p:cNvSpPr/>
            <p:nvPr/>
          </p:nvSpPr>
          <p:spPr>
            <a:xfrm>
              <a:off x="8894148" y="453059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Dominant land use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F6D65CA-9D95-449A-A5A1-B6A0CD5DE844}"/>
                </a:ext>
              </a:extLst>
            </p:cNvPr>
            <p:cNvSpPr/>
            <p:nvPr/>
          </p:nvSpPr>
          <p:spPr>
            <a:xfrm>
              <a:off x="8885767" y="48057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Dominant soil texture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DB258A1B-F21A-40E8-B881-47E4CC270A23}"/>
                </a:ext>
              </a:extLst>
            </p:cNvPr>
            <p:cNvSpPr/>
            <p:nvPr/>
          </p:nvSpPr>
          <p:spPr>
            <a:xfrm>
              <a:off x="8893821" y="5063963"/>
              <a:ext cx="1872312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Precipitation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E3D58BB-DF6D-43CF-9D52-FF148655F8C5}"/>
                </a:ext>
              </a:extLst>
            </p:cNvPr>
            <p:cNvSpPr/>
            <p:nvPr/>
          </p:nvSpPr>
          <p:spPr>
            <a:xfrm>
              <a:off x="8883195" y="4050799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Elevation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21B1593-74F2-4F82-978E-A6D84F2A3416}"/>
                </a:ext>
              </a:extLst>
            </p:cNvPr>
            <p:cNvSpPr/>
            <p:nvPr/>
          </p:nvSpPr>
          <p:spPr>
            <a:xfrm>
              <a:off x="8893820" y="5282793"/>
              <a:ext cx="1846965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A69E5FD-1C0E-4AFD-93D9-E6553979927E}"/>
                </a:ext>
              </a:extLst>
            </p:cNvPr>
            <p:cNvSpPr/>
            <p:nvPr/>
          </p:nvSpPr>
          <p:spPr>
            <a:xfrm>
              <a:off x="7388297" y="3489065"/>
              <a:ext cx="1298387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1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2575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>
                  <a:solidFill>
                    <a:schemeClr val="accent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0E91B2A-5C02-4DF6-A636-98226EF26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868002"/>
              </p:ext>
            </p:extLst>
          </p:nvPr>
        </p:nvGraphicFramePr>
        <p:xfrm>
          <a:off x="2454317" y="4918474"/>
          <a:ext cx="9745995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88891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82885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73277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62452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15962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90982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907635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1024212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774405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699462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57828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66154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380265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Elevation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Dominant 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Dominant 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9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Runoff 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Runoff std 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TSS 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TSS std 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90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90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104" name="Rectangle 103">
            <a:extLst>
              <a:ext uri="{FF2B5EF4-FFF2-40B4-BE49-F238E27FC236}">
                <a16:creationId xmlns:a16="http://schemas.microsoft.com/office/drawing/2014/main" id="{5CD710DB-EE4B-4CC5-8017-B42F094D3F25}"/>
              </a:ext>
            </a:extLst>
          </p:cNvPr>
          <p:cNvSpPr/>
          <p:nvPr/>
        </p:nvSpPr>
        <p:spPr>
          <a:xfrm>
            <a:off x="2529556" y="386955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+</a:t>
            </a:r>
          </a:p>
          <a:p>
            <a:pPr algn="ctr"/>
            <a:endParaRPr lang="en-CA"/>
          </a:p>
          <a:p>
            <a:pPr algn="ctr"/>
            <a:r>
              <a:rPr lang="en-CA">
                <a:sym typeface="Symbol" panose="05050102010706020507" pitchFamily="18" charset="2"/>
              </a:rPr>
              <a:t></a:t>
            </a:r>
            <a:endParaRPr lang="en-CA"/>
          </a:p>
        </p:txBody>
      </p:sp>
      <p:pic>
        <p:nvPicPr>
          <p:cNvPr id="105" name="Graphic 104" descr="World">
            <a:extLst>
              <a:ext uri="{FF2B5EF4-FFF2-40B4-BE49-F238E27FC236}">
                <a16:creationId xmlns:a16="http://schemas.microsoft.com/office/drawing/2014/main" id="{F926FC9B-B0AE-465A-AC08-242F292661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92054" y="4622181"/>
            <a:ext cx="318011" cy="300740"/>
          </a:xfrm>
          <a:prstGeom prst="rect">
            <a:avLst/>
          </a:prstGeom>
        </p:spPr>
      </p:pic>
      <p:pic>
        <p:nvPicPr>
          <p:cNvPr id="106" name="Graphic 105" descr="Map compass">
            <a:extLst>
              <a:ext uri="{FF2B5EF4-FFF2-40B4-BE49-F238E27FC236}">
                <a16:creationId xmlns:a16="http://schemas.microsoft.com/office/drawing/2014/main" id="{3D7C7CA1-E614-4BFC-BBE5-780AF0F4FC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86577" y="3515924"/>
            <a:ext cx="318011" cy="30074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D699ED4-A6BB-4DA5-8E88-A3B5B430E4BB}"/>
              </a:ext>
            </a:extLst>
          </p:cNvPr>
          <p:cNvSpPr txBox="1"/>
          <p:nvPr/>
        </p:nvSpPr>
        <p:spPr>
          <a:xfrm>
            <a:off x="2467657" y="314595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C1D5A11-6EA8-4BE5-9149-E4F708FEBE4D}"/>
              </a:ext>
            </a:extLst>
          </p:cNvPr>
          <p:cNvGrpSpPr/>
          <p:nvPr/>
        </p:nvGrpSpPr>
        <p:grpSpPr>
          <a:xfrm>
            <a:off x="2564106" y="1047190"/>
            <a:ext cx="2680266" cy="256479"/>
            <a:chOff x="2686050" y="2462212"/>
            <a:chExt cx="7239000" cy="290513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89959B89-9E44-466A-82F3-00D91D0B43F5}"/>
                </a:ext>
              </a:extLst>
            </p:cNvPr>
            <p:cNvSpPr/>
            <p:nvPr/>
          </p:nvSpPr>
          <p:spPr>
            <a:xfrm>
              <a:off x="2686050" y="2533650"/>
              <a:ext cx="7239000" cy="1428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2F32FE3D-F9CD-4BC3-8E7F-B86B2C49219A}"/>
                </a:ext>
              </a:extLst>
            </p:cNvPr>
            <p:cNvSpPr/>
            <p:nvPr/>
          </p:nvSpPr>
          <p:spPr>
            <a:xfrm>
              <a:off x="3305175" y="2533650"/>
              <a:ext cx="5400000" cy="1428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FF396ED8-9B60-4E3B-800C-675718B2285E}"/>
                </a:ext>
              </a:extLst>
            </p:cNvPr>
            <p:cNvSpPr/>
            <p:nvPr/>
          </p:nvSpPr>
          <p:spPr>
            <a:xfrm>
              <a:off x="3124197" y="2466974"/>
              <a:ext cx="844550" cy="28575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800"/>
                <a:t>1975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54B6FFD1-1360-49D8-993B-4C2A39FA85DD}"/>
                </a:ext>
              </a:extLst>
            </p:cNvPr>
            <p:cNvSpPr/>
            <p:nvPr/>
          </p:nvSpPr>
          <p:spPr>
            <a:xfrm>
              <a:off x="8543923" y="2462212"/>
              <a:ext cx="844550" cy="28575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800"/>
                <a:t>2013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E963BF3-E7FE-4418-B0E7-0CB7F779DA65}"/>
              </a:ext>
            </a:extLst>
          </p:cNvPr>
          <p:cNvGrpSpPr/>
          <p:nvPr/>
        </p:nvGrpSpPr>
        <p:grpSpPr>
          <a:xfrm>
            <a:off x="2558471" y="475639"/>
            <a:ext cx="1305387" cy="315441"/>
            <a:chOff x="10039823" y="442664"/>
            <a:chExt cx="2061132" cy="352179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69072BE9-BD94-40CA-869C-3CD8BED05DC0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/>
                <a:t>Existing</a:t>
              </a:r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D2BB2E96-7C1D-404C-9B2C-78A9F456A2AC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2ABE31C-160E-4251-8C90-4A1EA32FFD87}"/>
              </a:ext>
            </a:extLst>
          </p:cNvPr>
          <p:cNvGrpSpPr/>
          <p:nvPr/>
        </p:nvGrpSpPr>
        <p:grpSpPr>
          <a:xfrm>
            <a:off x="3969347" y="475639"/>
            <a:ext cx="1275025" cy="316961"/>
            <a:chOff x="10039823" y="442664"/>
            <a:chExt cx="2061132" cy="352179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E4971CB7-9386-4BB5-BC63-CD59BD16C00F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/>
                <a:t>Municipality</a:t>
              </a:r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3633060B-5DCE-49EB-827E-CA96DE700826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85744EB-710B-495E-9B28-A2F9625BF2CD}"/>
              </a:ext>
            </a:extLst>
          </p:cNvPr>
          <p:cNvGrpSpPr/>
          <p:nvPr/>
        </p:nvGrpSpPr>
        <p:grpSpPr>
          <a:xfrm>
            <a:off x="10668534" y="429039"/>
            <a:ext cx="1419225" cy="190500"/>
            <a:chOff x="7943850" y="1104900"/>
            <a:chExt cx="1419225" cy="1905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8EA2C84-8F20-4F2F-8340-FD840CC816FD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EE4D693-8CA5-4852-BC8A-BC332EF23372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55013DA-AD8C-4153-A264-1B29416DA4AA}"/>
              </a:ext>
            </a:extLst>
          </p:cNvPr>
          <p:cNvGrpSpPr/>
          <p:nvPr/>
        </p:nvGrpSpPr>
        <p:grpSpPr>
          <a:xfrm>
            <a:off x="5816897" y="930083"/>
            <a:ext cx="3682191" cy="3537584"/>
            <a:chOff x="2876551" y="1005840"/>
            <a:chExt cx="3682191" cy="3537584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6B13468-938D-4B0B-9E31-04D87B636B37}"/>
                </a:ext>
              </a:extLst>
            </p:cNvPr>
            <p:cNvGrpSpPr/>
            <p:nvPr/>
          </p:nvGrpSpPr>
          <p:grpSpPr>
            <a:xfrm>
              <a:off x="3229736" y="1194962"/>
              <a:ext cx="3127994" cy="3094630"/>
              <a:chOff x="4333102" y="2559858"/>
              <a:chExt cx="2334331" cy="2027172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1FC1C223-112B-46B6-AE89-5D3B72AFC20A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E0B3355-DBD4-4747-A45D-2EE62FAA7E19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143959E-AB66-4E69-B99D-E553DE2F0C93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951E5D5F-340C-49C5-96E7-F73FB8621A33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8B6E7E6-B633-4183-9A23-E27862DB3179}"/>
                </a:ext>
              </a:extLst>
            </p:cNvPr>
            <p:cNvSpPr/>
            <p:nvPr/>
          </p:nvSpPr>
          <p:spPr>
            <a:xfrm>
              <a:off x="2876551" y="3052155"/>
              <a:ext cx="2642237" cy="1491269"/>
            </a:xfrm>
            <a:custGeom>
              <a:avLst/>
              <a:gdLst>
                <a:gd name="connsiteX0" fmla="*/ 1876425 w 2495550"/>
                <a:gd name="connsiteY0" fmla="*/ 0 h 1123950"/>
                <a:gd name="connsiteX1" fmla="*/ 2085975 w 2495550"/>
                <a:gd name="connsiteY1" fmla="*/ 95250 h 1123950"/>
                <a:gd name="connsiteX2" fmla="*/ 2314575 w 2495550"/>
                <a:gd name="connsiteY2" fmla="*/ 85725 h 1123950"/>
                <a:gd name="connsiteX3" fmla="*/ 2457450 w 2495550"/>
                <a:gd name="connsiteY3" fmla="*/ 152400 h 1123950"/>
                <a:gd name="connsiteX4" fmla="*/ 2495550 w 2495550"/>
                <a:gd name="connsiteY4" fmla="*/ 314325 h 1123950"/>
                <a:gd name="connsiteX5" fmla="*/ 2466975 w 2495550"/>
                <a:gd name="connsiteY5" fmla="*/ 447675 h 1123950"/>
                <a:gd name="connsiteX6" fmla="*/ 2390775 w 2495550"/>
                <a:gd name="connsiteY6" fmla="*/ 514350 h 1123950"/>
                <a:gd name="connsiteX7" fmla="*/ 2295525 w 2495550"/>
                <a:gd name="connsiteY7" fmla="*/ 609600 h 1123950"/>
                <a:gd name="connsiteX8" fmla="*/ 2276475 w 2495550"/>
                <a:gd name="connsiteY8" fmla="*/ 714375 h 1123950"/>
                <a:gd name="connsiteX9" fmla="*/ 2247900 w 2495550"/>
                <a:gd name="connsiteY9" fmla="*/ 857250 h 1123950"/>
                <a:gd name="connsiteX10" fmla="*/ 2295525 w 2495550"/>
                <a:gd name="connsiteY10" fmla="*/ 923925 h 1123950"/>
                <a:gd name="connsiteX11" fmla="*/ 2209800 w 2495550"/>
                <a:gd name="connsiteY11" fmla="*/ 1009650 h 1123950"/>
                <a:gd name="connsiteX12" fmla="*/ 1504950 w 2495550"/>
                <a:gd name="connsiteY12" fmla="*/ 1114425 h 1123950"/>
                <a:gd name="connsiteX13" fmla="*/ 657225 w 2495550"/>
                <a:gd name="connsiteY13" fmla="*/ 1123950 h 1123950"/>
                <a:gd name="connsiteX14" fmla="*/ 0 w 2495550"/>
                <a:gd name="connsiteY14" fmla="*/ 1085850 h 1123950"/>
                <a:gd name="connsiteX15" fmla="*/ 0 w 2495550"/>
                <a:gd name="connsiteY15" fmla="*/ 923925 h 1123950"/>
                <a:gd name="connsiteX16" fmla="*/ 85725 w 2495550"/>
                <a:gd name="connsiteY16" fmla="*/ 647700 h 1123950"/>
                <a:gd name="connsiteX17" fmla="*/ 361950 w 2495550"/>
                <a:gd name="connsiteY17" fmla="*/ 533400 h 1123950"/>
                <a:gd name="connsiteX18" fmla="*/ 752475 w 2495550"/>
                <a:gd name="connsiteY18" fmla="*/ 257175 h 1123950"/>
                <a:gd name="connsiteX19" fmla="*/ 942975 w 2495550"/>
                <a:gd name="connsiteY19" fmla="*/ 123825 h 1123950"/>
                <a:gd name="connsiteX20" fmla="*/ 1562100 w 2495550"/>
                <a:gd name="connsiteY20" fmla="*/ 57150 h 1123950"/>
                <a:gd name="connsiteX21" fmla="*/ 1876425 w 2495550"/>
                <a:gd name="connsiteY21" fmla="*/ 0 h 1123950"/>
                <a:gd name="connsiteX0" fmla="*/ 1876425 w 2495550"/>
                <a:gd name="connsiteY0" fmla="*/ 0 h 1123950"/>
                <a:gd name="connsiteX1" fmla="*/ 2085975 w 2495550"/>
                <a:gd name="connsiteY1" fmla="*/ 95250 h 1123950"/>
                <a:gd name="connsiteX2" fmla="*/ 2457450 w 2495550"/>
                <a:gd name="connsiteY2" fmla="*/ 152400 h 1123950"/>
                <a:gd name="connsiteX3" fmla="*/ 2495550 w 2495550"/>
                <a:gd name="connsiteY3" fmla="*/ 314325 h 1123950"/>
                <a:gd name="connsiteX4" fmla="*/ 2466975 w 2495550"/>
                <a:gd name="connsiteY4" fmla="*/ 447675 h 1123950"/>
                <a:gd name="connsiteX5" fmla="*/ 2390775 w 2495550"/>
                <a:gd name="connsiteY5" fmla="*/ 514350 h 1123950"/>
                <a:gd name="connsiteX6" fmla="*/ 2295525 w 2495550"/>
                <a:gd name="connsiteY6" fmla="*/ 609600 h 1123950"/>
                <a:gd name="connsiteX7" fmla="*/ 2276475 w 2495550"/>
                <a:gd name="connsiteY7" fmla="*/ 714375 h 1123950"/>
                <a:gd name="connsiteX8" fmla="*/ 2247900 w 2495550"/>
                <a:gd name="connsiteY8" fmla="*/ 857250 h 1123950"/>
                <a:gd name="connsiteX9" fmla="*/ 2295525 w 2495550"/>
                <a:gd name="connsiteY9" fmla="*/ 923925 h 1123950"/>
                <a:gd name="connsiteX10" fmla="*/ 2209800 w 2495550"/>
                <a:gd name="connsiteY10" fmla="*/ 1009650 h 1123950"/>
                <a:gd name="connsiteX11" fmla="*/ 1504950 w 2495550"/>
                <a:gd name="connsiteY11" fmla="*/ 1114425 h 1123950"/>
                <a:gd name="connsiteX12" fmla="*/ 657225 w 2495550"/>
                <a:gd name="connsiteY12" fmla="*/ 1123950 h 1123950"/>
                <a:gd name="connsiteX13" fmla="*/ 0 w 2495550"/>
                <a:gd name="connsiteY13" fmla="*/ 1085850 h 1123950"/>
                <a:gd name="connsiteX14" fmla="*/ 0 w 2495550"/>
                <a:gd name="connsiteY14" fmla="*/ 923925 h 1123950"/>
                <a:gd name="connsiteX15" fmla="*/ 85725 w 2495550"/>
                <a:gd name="connsiteY15" fmla="*/ 647700 h 1123950"/>
                <a:gd name="connsiteX16" fmla="*/ 361950 w 2495550"/>
                <a:gd name="connsiteY16" fmla="*/ 533400 h 1123950"/>
                <a:gd name="connsiteX17" fmla="*/ 752475 w 2495550"/>
                <a:gd name="connsiteY17" fmla="*/ 257175 h 1123950"/>
                <a:gd name="connsiteX18" fmla="*/ 942975 w 2495550"/>
                <a:gd name="connsiteY18" fmla="*/ 123825 h 1123950"/>
                <a:gd name="connsiteX19" fmla="*/ 1562100 w 2495550"/>
                <a:gd name="connsiteY19" fmla="*/ 57150 h 1123950"/>
                <a:gd name="connsiteX20" fmla="*/ 1876425 w 2495550"/>
                <a:gd name="connsiteY20" fmla="*/ 0 h 1123950"/>
                <a:gd name="connsiteX0" fmla="*/ 1876425 w 2495550"/>
                <a:gd name="connsiteY0" fmla="*/ 0 h 1123950"/>
                <a:gd name="connsiteX1" fmla="*/ 2085975 w 2495550"/>
                <a:gd name="connsiteY1" fmla="*/ 95250 h 1123950"/>
                <a:gd name="connsiteX2" fmla="*/ 2495550 w 2495550"/>
                <a:gd name="connsiteY2" fmla="*/ 314325 h 1123950"/>
                <a:gd name="connsiteX3" fmla="*/ 2466975 w 2495550"/>
                <a:gd name="connsiteY3" fmla="*/ 447675 h 1123950"/>
                <a:gd name="connsiteX4" fmla="*/ 2390775 w 2495550"/>
                <a:gd name="connsiteY4" fmla="*/ 514350 h 1123950"/>
                <a:gd name="connsiteX5" fmla="*/ 2295525 w 2495550"/>
                <a:gd name="connsiteY5" fmla="*/ 609600 h 1123950"/>
                <a:gd name="connsiteX6" fmla="*/ 2276475 w 2495550"/>
                <a:gd name="connsiteY6" fmla="*/ 714375 h 1123950"/>
                <a:gd name="connsiteX7" fmla="*/ 2247900 w 2495550"/>
                <a:gd name="connsiteY7" fmla="*/ 857250 h 1123950"/>
                <a:gd name="connsiteX8" fmla="*/ 2295525 w 2495550"/>
                <a:gd name="connsiteY8" fmla="*/ 923925 h 1123950"/>
                <a:gd name="connsiteX9" fmla="*/ 2209800 w 2495550"/>
                <a:gd name="connsiteY9" fmla="*/ 1009650 h 1123950"/>
                <a:gd name="connsiteX10" fmla="*/ 1504950 w 2495550"/>
                <a:gd name="connsiteY10" fmla="*/ 1114425 h 1123950"/>
                <a:gd name="connsiteX11" fmla="*/ 657225 w 2495550"/>
                <a:gd name="connsiteY11" fmla="*/ 1123950 h 1123950"/>
                <a:gd name="connsiteX12" fmla="*/ 0 w 2495550"/>
                <a:gd name="connsiteY12" fmla="*/ 1085850 h 1123950"/>
                <a:gd name="connsiteX13" fmla="*/ 0 w 2495550"/>
                <a:gd name="connsiteY13" fmla="*/ 923925 h 1123950"/>
                <a:gd name="connsiteX14" fmla="*/ 85725 w 2495550"/>
                <a:gd name="connsiteY14" fmla="*/ 647700 h 1123950"/>
                <a:gd name="connsiteX15" fmla="*/ 361950 w 2495550"/>
                <a:gd name="connsiteY15" fmla="*/ 533400 h 1123950"/>
                <a:gd name="connsiteX16" fmla="*/ 752475 w 2495550"/>
                <a:gd name="connsiteY16" fmla="*/ 257175 h 1123950"/>
                <a:gd name="connsiteX17" fmla="*/ 942975 w 2495550"/>
                <a:gd name="connsiteY17" fmla="*/ 123825 h 1123950"/>
                <a:gd name="connsiteX18" fmla="*/ 1562100 w 2495550"/>
                <a:gd name="connsiteY18" fmla="*/ 57150 h 1123950"/>
                <a:gd name="connsiteX19" fmla="*/ 1876425 w 2495550"/>
                <a:gd name="connsiteY19" fmla="*/ 0 h 1123950"/>
                <a:gd name="connsiteX0" fmla="*/ 1562100 w 2495550"/>
                <a:gd name="connsiteY0" fmla="*/ 0 h 1066800"/>
                <a:gd name="connsiteX1" fmla="*/ 2085975 w 2495550"/>
                <a:gd name="connsiteY1" fmla="*/ 38100 h 1066800"/>
                <a:gd name="connsiteX2" fmla="*/ 2495550 w 2495550"/>
                <a:gd name="connsiteY2" fmla="*/ 257175 h 1066800"/>
                <a:gd name="connsiteX3" fmla="*/ 2466975 w 2495550"/>
                <a:gd name="connsiteY3" fmla="*/ 390525 h 1066800"/>
                <a:gd name="connsiteX4" fmla="*/ 2390775 w 2495550"/>
                <a:gd name="connsiteY4" fmla="*/ 457200 h 1066800"/>
                <a:gd name="connsiteX5" fmla="*/ 2295525 w 2495550"/>
                <a:gd name="connsiteY5" fmla="*/ 552450 h 1066800"/>
                <a:gd name="connsiteX6" fmla="*/ 2276475 w 2495550"/>
                <a:gd name="connsiteY6" fmla="*/ 657225 h 1066800"/>
                <a:gd name="connsiteX7" fmla="*/ 2247900 w 2495550"/>
                <a:gd name="connsiteY7" fmla="*/ 800100 h 1066800"/>
                <a:gd name="connsiteX8" fmla="*/ 2295525 w 2495550"/>
                <a:gd name="connsiteY8" fmla="*/ 866775 h 1066800"/>
                <a:gd name="connsiteX9" fmla="*/ 2209800 w 2495550"/>
                <a:gd name="connsiteY9" fmla="*/ 952500 h 1066800"/>
                <a:gd name="connsiteX10" fmla="*/ 1504950 w 2495550"/>
                <a:gd name="connsiteY10" fmla="*/ 1057275 h 1066800"/>
                <a:gd name="connsiteX11" fmla="*/ 657225 w 2495550"/>
                <a:gd name="connsiteY11" fmla="*/ 1066800 h 1066800"/>
                <a:gd name="connsiteX12" fmla="*/ 0 w 2495550"/>
                <a:gd name="connsiteY12" fmla="*/ 1028700 h 1066800"/>
                <a:gd name="connsiteX13" fmla="*/ 0 w 2495550"/>
                <a:gd name="connsiteY13" fmla="*/ 866775 h 1066800"/>
                <a:gd name="connsiteX14" fmla="*/ 85725 w 2495550"/>
                <a:gd name="connsiteY14" fmla="*/ 590550 h 1066800"/>
                <a:gd name="connsiteX15" fmla="*/ 361950 w 2495550"/>
                <a:gd name="connsiteY15" fmla="*/ 476250 h 1066800"/>
                <a:gd name="connsiteX16" fmla="*/ 752475 w 2495550"/>
                <a:gd name="connsiteY16" fmla="*/ 200025 h 1066800"/>
                <a:gd name="connsiteX17" fmla="*/ 942975 w 2495550"/>
                <a:gd name="connsiteY17" fmla="*/ 66675 h 1066800"/>
                <a:gd name="connsiteX18" fmla="*/ 1562100 w 2495550"/>
                <a:gd name="connsiteY18" fmla="*/ 0 h 1066800"/>
                <a:gd name="connsiteX0" fmla="*/ 2466975 w 2558415"/>
                <a:gd name="connsiteY0" fmla="*/ 390525 h 1066800"/>
                <a:gd name="connsiteX1" fmla="*/ 2390775 w 2558415"/>
                <a:gd name="connsiteY1" fmla="*/ 457200 h 1066800"/>
                <a:gd name="connsiteX2" fmla="*/ 2295525 w 2558415"/>
                <a:gd name="connsiteY2" fmla="*/ 552450 h 1066800"/>
                <a:gd name="connsiteX3" fmla="*/ 2276475 w 2558415"/>
                <a:gd name="connsiteY3" fmla="*/ 657225 h 1066800"/>
                <a:gd name="connsiteX4" fmla="*/ 2247900 w 2558415"/>
                <a:gd name="connsiteY4" fmla="*/ 800100 h 1066800"/>
                <a:gd name="connsiteX5" fmla="*/ 2295525 w 2558415"/>
                <a:gd name="connsiteY5" fmla="*/ 866775 h 1066800"/>
                <a:gd name="connsiteX6" fmla="*/ 2209800 w 2558415"/>
                <a:gd name="connsiteY6" fmla="*/ 952500 h 1066800"/>
                <a:gd name="connsiteX7" fmla="*/ 1504950 w 2558415"/>
                <a:gd name="connsiteY7" fmla="*/ 1057275 h 1066800"/>
                <a:gd name="connsiteX8" fmla="*/ 657225 w 2558415"/>
                <a:gd name="connsiteY8" fmla="*/ 1066800 h 1066800"/>
                <a:gd name="connsiteX9" fmla="*/ 0 w 2558415"/>
                <a:gd name="connsiteY9" fmla="*/ 1028700 h 1066800"/>
                <a:gd name="connsiteX10" fmla="*/ 0 w 2558415"/>
                <a:gd name="connsiteY10" fmla="*/ 866775 h 1066800"/>
                <a:gd name="connsiteX11" fmla="*/ 85725 w 2558415"/>
                <a:gd name="connsiteY11" fmla="*/ 590550 h 1066800"/>
                <a:gd name="connsiteX12" fmla="*/ 361950 w 2558415"/>
                <a:gd name="connsiteY12" fmla="*/ 476250 h 1066800"/>
                <a:gd name="connsiteX13" fmla="*/ 752475 w 2558415"/>
                <a:gd name="connsiteY13" fmla="*/ 200025 h 1066800"/>
                <a:gd name="connsiteX14" fmla="*/ 942975 w 2558415"/>
                <a:gd name="connsiteY14" fmla="*/ 66675 h 1066800"/>
                <a:gd name="connsiteX15" fmla="*/ 1562100 w 2558415"/>
                <a:gd name="connsiteY15" fmla="*/ 0 h 1066800"/>
                <a:gd name="connsiteX16" fmla="*/ 2085975 w 2558415"/>
                <a:gd name="connsiteY16" fmla="*/ 38100 h 1066800"/>
                <a:gd name="connsiteX17" fmla="*/ 2495550 w 2558415"/>
                <a:gd name="connsiteY17" fmla="*/ 257175 h 1066800"/>
                <a:gd name="connsiteX18" fmla="*/ 2558415 w 2558415"/>
                <a:gd name="connsiteY18" fmla="*/ 481965 h 1066800"/>
                <a:gd name="connsiteX0" fmla="*/ 2390775 w 2558415"/>
                <a:gd name="connsiteY0" fmla="*/ 457200 h 1066800"/>
                <a:gd name="connsiteX1" fmla="*/ 2295525 w 2558415"/>
                <a:gd name="connsiteY1" fmla="*/ 552450 h 1066800"/>
                <a:gd name="connsiteX2" fmla="*/ 2276475 w 2558415"/>
                <a:gd name="connsiteY2" fmla="*/ 657225 h 1066800"/>
                <a:gd name="connsiteX3" fmla="*/ 2247900 w 2558415"/>
                <a:gd name="connsiteY3" fmla="*/ 800100 h 1066800"/>
                <a:gd name="connsiteX4" fmla="*/ 2295525 w 2558415"/>
                <a:gd name="connsiteY4" fmla="*/ 866775 h 1066800"/>
                <a:gd name="connsiteX5" fmla="*/ 2209800 w 2558415"/>
                <a:gd name="connsiteY5" fmla="*/ 952500 h 1066800"/>
                <a:gd name="connsiteX6" fmla="*/ 1504950 w 2558415"/>
                <a:gd name="connsiteY6" fmla="*/ 1057275 h 1066800"/>
                <a:gd name="connsiteX7" fmla="*/ 657225 w 2558415"/>
                <a:gd name="connsiteY7" fmla="*/ 1066800 h 1066800"/>
                <a:gd name="connsiteX8" fmla="*/ 0 w 2558415"/>
                <a:gd name="connsiteY8" fmla="*/ 1028700 h 1066800"/>
                <a:gd name="connsiteX9" fmla="*/ 0 w 2558415"/>
                <a:gd name="connsiteY9" fmla="*/ 866775 h 1066800"/>
                <a:gd name="connsiteX10" fmla="*/ 85725 w 2558415"/>
                <a:gd name="connsiteY10" fmla="*/ 590550 h 1066800"/>
                <a:gd name="connsiteX11" fmla="*/ 361950 w 2558415"/>
                <a:gd name="connsiteY11" fmla="*/ 476250 h 1066800"/>
                <a:gd name="connsiteX12" fmla="*/ 752475 w 2558415"/>
                <a:gd name="connsiteY12" fmla="*/ 200025 h 1066800"/>
                <a:gd name="connsiteX13" fmla="*/ 942975 w 2558415"/>
                <a:gd name="connsiteY13" fmla="*/ 66675 h 1066800"/>
                <a:gd name="connsiteX14" fmla="*/ 1562100 w 2558415"/>
                <a:gd name="connsiteY14" fmla="*/ 0 h 1066800"/>
                <a:gd name="connsiteX15" fmla="*/ 2085975 w 2558415"/>
                <a:gd name="connsiteY15" fmla="*/ 38100 h 1066800"/>
                <a:gd name="connsiteX16" fmla="*/ 2495550 w 2558415"/>
                <a:gd name="connsiteY16" fmla="*/ 257175 h 1066800"/>
                <a:gd name="connsiteX17" fmla="*/ 2558415 w 2558415"/>
                <a:gd name="connsiteY17" fmla="*/ 481965 h 1066800"/>
                <a:gd name="connsiteX0" fmla="*/ 2295525 w 2558415"/>
                <a:gd name="connsiteY0" fmla="*/ 552450 h 1066800"/>
                <a:gd name="connsiteX1" fmla="*/ 2276475 w 2558415"/>
                <a:gd name="connsiteY1" fmla="*/ 657225 h 1066800"/>
                <a:gd name="connsiteX2" fmla="*/ 2247900 w 2558415"/>
                <a:gd name="connsiteY2" fmla="*/ 800100 h 1066800"/>
                <a:gd name="connsiteX3" fmla="*/ 2295525 w 2558415"/>
                <a:gd name="connsiteY3" fmla="*/ 866775 h 1066800"/>
                <a:gd name="connsiteX4" fmla="*/ 2209800 w 2558415"/>
                <a:gd name="connsiteY4" fmla="*/ 952500 h 1066800"/>
                <a:gd name="connsiteX5" fmla="*/ 1504950 w 2558415"/>
                <a:gd name="connsiteY5" fmla="*/ 1057275 h 1066800"/>
                <a:gd name="connsiteX6" fmla="*/ 657225 w 2558415"/>
                <a:gd name="connsiteY6" fmla="*/ 1066800 h 1066800"/>
                <a:gd name="connsiteX7" fmla="*/ 0 w 2558415"/>
                <a:gd name="connsiteY7" fmla="*/ 1028700 h 1066800"/>
                <a:gd name="connsiteX8" fmla="*/ 0 w 2558415"/>
                <a:gd name="connsiteY8" fmla="*/ 866775 h 1066800"/>
                <a:gd name="connsiteX9" fmla="*/ 85725 w 2558415"/>
                <a:gd name="connsiteY9" fmla="*/ 590550 h 1066800"/>
                <a:gd name="connsiteX10" fmla="*/ 361950 w 2558415"/>
                <a:gd name="connsiteY10" fmla="*/ 476250 h 1066800"/>
                <a:gd name="connsiteX11" fmla="*/ 752475 w 2558415"/>
                <a:gd name="connsiteY11" fmla="*/ 200025 h 1066800"/>
                <a:gd name="connsiteX12" fmla="*/ 942975 w 2558415"/>
                <a:gd name="connsiteY12" fmla="*/ 66675 h 1066800"/>
                <a:gd name="connsiteX13" fmla="*/ 1562100 w 2558415"/>
                <a:gd name="connsiteY13" fmla="*/ 0 h 1066800"/>
                <a:gd name="connsiteX14" fmla="*/ 2085975 w 2558415"/>
                <a:gd name="connsiteY14" fmla="*/ 38100 h 1066800"/>
                <a:gd name="connsiteX15" fmla="*/ 2495550 w 2558415"/>
                <a:gd name="connsiteY15" fmla="*/ 257175 h 1066800"/>
                <a:gd name="connsiteX16" fmla="*/ 2558415 w 2558415"/>
                <a:gd name="connsiteY16" fmla="*/ 481965 h 1066800"/>
                <a:gd name="connsiteX0" fmla="*/ 2276475 w 2558415"/>
                <a:gd name="connsiteY0" fmla="*/ 657225 h 1066800"/>
                <a:gd name="connsiteX1" fmla="*/ 2247900 w 2558415"/>
                <a:gd name="connsiteY1" fmla="*/ 800100 h 1066800"/>
                <a:gd name="connsiteX2" fmla="*/ 2295525 w 2558415"/>
                <a:gd name="connsiteY2" fmla="*/ 866775 h 1066800"/>
                <a:gd name="connsiteX3" fmla="*/ 2209800 w 2558415"/>
                <a:gd name="connsiteY3" fmla="*/ 952500 h 1066800"/>
                <a:gd name="connsiteX4" fmla="*/ 1504950 w 2558415"/>
                <a:gd name="connsiteY4" fmla="*/ 1057275 h 1066800"/>
                <a:gd name="connsiteX5" fmla="*/ 657225 w 2558415"/>
                <a:gd name="connsiteY5" fmla="*/ 1066800 h 1066800"/>
                <a:gd name="connsiteX6" fmla="*/ 0 w 2558415"/>
                <a:gd name="connsiteY6" fmla="*/ 1028700 h 1066800"/>
                <a:gd name="connsiteX7" fmla="*/ 0 w 2558415"/>
                <a:gd name="connsiteY7" fmla="*/ 866775 h 1066800"/>
                <a:gd name="connsiteX8" fmla="*/ 85725 w 2558415"/>
                <a:gd name="connsiteY8" fmla="*/ 590550 h 1066800"/>
                <a:gd name="connsiteX9" fmla="*/ 361950 w 2558415"/>
                <a:gd name="connsiteY9" fmla="*/ 476250 h 1066800"/>
                <a:gd name="connsiteX10" fmla="*/ 752475 w 2558415"/>
                <a:gd name="connsiteY10" fmla="*/ 200025 h 1066800"/>
                <a:gd name="connsiteX11" fmla="*/ 942975 w 2558415"/>
                <a:gd name="connsiteY11" fmla="*/ 66675 h 1066800"/>
                <a:gd name="connsiteX12" fmla="*/ 1562100 w 2558415"/>
                <a:gd name="connsiteY12" fmla="*/ 0 h 1066800"/>
                <a:gd name="connsiteX13" fmla="*/ 2085975 w 2558415"/>
                <a:gd name="connsiteY13" fmla="*/ 38100 h 1066800"/>
                <a:gd name="connsiteX14" fmla="*/ 2495550 w 2558415"/>
                <a:gd name="connsiteY14" fmla="*/ 257175 h 1066800"/>
                <a:gd name="connsiteX15" fmla="*/ 2558415 w 2558415"/>
                <a:gd name="connsiteY15" fmla="*/ 481965 h 1066800"/>
                <a:gd name="connsiteX0" fmla="*/ 2567421 w 2567421"/>
                <a:gd name="connsiteY0" fmla="*/ 590723 h 1066800"/>
                <a:gd name="connsiteX1" fmla="*/ 2247900 w 2567421"/>
                <a:gd name="connsiteY1" fmla="*/ 800100 h 1066800"/>
                <a:gd name="connsiteX2" fmla="*/ 2295525 w 2567421"/>
                <a:gd name="connsiteY2" fmla="*/ 866775 h 1066800"/>
                <a:gd name="connsiteX3" fmla="*/ 2209800 w 2567421"/>
                <a:gd name="connsiteY3" fmla="*/ 952500 h 1066800"/>
                <a:gd name="connsiteX4" fmla="*/ 1504950 w 2567421"/>
                <a:gd name="connsiteY4" fmla="*/ 1057275 h 1066800"/>
                <a:gd name="connsiteX5" fmla="*/ 657225 w 2567421"/>
                <a:gd name="connsiteY5" fmla="*/ 1066800 h 1066800"/>
                <a:gd name="connsiteX6" fmla="*/ 0 w 2567421"/>
                <a:gd name="connsiteY6" fmla="*/ 1028700 h 1066800"/>
                <a:gd name="connsiteX7" fmla="*/ 0 w 2567421"/>
                <a:gd name="connsiteY7" fmla="*/ 866775 h 1066800"/>
                <a:gd name="connsiteX8" fmla="*/ 85725 w 2567421"/>
                <a:gd name="connsiteY8" fmla="*/ 590550 h 1066800"/>
                <a:gd name="connsiteX9" fmla="*/ 361950 w 2567421"/>
                <a:gd name="connsiteY9" fmla="*/ 476250 h 1066800"/>
                <a:gd name="connsiteX10" fmla="*/ 752475 w 2567421"/>
                <a:gd name="connsiteY10" fmla="*/ 200025 h 1066800"/>
                <a:gd name="connsiteX11" fmla="*/ 942975 w 2567421"/>
                <a:gd name="connsiteY11" fmla="*/ 66675 h 1066800"/>
                <a:gd name="connsiteX12" fmla="*/ 1562100 w 2567421"/>
                <a:gd name="connsiteY12" fmla="*/ 0 h 1066800"/>
                <a:gd name="connsiteX13" fmla="*/ 2085975 w 2567421"/>
                <a:gd name="connsiteY13" fmla="*/ 38100 h 1066800"/>
                <a:gd name="connsiteX14" fmla="*/ 2495550 w 2567421"/>
                <a:gd name="connsiteY14" fmla="*/ 257175 h 1066800"/>
                <a:gd name="connsiteX15" fmla="*/ 2558415 w 2567421"/>
                <a:gd name="connsiteY15" fmla="*/ 481965 h 1066800"/>
                <a:gd name="connsiteX0" fmla="*/ 2567421 w 2567421"/>
                <a:gd name="connsiteY0" fmla="*/ 590723 h 1066800"/>
                <a:gd name="connsiteX1" fmla="*/ 2364278 w 2567421"/>
                <a:gd name="connsiteY1" fmla="*/ 766849 h 1066800"/>
                <a:gd name="connsiteX2" fmla="*/ 2295525 w 2567421"/>
                <a:gd name="connsiteY2" fmla="*/ 866775 h 1066800"/>
                <a:gd name="connsiteX3" fmla="*/ 2209800 w 2567421"/>
                <a:gd name="connsiteY3" fmla="*/ 952500 h 1066800"/>
                <a:gd name="connsiteX4" fmla="*/ 1504950 w 2567421"/>
                <a:gd name="connsiteY4" fmla="*/ 1057275 h 1066800"/>
                <a:gd name="connsiteX5" fmla="*/ 657225 w 2567421"/>
                <a:gd name="connsiteY5" fmla="*/ 1066800 h 1066800"/>
                <a:gd name="connsiteX6" fmla="*/ 0 w 2567421"/>
                <a:gd name="connsiteY6" fmla="*/ 1028700 h 1066800"/>
                <a:gd name="connsiteX7" fmla="*/ 0 w 2567421"/>
                <a:gd name="connsiteY7" fmla="*/ 866775 h 1066800"/>
                <a:gd name="connsiteX8" fmla="*/ 85725 w 2567421"/>
                <a:gd name="connsiteY8" fmla="*/ 590550 h 1066800"/>
                <a:gd name="connsiteX9" fmla="*/ 361950 w 2567421"/>
                <a:gd name="connsiteY9" fmla="*/ 476250 h 1066800"/>
                <a:gd name="connsiteX10" fmla="*/ 752475 w 2567421"/>
                <a:gd name="connsiteY10" fmla="*/ 200025 h 1066800"/>
                <a:gd name="connsiteX11" fmla="*/ 942975 w 2567421"/>
                <a:gd name="connsiteY11" fmla="*/ 66675 h 1066800"/>
                <a:gd name="connsiteX12" fmla="*/ 1562100 w 2567421"/>
                <a:gd name="connsiteY12" fmla="*/ 0 h 1066800"/>
                <a:gd name="connsiteX13" fmla="*/ 2085975 w 2567421"/>
                <a:gd name="connsiteY13" fmla="*/ 38100 h 1066800"/>
                <a:gd name="connsiteX14" fmla="*/ 2495550 w 2567421"/>
                <a:gd name="connsiteY14" fmla="*/ 257175 h 1066800"/>
                <a:gd name="connsiteX15" fmla="*/ 2558415 w 2567421"/>
                <a:gd name="connsiteY15" fmla="*/ 481965 h 1066800"/>
                <a:gd name="connsiteX0" fmla="*/ 2592360 w 2592360"/>
                <a:gd name="connsiteY0" fmla="*/ 599036 h 1066800"/>
                <a:gd name="connsiteX1" fmla="*/ 2364278 w 2592360"/>
                <a:gd name="connsiteY1" fmla="*/ 766849 h 1066800"/>
                <a:gd name="connsiteX2" fmla="*/ 2295525 w 2592360"/>
                <a:gd name="connsiteY2" fmla="*/ 866775 h 1066800"/>
                <a:gd name="connsiteX3" fmla="*/ 2209800 w 2592360"/>
                <a:gd name="connsiteY3" fmla="*/ 952500 h 1066800"/>
                <a:gd name="connsiteX4" fmla="*/ 1504950 w 2592360"/>
                <a:gd name="connsiteY4" fmla="*/ 1057275 h 1066800"/>
                <a:gd name="connsiteX5" fmla="*/ 657225 w 2592360"/>
                <a:gd name="connsiteY5" fmla="*/ 1066800 h 1066800"/>
                <a:gd name="connsiteX6" fmla="*/ 0 w 2592360"/>
                <a:gd name="connsiteY6" fmla="*/ 1028700 h 1066800"/>
                <a:gd name="connsiteX7" fmla="*/ 0 w 2592360"/>
                <a:gd name="connsiteY7" fmla="*/ 866775 h 1066800"/>
                <a:gd name="connsiteX8" fmla="*/ 85725 w 2592360"/>
                <a:gd name="connsiteY8" fmla="*/ 590550 h 1066800"/>
                <a:gd name="connsiteX9" fmla="*/ 361950 w 2592360"/>
                <a:gd name="connsiteY9" fmla="*/ 476250 h 1066800"/>
                <a:gd name="connsiteX10" fmla="*/ 752475 w 2592360"/>
                <a:gd name="connsiteY10" fmla="*/ 200025 h 1066800"/>
                <a:gd name="connsiteX11" fmla="*/ 942975 w 2592360"/>
                <a:gd name="connsiteY11" fmla="*/ 66675 h 1066800"/>
                <a:gd name="connsiteX12" fmla="*/ 1562100 w 2592360"/>
                <a:gd name="connsiteY12" fmla="*/ 0 h 1066800"/>
                <a:gd name="connsiteX13" fmla="*/ 2085975 w 2592360"/>
                <a:gd name="connsiteY13" fmla="*/ 38100 h 1066800"/>
                <a:gd name="connsiteX14" fmla="*/ 2495550 w 2592360"/>
                <a:gd name="connsiteY14" fmla="*/ 257175 h 1066800"/>
                <a:gd name="connsiteX15" fmla="*/ 2558415 w 2592360"/>
                <a:gd name="connsiteY15" fmla="*/ 481965 h 1066800"/>
                <a:gd name="connsiteX0" fmla="*/ 2592360 w 2595303"/>
                <a:gd name="connsiteY0" fmla="*/ 1123257 h 1591021"/>
                <a:gd name="connsiteX1" fmla="*/ 2364278 w 2595303"/>
                <a:gd name="connsiteY1" fmla="*/ 1291070 h 1591021"/>
                <a:gd name="connsiteX2" fmla="*/ 2295525 w 2595303"/>
                <a:gd name="connsiteY2" fmla="*/ 1390996 h 1591021"/>
                <a:gd name="connsiteX3" fmla="*/ 2209800 w 2595303"/>
                <a:gd name="connsiteY3" fmla="*/ 1476721 h 1591021"/>
                <a:gd name="connsiteX4" fmla="*/ 1504950 w 2595303"/>
                <a:gd name="connsiteY4" fmla="*/ 1581496 h 1591021"/>
                <a:gd name="connsiteX5" fmla="*/ 657225 w 2595303"/>
                <a:gd name="connsiteY5" fmla="*/ 1591021 h 1591021"/>
                <a:gd name="connsiteX6" fmla="*/ 0 w 2595303"/>
                <a:gd name="connsiteY6" fmla="*/ 1552921 h 1591021"/>
                <a:gd name="connsiteX7" fmla="*/ 0 w 2595303"/>
                <a:gd name="connsiteY7" fmla="*/ 1390996 h 1591021"/>
                <a:gd name="connsiteX8" fmla="*/ 85725 w 2595303"/>
                <a:gd name="connsiteY8" fmla="*/ 1114771 h 1591021"/>
                <a:gd name="connsiteX9" fmla="*/ 361950 w 2595303"/>
                <a:gd name="connsiteY9" fmla="*/ 1000471 h 1591021"/>
                <a:gd name="connsiteX10" fmla="*/ 752475 w 2595303"/>
                <a:gd name="connsiteY10" fmla="*/ 724246 h 1591021"/>
                <a:gd name="connsiteX11" fmla="*/ 942975 w 2595303"/>
                <a:gd name="connsiteY11" fmla="*/ 590896 h 1591021"/>
                <a:gd name="connsiteX12" fmla="*/ 1562100 w 2595303"/>
                <a:gd name="connsiteY12" fmla="*/ 524221 h 1591021"/>
                <a:gd name="connsiteX13" fmla="*/ 2085975 w 2595303"/>
                <a:gd name="connsiteY13" fmla="*/ 562321 h 1591021"/>
                <a:gd name="connsiteX14" fmla="*/ 2595303 w 2595303"/>
                <a:gd name="connsiteY14" fmla="*/ 0 h 1591021"/>
                <a:gd name="connsiteX15" fmla="*/ 2558415 w 2595303"/>
                <a:gd name="connsiteY15" fmla="*/ 1006186 h 1591021"/>
                <a:gd name="connsiteX0" fmla="*/ 2592360 w 2595303"/>
                <a:gd name="connsiteY0" fmla="*/ 1123257 h 1591021"/>
                <a:gd name="connsiteX1" fmla="*/ 2364278 w 2595303"/>
                <a:gd name="connsiteY1" fmla="*/ 1291070 h 1591021"/>
                <a:gd name="connsiteX2" fmla="*/ 2295525 w 2595303"/>
                <a:gd name="connsiteY2" fmla="*/ 1390996 h 1591021"/>
                <a:gd name="connsiteX3" fmla="*/ 2209800 w 2595303"/>
                <a:gd name="connsiteY3" fmla="*/ 1476721 h 1591021"/>
                <a:gd name="connsiteX4" fmla="*/ 1504950 w 2595303"/>
                <a:gd name="connsiteY4" fmla="*/ 1581496 h 1591021"/>
                <a:gd name="connsiteX5" fmla="*/ 657225 w 2595303"/>
                <a:gd name="connsiteY5" fmla="*/ 1591021 h 1591021"/>
                <a:gd name="connsiteX6" fmla="*/ 0 w 2595303"/>
                <a:gd name="connsiteY6" fmla="*/ 1552921 h 1591021"/>
                <a:gd name="connsiteX7" fmla="*/ 0 w 2595303"/>
                <a:gd name="connsiteY7" fmla="*/ 1390996 h 1591021"/>
                <a:gd name="connsiteX8" fmla="*/ 85725 w 2595303"/>
                <a:gd name="connsiteY8" fmla="*/ 1114771 h 1591021"/>
                <a:gd name="connsiteX9" fmla="*/ 361950 w 2595303"/>
                <a:gd name="connsiteY9" fmla="*/ 1000471 h 1591021"/>
                <a:gd name="connsiteX10" fmla="*/ 752475 w 2595303"/>
                <a:gd name="connsiteY10" fmla="*/ 724246 h 1591021"/>
                <a:gd name="connsiteX11" fmla="*/ 942975 w 2595303"/>
                <a:gd name="connsiteY11" fmla="*/ 590896 h 1591021"/>
                <a:gd name="connsiteX12" fmla="*/ 1562100 w 2595303"/>
                <a:gd name="connsiteY12" fmla="*/ 524221 h 1591021"/>
                <a:gd name="connsiteX13" fmla="*/ 2085975 w 2595303"/>
                <a:gd name="connsiteY13" fmla="*/ 562321 h 1591021"/>
                <a:gd name="connsiteX14" fmla="*/ 2595303 w 2595303"/>
                <a:gd name="connsiteY14" fmla="*/ 0 h 1591021"/>
                <a:gd name="connsiteX0" fmla="*/ 2592360 w 2595303"/>
                <a:gd name="connsiteY0" fmla="*/ 1151139 h 1618903"/>
                <a:gd name="connsiteX1" fmla="*/ 2364278 w 2595303"/>
                <a:gd name="connsiteY1" fmla="*/ 1318952 h 1618903"/>
                <a:gd name="connsiteX2" fmla="*/ 2295525 w 2595303"/>
                <a:gd name="connsiteY2" fmla="*/ 1418878 h 1618903"/>
                <a:gd name="connsiteX3" fmla="*/ 2209800 w 2595303"/>
                <a:gd name="connsiteY3" fmla="*/ 1504603 h 1618903"/>
                <a:gd name="connsiteX4" fmla="*/ 1504950 w 2595303"/>
                <a:gd name="connsiteY4" fmla="*/ 1609378 h 1618903"/>
                <a:gd name="connsiteX5" fmla="*/ 657225 w 2595303"/>
                <a:gd name="connsiteY5" fmla="*/ 1618903 h 1618903"/>
                <a:gd name="connsiteX6" fmla="*/ 0 w 2595303"/>
                <a:gd name="connsiteY6" fmla="*/ 1580803 h 1618903"/>
                <a:gd name="connsiteX7" fmla="*/ 0 w 2595303"/>
                <a:gd name="connsiteY7" fmla="*/ 1418878 h 1618903"/>
                <a:gd name="connsiteX8" fmla="*/ 85725 w 2595303"/>
                <a:gd name="connsiteY8" fmla="*/ 1142653 h 1618903"/>
                <a:gd name="connsiteX9" fmla="*/ 361950 w 2595303"/>
                <a:gd name="connsiteY9" fmla="*/ 1028353 h 1618903"/>
                <a:gd name="connsiteX10" fmla="*/ 752475 w 2595303"/>
                <a:gd name="connsiteY10" fmla="*/ 752128 h 1618903"/>
                <a:gd name="connsiteX11" fmla="*/ 942975 w 2595303"/>
                <a:gd name="connsiteY11" fmla="*/ 618778 h 1618903"/>
                <a:gd name="connsiteX12" fmla="*/ 1562100 w 2595303"/>
                <a:gd name="connsiteY12" fmla="*/ 552103 h 1618903"/>
                <a:gd name="connsiteX13" fmla="*/ 1911407 w 2595303"/>
                <a:gd name="connsiteY13" fmla="*/ 0 h 1618903"/>
                <a:gd name="connsiteX14" fmla="*/ 2595303 w 2595303"/>
                <a:gd name="connsiteY14" fmla="*/ 27882 h 1618903"/>
                <a:gd name="connsiteX0" fmla="*/ 2592360 w 2877935"/>
                <a:gd name="connsiteY0" fmla="*/ 1151139 h 1618903"/>
                <a:gd name="connsiteX1" fmla="*/ 2364278 w 2877935"/>
                <a:gd name="connsiteY1" fmla="*/ 1318952 h 1618903"/>
                <a:gd name="connsiteX2" fmla="*/ 2295525 w 2877935"/>
                <a:gd name="connsiteY2" fmla="*/ 1418878 h 1618903"/>
                <a:gd name="connsiteX3" fmla="*/ 2209800 w 2877935"/>
                <a:gd name="connsiteY3" fmla="*/ 1504603 h 1618903"/>
                <a:gd name="connsiteX4" fmla="*/ 1504950 w 2877935"/>
                <a:gd name="connsiteY4" fmla="*/ 1609378 h 1618903"/>
                <a:gd name="connsiteX5" fmla="*/ 657225 w 2877935"/>
                <a:gd name="connsiteY5" fmla="*/ 1618903 h 1618903"/>
                <a:gd name="connsiteX6" fmla="*/ 0 w 2877935"/>
                <a:gd name="connsiteY6" fmla="*/ 1580803 h 1618903"/>
                <a:gd name="connsiteX7" fmla="*/ 0 w 2877935"/>
                <a:gd name="connsiteY7" fmla="*/ 1418878 h 1618903"/>
                <a:gd name="connsiteX8" fmla="*/ 85725 w 2877935"/>
                <a:gd name="connsiteY8" fmla="*/ 1142653 h 1618903"/>
                <a:gd name="connsiteX9" fmla="*/ 361950 w 2877935"/>
                <a:gd name="connsiteY9" fmla="*/ 1028353 h 1618903"/>
                <a:gd name="connsiteX10" fmla="*/ 752475 w 2877935"/>
                <a:gd name="connsiteY10" fmla="*/ 752128 h 1618903"/>
                <a:gd name="connsiteX11" fmla="*/ 942975 w 2877935"/>
                <a:gd name="connsiteY11" fmla="*/ 618778 h 1618903"/>
                <a:gd name="connsiteX12" fmla="*/ 1562100 w 2877935"/>
                <a:gd name="connsiteY12" fmla="*/ 552103 h 1618903"/>
                <a:gd name="connsiteX13" fmla="*/ 1911407 w 2877935"/>
                <a:gd name="connsiteY13" fmla="*/ 0 h 1618903"/>
                <a:gd name="connsiteX14" fmla="*/ 2877935 w 2877935"/>
                <a:gd name="connsiteY14" fmla="*/ 52820 h 1618903"/>
                <a:gd name="connsiteX0" fmla="*/ 2592360 w 2592360"/>
                <a:gd name="connsiteY0" fmla="*/ 1151139 h 1618903"/>
                <a:gd name="connsiteX1" fmla="*/ 2364278 w 2592360"/>
                <a:gd name="connsiteY1" fmla="*/ 1318952 h 1618903"/>
                <a:gd name="connsiteX2" fmla="*/ 2295525 w 2592360"/>
                <a:gd name="connsiteY2" fmla="*/ 1418878 h 1618903"/>
                <a:gd name="connsiteX3" fmla="*/ 2209800 w 2592360"/>
                <a:gd name="connsiteY3" fmla="*/ 1504603 h 1618903"/>
                <a:gd name="connsiteX4" fmla="*/ 1504950 w 2592360"/>
                <a:gd name="connsiteY4" fmla="*/ 1609378 h 1618903"/>
                <a:gd name="connsiteX5" fmla="*/ 657225 w 2592360"/>
                <a:gd name="connsiteY5" fmla="*/ 1618903 h 1618903"/>
                <a:gd name="connsiteX6" fmla="*/ 0 w 2592360"/>
                <a:gd name="connsiteY6" fmla="*/ 1580803 h 1618903"/>
                <a:gd name="connsiteX7" fmla="*/ 0 w 2592360"/>
                <a:gd name="connsiteY7" fmla="*/ 1418878 h 1618903"/>
                <a:gd name="connsiteX8" fmla="*/ 85725 w 2592360"/>
                <a:gd name="connsiteY8" fmla="*/ 1142653 h 1618903"/>
                <a:gd name="connsiteX9" fmla="*/ 361950 w 2592360"/>
                <a:gd name="connsiteY9" fmla="*/ 1028353 h 1618903"/>
                <a:gd name="connsiteX10" fmla="*/ 752475 w 2592360"/>
                <a:gd name="connsiteY10" fmla="*/ 752128 h 1618903"/>
                <a:gd name="connsiteX11" fmla="*/ 942975 w 2592360"/>
                <a:gd name="connsiteY11" fmla="*/ 618778 h 1618903"/>
                <a:gd name="connsiteX12" fmla="*/ 1562100 w 2592360"/>
                <a:gd name="connsiteY12" fmla="*/ 552103 h 1618903"/>
                <a:gd name="connsiteX13" fmla="*/ 1911407 w 2592360"/>
                <a:gd name="connsiteY13" fmla="*/ 0 h 1618903"/>
                <a:gd name="connsiteX14" fmla="*/ 2562051 w 2592360"/>
                <a:gd name="connsiteY14" fmla="*/ 252325 h 1618903"/>
                <a:gd name="connsiteX0" fmla="*/ 2592360 w 2628553"/>
                <a:gd name="connsiteY0" fmla="*/ 1151139 h 1618903"/>
                <a:gd name="connsiteX1" fmla="*/ 2364278 w 2628553"/>
                <a:gd name="connsiteY1" fmla="*/ 1318952 h 1618903"/>
                <a:gd name="connsiteX2" fmla="*/ 2295525 w 2628553"/>
                <a:gd name="connsiteY2" fmla="*/ 1418878 h 1618903"/>
                <a:gd name="connsiteX3" fmla="*/ 2209800 w 2628553"/>
                <a:gd name="connsiteY3" fmla="*/ 1504603 h 1618903"/>
                <a:gd name="connsiteX4" fmla="*/ 1504950 w 2628553"/>
                <a:gd name="connsiteY4" fmla="*/ 1609378 h 1618903"/>
                <a:gd name="connsiteX5" fmla="*/ 657225 w 2628553"/>
                <a:gd name="connsiteY5" fmla="*/ 1618903 h 1618903"/>
                <a:gd name="connsiteX6" fmla="*/ 0 w 2628553"/>
                <a:gd name="connsiteY6" fmla="*/ 1580803 h 1618903"/>
                <a:gd name="connsiteX7" fmla="*/ 0 w 2628553"/>
                <a:gd name="connsiteY7" fmla="*/ 1418878 h 1618903"/>
                <a:gd name="connsiteX8" fmla="*/ 85725 w 2628553"/>
                <a:gd name="connsiteY8" fmla="*/ 1142653 h 1618903"/>
                <a:gd name="connsiteX9" fmla="*/ 361950 w 2628553"/>
                <a:gd name="connsiteY9" fmla="*/ 1028353 h 1618903"/>
                <a:gd name="connsiteX10" fmla="*/ 752475 w 2628553"/>
                <a:gd name="connsiteY10" fmla="*/ 752128 h 1618903"/>
                <a:gd name="connsiteX11" fmla="*/ 942975 w 2628553"/>
                <a:gd name="connsiteY11" fmla="*/ 618778 h 1618903"/>
                <a:gd name="connsiteX12" fmla="*/ 1562100 w 2628553"/>
                <a:gd name="connsiteY12" fmla="*/ 552103 h 1618903"/>
                <a:gd name="connsiteX13" fmla="*/ 1911407 w 2628553"/>
                <a:gd name="connsiteY13" fmla="*/ 0 h 1618903"/>
                <a:gd name="connsiteX14" fmla="*/ 2628553 w 2628553"/>
                <a:gd name="connsiteY14" fmla="*/ 127634 h 1618903"/>
                <a:gd name="connsiteX0" fmla="*/ 2592360 w 2628553"/>
                <a:gd name="connsiteY0" fmla="*/ 1151139 h 1618903"/>
                <a:gd name="connsiteX1" fmla="*/ 2364278 w 2628553"/>
                <a:gd name="connsiteY1" fmla="*/ 1318952 h 1618903"/>
                <a:gd name="connsiteX2" fmla="*/ 2295525 w 2628553"/>
                <a:gd name="connsiteY2" fmla="*/ 1418878 h 1618903"/>
                <a:gd name="connsiteX3" fmla="*/ 2209800 w 2628553"/>
                <a:gd name="connsiteY3" fmla="*/ 1504603 h 1618903"/>
                <a:gd name="connsiteX4" fmla="*/ 1504950 w 2628553"/>
                <a:gd name="connsiteY4" fmla="*/ 1609378 h 1618903"/>
                <a:gd name="connsiteX5" fmla="*/ 657225 w 2628553"/>
                <a:gd name="connsiteY5" fmla="*/ 1618903 h 1618903"/>
                <a:gd name="connsiteX6" fmla="*/ 0 w 2628553"/>
                <a:gd name="connsiteY6" fmla="*/ 1580803 h 1618903"/>
                <a:gd name="connsiteX7" fmla="*/ 0 w 2628553"/>
                <a:gd name="connsiteY7" fmla="*/ 1418878 h 1618903"/>
                <a:gd name="connsiteX8" fmla="*/ 85725 w 2628553"/>
                <a:gd name="connsiteY8" fmla="*/ 1142653 h 1618903"/>
                <a:gd name="connsiteX9" fmla="*/ 361950 w 2628553"/>
                <a:gd name="connsiteY9" fmla="*/ 1028353 h 1618903"/>
                <a:gd name="connsiteX10" fmla="*/ 752475 w 2628553"/>
                <a:gd name="connsiteY10" fmla="*/ 752128 h 1618903"/>
                <a:gd name="connsiteX11" fmla="*/ 942975 w 2628553"/>
                <a:gd name="connsiteY11" fmla="*/ 618778 h 1618903"/>
                <a:gd name="connsiteX12" fmla="*/ 980209 w 2628553"/>
                <a:gd name="connsiteY12" fmla="*/ 402474 h 1618903"/>
                <a:gd name="connsiteX13" fmla="*/ 1911407 w 2628553"/>
                <a:gd name="connsiteY13" fmla="*/ 0 h 1618903"/>
                <a:gd name="connsiteX14" fmla="*/ 2628553 w 2628553"/>
                <a:gd name="connsiteY14" fmla="*/ 127634 h 1618903"/>
                <a:gd name="connsiteX0" fmla="*/ 2592360 w 2628553"/>
                <a:gd name="connsiteY0" fmla="*/ 1023505 h 1491269"/>
                <a:gd name="connsiteX1" fmla="*/ 2364278 w 2628553"/>
                <a:gd name="connsiteY1" fmla="*/ 1191318 h 1491269"/>
                <a:gd name="connsiteX2" fmla="*/ 2295525 w 2628553"/>
                <a:gd name="connsiteY2" fmla="*/ 1291244 h 1491269"/>
                <a:gd name="connsiteX3" fmla="*/ 2209800 w 2628553"/>
                <a:gd name="connsiteY3" fmla="*/ 1376969 h 1491269"/>
                <a:gd name="connsiteX4" fmla="*/ 1504950 w 2628553"/>
                <a:gd name="connsiteY4" fmla="*/ 1481744 h 1491269"/>
                <a:gd name="connsiteX5" fmla="*/ 657225 w 2628553"/>
                <a:gd name="connsiteY5" fmla="*/ 1491269 h 1491269"/>
                <a:gd name="connsiteX6" fmla="*/ 0 w 2628553"/>
                <a:gd name="connsiteY6" fmla="*/ 1453169 h 1491269"/>
                <a:gd name="connsiteX7" fmla="*/ 0 w 2628553"/>
                <a:gd name="connsiteY7" fmla="*/ 1291244 h 1491269"/>
                <a:gd name="connsiteX8" fmla="*/ 85725 w 2628553"/>
                <a:gd name="connsiteY8" fmla="*/ 1015019 h 1491269"/>
                <a:gd name="connsiteX9" fmla="*/ 361950 w 2628553"/>
                <a:gd name="connsiteY9" fmla="*/ 900719 h 1491269"/>
                <a:gd name="connsiteX10" fmla="*/ 752475 w 2628553"/>
                <a:gd name="connsiteY10" fmla="*/ 624494 h 1491269"/>
                <a:gd name="connsiteX11" fmla="*/ 942975 w 2628553"/>
                <a:gd name="connsiteY11" fmla="*/ 491144 h 1491269"/>
                <a:gd name="connsiteX12" fmla="*/ 980209 w 2628553"/>
                <a:gd name="connsiteY12" fmla="*/ 274840 h 1491269"/>
                <a:gd name="connsiteX13" fmla="*/ 764251 w 2628553"/>
                <a:gd name="connsiteY13" fmla="*/ 13682 h 1491269"/>
                <a:gd name="connsiteX14" fmla="*/ 2628553 w 2628553"/>
                <a:gd name="connsiteY14" fmla="*/ 0 h 1491269"/>
                <a:gd name="connsiteX0" fmla="*/ 2667175 w 2667175"/>
                <a:gd name="connsiteY0" fmla="*/ 757498 h 1491269"/>
                <a:gd name="connsiteX1" fmla="*/ 2364278 w 2667175"/>
                <a:gd name="connsiteY1" fmla="*/ 1191318 h 1491269"/>
                <a:gd name="connsiteX2" fmla="*/ 2295525 w 2667175"/>
                <a:gd name="connsiteY2" fmla="*/ 1291244 h 1491269"/>
                <a:gd name="connsiteX3" fmla="*/ 2209800 w 2667175"/>
                <a:gd name="connsiteY3" fmla="*/ 1376969 h 1491269"/>
                <a:gd name="connsiteX4" fmla="*/ 1504950 w 2667175"/>
                <a:gd name="connsiteY4" fmla="*/ 1481744 h 1491269"/>
                <a:gd name="connsiteX5" fmla="*/ 657225 w 2667175"/>
                <a:gd name="connsiteY5" fmla="*/ 1491269 h 1491269"/>
                <a:gd name="connsiteX6" fmla="*/ 0 w 2667175"/>
                <a:gd name="connsiteY6" fmla="*/ 1453169 h 1491269"/>
                <a:gd name="connsiteX7" fmla="*/ 0 w 2667175"/>
                <a:gd name="connsiteY7" fmla="*/ 1291244 h 1491269"/>
                <a:gd name="connsiteX8" fmla="*/ 85725 w 2667175"/>
                <a:gd name="connsiteY8" fmla="*/ 1015019 h 1491269"/>
                <a:gd name="connsiteX9" fmla="*/ 361950 w 2667175"/>
                <a:gd name="connsiteY9" fmla="*/ 900719 h 1491269"/>
                <a:gd name="connsiteX10" fmla="*/ 752475 w 2667175"/>
                <a:gd name="connsiteY10" fmla="*/ 624494 h 1491269"/>
                <a:gd name="connsiteX11" fmla="*/ 942975 w 2667175"/>
                <a:gd name="connsiteY11" fmla="*/ 491144 h 1491269"/>
                <a:gd name="connsiteX12" fmla="*/ 980209 w 2667175"/>
                <a:gd name="connsiteY12" fmla="*/ 274840 h 1491269"/>
                <a:gd name="connsiteX13" fmla="*/ 764251 w 2667175"/>
                <a:gd name="connsiteY13" fmla="*/ 13682 h 1491269"/>
                <a:gd name="connsiteX14" fmla="*/ 2628553 w 2667175"/>
                <a:gd name="connsiteY14" fmla="*/ 0 h 1491269"/>
                <a:gd name="connsiteX0" fmla="*/ 2725364 w 2725364"/>
                <a:gd name="connsiteY0" fmla="*/ 67542 h 1491269"/>
                <a:gd name="connsiteX1" fmla="*/ 2364278 w 2725364"/>
                <a:gd name="connsiteY1" fmla="*/ 1191318 h 1491269"/>
                <a:gd name="connsiteX2" fmla="*/ 2295525 w 2725364"/>
                <a:gd name="connsiteY2" fmla="*/ 1291244 h 1491269"/>
                <a:gd name="connsiteX3" fmla="*/ 2209800 w 2725364"/>
                <a:gd name="connsiteY3" fmla="*/ 1376969 h 1491269"/>
                <a:gd name="connsiteX4" fmla="*/ 1504950 w 2725364"/>
                <a:gd name="connsiteY4" fmla="*/ 1481744 h 1491269"/>
                <a:gd name="connsiteX5" fmla="*/ 657225 w 2725364"/>
                <a:gd name="connsiteY5" fmla="*/ 1491269 h 1491269"/>
                <a:gd name="connsiteX6" fmla="*/ 0 w 2725364"/>
                <a:gd name="connsiteY6" fmla="*/ 1453169 h 1491269"/>
                <a:gd name="connsiteX7" fmla="*/ 0 w 2725364"/>
                <a:gd name="connsiteY7" fmla="*/ 1291244 h 1491269"/>
                <a:gd name="connsiteX8" fmla="*/ 85725 w 2725364"/>
                <a:gd name="connsiteY8" fmla="*/ 1015019 h 1491269"/>
                <a:gd name="connsiteX9" fmla="*/ 361950 w 2725364"/>
                <a:gd name="connsiteY9" fmla="*/ 900719 h 1491269"/>
                <a:gd name="connsiteX10" fmla="*/ 752475 w 2725364"/>
                <a:gd name="connsiteY10" fmla="*/ 624494 h 1491269"/>
                <a:gd name="connsiteX11" fmla="*/ 942975 w 2725364"/>
                <a:gd name="connsiteY11" fmla="*/ 491144 h 1491269"/>
                <a:gd name="connsiteX12" fmla="*/ 980209 w 2725364"/>
                <a:gd name="connsiteY12" fmla="*/ 274840 h 1491269"/>
                <a:gd name="connsiteX13" fmla="*/ 764251 w 2725364"/>
                <a:gd name="connsiteY13" fmla="*/ 13682 h 1491269"/>
                <a:gd name="connsiteX14" fmla="*/ 2628553 w 2725364"/>
                <a:gd name="connsiteY14" fmla="*/ 0 h 1491269"/>
                <a:gd name="connsiteX0" fmla="*/ 2633924 w 2633924"/>
                <a:gd name="connsiteY0" fmla="*/ 0 h 1506854"/>
                <a:gd name="connsiteX1" fmla="*/ 2364278 w 2633924"/>
                <a:gd name="connsiteY1" fmla="*/ 1206903 h 1506854"/>
                <a:gd name="connsiteX2" fmla="*/ 2295525 w 2633924"/>
                <a:gd name="connsiteY2" fmla="*/ 1306829 h 1506854"/>
                <a:gd name="connsiteX3" fmla="*/ 2209800 w 2633924"/>
                <a:gd name="connsiteY3" fmla="*/ 1392554 h 1506854"/>
                <a:gd name="connsiteX4" fmla="*/ 1504950 w 2633924"/>
                <a:gd name="connsiteY4" fmla="*/ 1497329 h 1506854"/>
                <a:gd name="connsiteX5" fmla="*/ 657225 w 2633924"/>
                <a:gd name="connsiteY5" fmla="*/ 1506854 h 1506854"/>
                <a:gd name="connsiteX6" fmla="*/ 0 w 2633924"/>
                <a:gd name="connsiteY6" fmla="*/ 1468754 h 1506854"/>
                <a:gd name="connsiteX7" fmla="*/ 0 w 2633924"/>
                <a:gd name="connsiteY7" fmla="*/ 1306829 h 1506854"/>
                <a:gd name="connsiteX8" fmla="*/ 85725 w 2633924"/>
                <a:gd name="connsiteY8" fmla="*/ 1030604 h 1506854"/>
                <a:gd name="connsiteX9" fmla="*/ 361950 w 2633924"/>
                <a:gd name="connsiteY9" fmla="*/ 916304 h 1506854"/>
                <a:gd name="connsiteX10" fmla="*/ 752475 w 2633924"/>
                <a:gd name="connsiteY10" fmla="*/ 640079 h 1506854"/>
                <a:gd name="connsiteX11" fmla="*/ 942975 w 2633924"/>
                <a:gd name="connsiteY11" fmla="*/ 506729 h 1506854"/>
                <a:gd name="connsiteX12" fmla="*/ 980209 w 2633924"/>
                <a:gd name="connsiteY12" fmla="*/ 290425 h 1506854"/>
                <a:gd name="connsiteX13" fmla="*/ 764251 w 2633924"/>
                <a:gd name="connsiteY13" fmla="*/ 29267 h 1506854"/>
                <a:gd name="connsiteX14" fmla="*/ 2628553 w 2633924"/>
                <a:gd name="connsiteY14" fmla="*/ 15585 h 1506854"/>
                <a:gd name="connsiteX0" fmla="*/ 2633924 w 2633924"/>
                <a:gd name="connsiteY0" fmla="*/ 0 h 1506854"/>
                <a:gd name="connsiteX1" fmla="*/ 2364278 w 2633924"/>
                <a:gd name="connsiteY1" fmla="*/ 1206903 h 1506854"/>
                <a:gd name="connsiteX2" fmla="*/ 2295525 w 2633924"/>
                <a:gd name="connsiteY2" fmla="*/ 1306829 h 1506854"/>
                <a:gd name="connsiteX3" fmla="*/ 2209800 w 2633924"/>
                <a:gd name="connsiteY3" fmla="*/ 1392554 h 1506854"/>
                <a:gd name="connsiteX4" fmla="*/ 1504950 w 2633924"/>
                <a:gd name="connsiteY4" fmla="*/ 1497329 h 1506854"/>
                <a:gd name="connsiteX5" fmla="*/ 657225 w 2633924"/>
                <a:gd name="connsiteY5" fmla="*/ 1506854 h 1506854"/>
                <a:gd name="connsiteX6" fmla="*/ 0 w 2633924"/>
                <a:gd name="connsiteY6" fmla="*/ 1468754 h 1506854"/>
                <a:gd name="connsiteX7" fmla="*/ 0 w 2633924"/>
                <a:gd name="connsiteY7" fmla="*/ 1306829 h 1506854"/>
                <a:gd name="connsiteX8" fmla="*/ 85725 w 2633924"/>
                <a:gd name="connsiteY8" fmla="*/ 1030604 h 1506854"/>
                <a:gd name="connsiteX9" fmla="*/ 361950 w 2633924"/>
                <a:gd name="connsiteY9" fmla="*/ 916304 h 1506854"/>
                <a:gd name="connsiteX10" fmla="*/ 752475 w 2633924"/>
                <a:gd name="connsiteY10" fmla="*/ 640079 h 1506854"/>
                <a:gd name="connsiteX11" fmla="*/ 942975 w 2633924"/>
                <a:gd name="connsiteY11" fmla="*/ 506729 h 1506854"/>
                <a:gd name="connsiteX12" fmla="*/ 980209 w 2633924"/>
                <a:gd name="connsiteY12" fmla="*/ 290425 h 1506854"/>
                <a:gd name="connsiteX13" fmla="*/ 764251 w 2633924"/>
                <a:gd name="connsiteY13" fmla="*/ 29267 h 1506854"/>
                <a:gd name="connsiteX14" fmla="*/ 2628553 w 2633924"/>
                <a:gd name="connsiteY14" fmla="*/ 15585 h 1506854"/>
                <a:gd name="connsiteX15" fmla="*/ 2633924 w 2633924"/>
                <a:gd name="connsiteY15" fmla="*/ 0 h 1506854"/>
                <a:gd name="connsiteX0" fmla="*/ 2766928 w 2766928"/>
                <a:gd name="connsiteY0" fmla="*/ 67542 h 1491269"/>
                <a:gd name="connsiteX1" fmla="*/ 2364278 w 2766928"/>
                <a:gd name="connsiteY1" fmla="*/ 1191318 h 1491269"/>
                <a:gd name="connsiteX2" fmla="*/ 2295525 w 2766928"/>
                <a:gd name="connsiteY2" fmla="*/ 1291244 h 1491269"/>
                <a:gd name="connsiteX3" fmla="*/ 2209800 w 2766928"/>
                <a:gd name="connsiteY3" fmla="*/ 1376969 h 1491269"/>
                <a:gd name="connsiteX4" fmla="*/ 1504950 w 2766928"/>
                <a:gd name="connsiteY4" fmla="*/ 1481744 h 1491269"/>
                <a:gd name="connsiteX5" fmla="*/ 657225 w 2766928"/>
                <a:gd name="connsiteY5" fmla="*/ 1491269 h 1491269"/>
                <a:gd name="connsiteX6" fmla="*/ 0 w 2766928"/>
                <a:gd name="connsiteY6" fmla="*/ 1453169 h 1491269"/>
                <a:gd name="connsiteX7" fmla="*/ 0 w 2766928"/>
                <a:gd name="connsiteY7" fmla="*/ 1291244 h 1491269"/>
                <a:gd name="connsiteX8" fmla="*/ 85725 w 2766928"/>
                <a:gd name="connsiteY8" fmla="*/ 1015019 h 1491269"/>
                <a:gd name="connsiteX9" fmla="*/ 361950 w 2766928"/>
                <a:gd name="connsiteY9" fmla="*/ 900719 h 1491269"/>
                <a:gd name="connsiteX10" fmla="*/ 752475 w 2766928"/>
                <a:gd name="connsiteY10" fmla="*/ 624494 h 1491269"/>
                <a:gd name="connsiteX11" fmla="*/ 942975 w 2766928"/>
                <a:gd name="connsiteY11" fmla="*/ 491144 h 1491269"/>
                <a:gd name="connsiteX12" fmla="*/ 980209 w 2766928"/>
                <a:gd name="connsiteY12" fmla="*/ 274840 h 1491269"/>
                <a:gd name="connsiteX13" fmla="*/ 764251 w 2766928"/>
                <a:gd name="connsiteY13" fmla="*/ 13682 h 1491269"/>
                <a:gd name="connsiteX14" fmla="*/ 2628553 w 2766928"/>
                <a:gd name="connsiteY14" fmla="*/ 0 h 1491269"/>
                <a:gd name="connsiteX15" fmla="*/ 2766928 w 2766928"/>
                <a:gd name="connsiteY15" fmla="*/ 67542 h 1491269"/>
                <a:gd name="connsiteX0" fmla="*/ 2858368 w 2858368"/>
                <a:gd name="connsiteY0" fmla="*/ 267048 h 1491269"/>
                <a:gd name="connsiteX1" fmla="*/ 2364278 w 2858368"/>
                <a:gd name="connsiteY1" fmla="*/ 1191318 h 1491269"/>
                <a:gd name="connsiteX2" fmla="*/ 2295525 w 2858368"/>
                <a:gd name="connsiteY2" fmla="*/ 1291244 h 1491269"/>
                <a:gd name="connsiteX3" fmla="*/ 2209800 w 2858368"/>
                <a:gd name="connsiteY3" fmla="*/ 1376969 h 1491269"/>
                <a:gd name="connsiteX4" fmla="*/ 1504950 w 2858368"/>
                <a:gd name="connsiteY4" fmla="*/ 1481744 h 1491269"/>
                <a:gd name="connsiteX5" fmla="*/ 657225 w 2858368"/>
                <a:gd name="connsiteY5" fmla="*/ 1491269 h 1491269"/>
                <a:gd name="connsiteX6" fmla="*/ 0 w 2858368"/>
                <a:gd name="connsiteY6" fmla="*/ 1453169 h 1491269"/>
                <a:gd name="connsiteX7" fmla="*/ 0 w 2858368"/>
                <a:gd name="connsiteY7" fmla="*/ 1291244 h 1491269"/>
                <a:gd name="connsiteX8" fmla="*/ 85725 w 2858368"/>
                <a:gd name="connsiteY8" fmla="*/ 1015019 h 1491269"/>
                <a:gd name="connsiteX9" fmla="*/ 361950 w 2858368"/>
                <a:gd name="connsiteY9" fmla="*/ 900719 h 1491269"/>
                <a:gd name="connsiteX10" fmla="*/ 752475 w 2858368"/>
                <a:gd name="connsiteY10" fmla="*/ 624494 h 1491269"/>
                <a:gd name="connsiteX11" fmla="*/ 942975 w 2858368"/>
                <a:gd name="connsiteY11" fmla="*/ 491144 h 1491269"/>
                <a:gd name="connsiteX12" fmla="*/ 980209 w 2858368"/>
                <a:gd name="connsiteY12" fmla="*/ 274840 h 1491269"/>
                <a:gd name="connsiteX13" fmla="*/ 764251 w 2858368"/>
                <a:gd name="connsiteY13" fmla="*/ 13682 h 1491269"/>
                <a:gd name="connsiteX14" fmla="*/ 2628553 w 2858368"/>
                <a:gd name="connsiteY14" fmla="*/ 0 h 1491269"/>
                <a:gd name="connsiteX15" fmla="*/ 2858368 w 2858368"/>
                <a:gd name="connsiteY15" fmla="*/ 267048 h 1491269"/>
                <a:gd name="connsiteX0" fmla="*/ 2700426 w 2700426"/>
                <a:gd name="connsiteY0" fmla="*/ 973630 h 1491269"/>
                <a:gd name="connsiteX1" fmla="*/ 2364278 w 2700426"/>
                <a:gd name="connsiteY1" fmla="*/ 1191318 h 1491269"/>
                <a:gd name="connsiteX2" fmla="*/ 2295525 w 2700426"/>
                <a:gd name="connsiteY2" fmla="*/ 1291244 h 1491269"/>
                <a:gd name="connsiteX3" fmla="*/ 2209800 w 2700426"/>
                <a:gd name="connsiteY3" fmla="*/ 1376969 h 1491269"/>
                <a:gd name="connsiteX4" fmla="*/ 1504950 w 2700426"/>
                <a:gd name="connsiteY4" fmla="*/ 1481744 h 1491269"/>
                <a:gd name="connsiteX5" fmla="*/ 657225 w 2700426"/>
                <a:gd name="connsiteY5" fmla="*/ 1491269 h 1491269"/>
                <a:gd name="connsiteX6" fmla="*/ 0 w 2700426"/>
                <a:gd name="connsiteY6" fmla="*/ 1453169 h 1491269"/>
                <a:gd name="connsiteX7" fmla="*/ 0 w 2700426"/>
                <a:gd name="connsiteY7" fmla="*/ 1291244 h 1491269"/>
                <a:gd name="connsiteX8" fmla="*/ 85725 w 2700426"/>
                <a:gd name="connsiteY8" fmla="*/ 1015019 h 1491269"/>
                <a:gd name="connsiteX9" fmla="*/ 361950 w 2700426"/>
                <a:gd name="connsiteY9" fmla="*/ 900719 h 1491269"/>
                <a:gd name="connsiteX10" fmla="*/ 752475 w 2700426"/>
                <a:gd name="connsiteY10" fmla="*/ 624494 h 1491269"/>
                <a:gd name="connsiteX11" fmla="*/ 942975 w 2700426"/>
                <a:gd name="connsiteY11" fmla="*/ 491144 h 1491269"/>
                <a:gd name="connsiteX12" fmla="*/ 980209 w 2700426"/>
                <a:gd name="connsiteY12" fmla="*/ 274840 h 1491269"/>
                <a:gd name="connsiteX13" fmla="*/ 764251 w 2700426"/>
                <a:gd name="connsiteY13" fmla="*/ 13682 h 1491269"/>
                <a:gd name="connsiteX14" fmla="*/ 2628553 w 2700426"/>
                <a:gd name="connsiteY14" fmla="*/ 0 h 1491269"/>
                <a:gd name="connsiteX15" fmla="*/ 2700426 w 2700426"/>
                <a:gd name="connsiteY15" fmla="*/ 973630 h 1491269"/>
                <a:gd name="connsiteX0" fmla="*/ 2642237 w 2642237"/>
                <a:gd name="connsiteY0" fmla="*/ 998568 h 1491269"/>
                <a:gd name="connsiteX1" fmla="*/ 2364278 w 2642237"/>
                <a:gd name="connsiteY1" fmla="*/ 1191318 h 1491269"/>
                <a:gd name="connsiteX2" fmla="*/ 2295525 w 2642237"/>
                <a:gd name="connsiteY2" fmla="*/ 1291244 h 1491269"/>
                <a:gd name="connsiteX3" fmla="*/ 2209800 w 2642237"/>
                <a:gd name="connsiteY3" fmla="*/ 1376969 h 1491269"/>
                <a:gd name="connsiteX4" fmla="*/ 1504950 w 2642237"/>
                <a:gd name="connsiteY4" fmla="*/ 1481744 h 1491269"/>
                <a:gd name="connsiteX5" fmla="*/ 657225 w 2642237"/>
                <a:gd name="connsiteY5" fmla="*/ 1491269 h 1491269"/>
                <a:gd name="connsiteX6" fmla="*/ 0 w 2642237"/>
                <a:gd name="connsiteY6" fmla="*/ 1453169 h 1491269"/>
                <a:gd name="connsiteX7" fmla="*/ 0 w 2642237"/>
                <a:gd name="connsiteY7" fmla="*/ 1291244 h 1491269"/>
                <a:gd name="connsiteX8" fmla="*/ 85725 w 2642237"/>
                <a:gd name="connsiteY8" fmla="*/ 1015019 h 1491269"/>
                <a:gd name="connsiteX9" fmla="*/ 361950 w 2642237"/>
                <a:gd name="connsiteY9" fmla="*/ 900719 h 1491269"/>
                <a:gd name="connsiteX10" fmla="*/ 752475 w 2642237"/>
                <a:gd name="connsiteY10" fmla="*/ 624494 h 1491269"/>
                <a:gd name="connsiteX11" fmla="*/ 942975 w 2642237"/>
                <a:gd name="connsiteY11" fmla="*/ 491144 h 1491269"/>
                <a:gd name="connsiteX12" fmla="*/ 980209 w 2642237"/>
                <a:gd name="connsiteY12" fmla="*/ 274840 h 1491269"/>
                <a:gd name="connsiteX13" fmla="*/ 764251 w 2642237"/>
                <a:gd name="connsiteY13" fmla="*/ 13682 h 1491269"/>
                <a:gd name="connsiteX14" fmla="*/ 2628553 w 2642237"/>
                <a:gd name="connsiteY14" fmla="*/ 0 h 1491269"/>
                <a:gd name="connsiteX15" fmla="*/ 2642237 w 2642237"/>
                <a:gd name="connsiteY15" fmla="*/ 998568 h 1491269"/>
                <a:gd name="connsiteX0" fmla="*/ 2642237 w 2642237"/>
                <a:gd name="connsiteY0" fmla="*/ 998568 h 1491269"/>
                <a:gd name="connsiteX1" fmla="*/ 2364278 w 2642237"/>
                <a:gd name="connsiteY1" fmla="*/ 1191318 h 1491269"/>
                <a:gd name="connsiteX2" fmla="*/ 2295525 w 2642237"/>
                <a:gd name="connsiteY2" fmla="*/ 1291244 h 1491269"/>
                <a:gd name="connsiteX3" fmla="*/ 2209800 w 2642237"/>
                <a:gd name="connsiteY3" fmla="*/ 1376969 h 1491269"/>
                <a:gd name="connsiteX4" fmla="*/ 1504950 w 2642237"/>
                <a:gd name="connsiteY4" fmla="*/ 1481744 h 1491269"/>
                <a:gd name="connsiteX5" fmla="*/ 657225 w 2642237"/>
                <a:gd name="connsiteY5" fmla="*/ 1491269 h 1491269"/>
                <a:gd name="connsiteX6" fmla="*/ 0 w 2642237"/>
                <a:gd name="connsiteY6" fmla="*/ 1453169 h 1491269"/>
                <a:gd name="connsiteX7" fmla="*/ 0 w 2642237"/>
                <a:gd name="connsiteY7" fmla="*/ 1291244 h 1491269"/>
                <a:gd name="connsiteX8" fmla="*/ 85725 w 2642237"/>
                <a:gd name="connsiteY8" fmla="*/ 1015019 h 1491269"/>
                <a:gd name="connsiteX9" fmla="*/ 361950 w 2642237"/>
                <a:gd name="connsiteY9" fmla="*/ 900719 h 1491269"/>
                <a:gd name="connsiteX10" fmla="*/ 752475 w 2642237"/>
                <a:gd name="connsiteY10" fmla="*/ 624494 h 1491269"/>
                <a:gd name="connsiteX11" fmla="*/ 942975 w 2642237"/>
                <a:gd name="connsiteY11" fmla="*/ 491144 h 1491269"/>
                <a:gd name="connsiteX12" fmla="*/ 996834 w 2642237"/>
                <a:gd name="connsiteY12" fmla="*/ 249902 h 1491269"/>
                <a:gd name="connsiteX13" fmla="*/ 764251 w 2642237"/>
                <a:gd name="connsiteY13" fmla="*/ 13682 h 1491269"/>
                <a:gd name="connsiteX14" fmla="*/ 2628553 w 2642237"/>
                <a:gd name="connsiteY14" fmla="*/ 0 h 1491269"/>
                <a:gd name="connsiteX15" fmla="*/ 2642237 w 2642237"/>
                <a:gd name="connsiteY15" fmla="*/ 998568 h 1491269"/>
                <a:gd name="connsiteX0" fmla="*/ 2642237 w 2642237"/>
                <a:gd name="connsiteY0" fmla="*/ 998568 h 1491269"/>
                <a:gd name="connsiteX1" fmla="*/ 2364278 w 2642237"/>
                <a:gd name="connsiteY1" fmla="*/ 1191318 h 1491269"/>
                <a:gd name="connsiteX2" fmla="*/ 2295525 w 2642237"/>
                <a:gd name="connsiteY2" fmla="*/ 1291244 h 1491269"/>
                <a:gd name="connsiteX3" fmla="*/ 2209800 w 2642237"/>
                <a:gd name="connsiteY3" fmla="*/ 1376969 h 1491269"/>
                <a:gd name="connsiteX4" fmla="*/ 1504950 w 2642237"/>
                <a:gd name="connsiteY4" fmla="*/ 1481744 h 1491269"/>
                <a:gd name="connsiteX5" fmla="*/ 657225 w 2642237"/>
                <a:gd name="connsiteY5" fmla="*/ 1491269 h 1491269"/>
                <a:gd name="connsiteX6" fmla="*/ 0 w 2642237"/>
                <a:gd name="connsiteY6" fmla="*/ 1453169 h 1491269"/>
                <a:gd name="connsiteX7" fmla="*/ 0 w 2642237"/>
                <a:gd name="connsiteY7" fmla="*/ 1291244 h 1491269"/>
                <a:gd name="connsiteX8" fmla="*/ 85725 w 2642237"/>
                <a:gd name="connsiteY8" fmla="*/ 1015019 h 1491269"/>
                <a:gd name="connsiteX9" fmla="*/ 361950 w 2642237"/>
                <a:gd name="connsiteY9" fmla="*/ 900719 h 1491269"/>
                <a:gd name="connsiteX10" fmla="*/ 752475 w 2642237"/>
                <a:gd name="connsiteY10" fmla="*/ 624494 h 1491269"/>
                <a:gd name="connsiteX11" fmla="*/ 1009476 w 2642237"/>
                <a:gd name="connsiteY11" fmla="*/ 457893 h 1491269"/>
                <a:gd name="connsiteX12" fmla="*/ 996834 w 2642237"/>
                <a:gd name="connsiteY12" fmla="*/ 249902 h 1491269"/>
                <a:gd name="connsiteX13" fmla="*/ 764251 w 2642237"/>
                <a:gd name="connsiteY13" fmla="*/ 13682 h 1491269"/>
                <a:gd name="connsiteX14" fmla="*/ 2628553 w 2642237"/>
                <a:gd name="connsiteY14" fmla="*/ 0 h 1491269"/>
                <a:gd name="connsiteX15" fmla="*/ 2642237 w 2642237"/>
                <a:gd name="connsiteY15" fmla="*/ 998568 h 149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42237" h="1491269">
                  <a:moveTo>
                    <a:pt x="2642237" y="998568"/>
                  </a:moveTo>
                  <a:lnTo>
                    <a:pt x="2364278" y="1191318"/>
                  </a:lnTo>
                  <a:lnTo>
                    <a:pt x="2295525" y="1291244"/>
                  </a:lnTo>
                  <a:lnTo>
                    <a:pt x="2209800" y="1376969"/>
                  </a:lnTo>
                  <a:lnTo>
                    <a:pt x="1504950" y="1481744"/>
                  </a:lnTo>
                  <a:lnTo>
                    <a:pt x="657225" y="1491269"/>
                  </a:lnTo>
                  <a:lnTo>
                    <a:pt x="0" y="1453169"/>
                  </a:lnTo>
                  <a:lnTo>
                    <a:pt x="0" y="1291244"/>
                  </a:lnTo>
                  <a:lnTo>
                    <a:pt x="85725" y="1015019"/>
                  </a:lnTo>
                  <a:lnTo>
                    <a:pt x="361950" y="900719"/>
                  </a:lnTo>
                  <a:lnTo>
                    <a:pt x="752475" y="624494"/>
                  </a:lnTo>
                  <a:lnTo>
                    <a:pt x="1009476" y="457893"/>
                  </a:lnTo>
                  <a:lnTo>
                    <a:pt x="996834" y="249902"/>
                  </a:lnTo>
                  <a:lnTo>
                    <a:pt x="764251" y="13682"/>
                  </a:lnTo>
                  <a:lnTo>
                    <a:pt x="2628553" y="0"/>
                  </a:lnTo>
                  <a:lnTo>
                    <a:pt x="2642237" y="998568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1311365-67F1-4D6E-8FDC-21DD7B77C59E}"/>
                </a:ext>
              </a:extLst>
            </p:cNvPr>
            <p:cNvSpPr/>
            <p:nvPr/>
          </p:nvSpPr>
          <p:spPr>
            <a:xfrm>
              <a:off x="3233651" y="1122219"/>
              <a:ext cx="1562793" cy="1936866"/>
            </a:xfrm>
            <a:custGeom>
              <a:avLst/>
              <a:gdLst>
                <a:gd name="connsiteX0" fmla="*/ 365760 w 1562793"/>
                <a:gd name="connsiteY0" fmla="*/ 1903615 h 1928553"/>
                <a:gd name="connsiteX1" fmla="*/ 24938 w 1562793"/>
                <a:gd name="connsiteY1" fmla="*/ 1762298 h 1928553"/>
                <a:gd name="connsiteX2" fmla="*/ 0 w 1562793"/>
                <a:gd name="connsiteY2" fmla="*/ 1479666 h 1928553"/>
                <a:gd name="connsiteX3" fmla="*/ 49876 w 1562793"/>
                <a:gd name="connsiteY3" fmla="*/ 1221971 h 1928553"/>
                <a:gd name="connsiteX4" fmla="*/ 241069 w 1562793"/>
                <a:gd name="connsiteY4" fmla="*/ 1105593 h 1928553"/>
                <a:gd name="connsiteX5" fmla="*/ 473825 w 1562793"/>
                <a:gd name="connsiteY5" fmla="*/ 1047404 h 1928553"/>
                <a:gd name="connsiteX6" fmla="*/ 548640 w 1562793"/>
                <a:gd name="connsiteY6" fmla="*/ 648393 h 1928553"/>
                <a:gd name="connsiteX7" fmla="*/ 507076 w 1562793"/>
                <a:gd name="connsiteY7" fmla="*/ 457200 h 1928553"/>
                <a:gd name="connsiteX8" fmla="*/ 689956 w 1562793"/>
                <a:gd name="connsiteY8" fmla="*/ 157942 h 1928553"/>
                <a:gd name="connsiteX9" fmla="*/ 1088967 w 1562793"/>
                <a:gd name="connsiteY9" fmla="*/ 49877 h 1928553"/>
                <a:gd name="connsiteX10" fmla="*/ 1512916 w 1562793"/>
                <a:gd name="connsiteY10" fmla="*/ 0 h 1928553"/>
                <a:gd name="connsiteX11" fmla="*/ 1562793 w 1562793"/>
                <a:gd name="connsiteY11" fmla="*/ 1928553 h 1928553"/>
                <a:gd name="connsiteX12" fmla="*/ 365760 w 1562793"/>
                <a:gd name="connsiteY12" fmla="*/ 1903615 h 1928553"/>
                <a:gd name="connsiteX0" fmla="*/ 382386 w 1562793"/>
                <a:gd name="connsiteY0" fmla="*/ 1936866 h 1936866"/>
                <a:gd name="connsiteX1" fmla="*/ 24938 w 1562793"/>
                <a:gd name="connsiteY1" fmla="*/ 1762298 h 1936866"/>
                <a:gd name="connsiteX2" fmla="*/ 0 w 1562793"/>
                <a:gd name="connsiteY2" fmla="*/ 1479666 h 1936866"/>
                <a:gd name="connsiteX3" fmla="*/ 49876 w 1562793"/>
                <a:gd name="connsiteY3" fmla="*/ 1221971 h 1936866"/>
                <a:gd name="connsiteX4" fmla="*/ 241069 w 1562793"/>
                <a:gd name="connsiteY4" fmla="*/ 1105593 h 1936866"/>
                <a:gd name="connsiteX5" fmla="*/ 473825 w 1562793"/>
                <a:gd name="connsiteY5" fmla="*/ 1047404 h 1936866"/>
                <a:gd name="connsiteX6" fmla="*/ 548640 w 1562793"/>
                <a:gd name="connsiteY6" fmla="*/ 648393 h 1936866"/>
                <a:gd name="connsiteX7" fmla="*/ 507076 w 1562793"/>
                <a:gd name="connsiteY7" fmla="*/ 457200 h 1936866"/>
                <a:gd name="connsiteX8" fmla="*/ 689956 w 1562793"/>
                <a:gd name="connsiteY8" fmla="*/ 157942 h 1936866"/>
                <a:gd name="connsiteX9" fmla="*/ 1088967 w 1562793"/>
                <a:gd name="connsiteY9" fmla="*/ 49877 h 1936866"/>
                <a:gd name="connsiteX10" fmla="*/ 1512916 w 1562793"/>
                <a:gd name="connsiteY10" fmla="*/ 0 h 1936866"/>
                <a:gd name="connsiteX11" fmla="*/ 1562793 w 1562793"/>
                <a:gd name="connsiteY11" fmla="*/ 1928553 h 1936866"/>
                <a:gd name="connsiteX12" fmla="*/ 382386 w 1562793"/>
                <a:gd name="connsiteY12" fmla="*/ 1936866 h 1936866"/>
                <a:gd name="connsiteX0" fmla="*/ 382386 w 1562793"/>
                <a:gd name="connsiteY0" fmla="*/ 1936866 h 1936866"/>
                <a:gd name="connsiteX1" fmla="*/ 24938 w 1562793"/>
                <a:gd name="connsiteY1" fmla="*/ 1762298 h 1936866"/>
                <a:gd name="connsiteX2" fmla="*/ 0 w 1562793"/>
                <a:gd name="connsiteY2" fmla="*/ 1479666 h 1936866"/>
                <a:gd name="connsiteX3" fmla="*/ 49876 w 1562793"/>
                <a:gd name="connsiteY3" fmla="*/ 1221971 h 1936866"/>
                <a:gd name="connsiteX4" fmla="*/ 241069 w 1562793"/>
                <a:gd name="connsiteY4" fmla="*/ 1105593 h 1936866"/>
                <a:gd name="connsiteX5" fmla="*/ 473825 w 1562793"/>
                <a:gd name="connsiteY5" fmla="*/ 1047404 h 1936866"/>
                <a:gd name="connsiteX6" fmla="*/ 548640 w 1562793"/>
                <a:gd name="connsiteY6" fmla="*/ 648393 h 1936866"/>
                <a:gd name="connsiteX7" fmla="*/ 507076 w 1562793"/>
                <a:gd name="connsiteY7" fmla="*/ 457200 h 1936866"/>
                <a:gd name="connsiteX8" fmla="*/ 689956 w 1562793"/>
                <a:gd name="connsiteY8" fmla="*/ 157942 h 1936866"/>
                <a:gd name="connsiteX9" fmla="*/ 1088967 w 1562793"/>
                <a:gd name="connsiteY9" fmla="*/ 49877 h 1936866"/>
                <a:gd name="connsiteX10" fmla="*/ 1554479 w 1562793"/>
                <a:gd name="connsiteY10" fmla="*/ 0 h 1936866"/>
                <a:gd name="connsiteX11" fmla="*/ 1562793 w 1562793"/>
                <a:gd name="connsiteY11" fmla="*/ 1928553 h 1936866"/>
                <a:gd name="connsiteX12" fmla="*/ 382386 w 1562793"/>
                <a:gd name="connsiteY12" fmla="*/ 1936866 h 19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2793" h="1936866">
                  <a:moveTo>
                    <a:pt x="382386" y="1936866"/>
                  </a:moveTo>
                  <a:lnTo>
                    <a:pt x="24938" y="1762298"/>
                  </a:lnTo>
                  <a:lnTo>
                    <a:pt x="0" y="1479666"/>
                  </a:lnTo>
                  <a:lnTo>
                    <a:pt x="49876" y="1221971"/>
                  </a:lnTo>
                  <a:lnTo>
                    <a:pt x="241069" y="1105593"/>
                  </a:lnTo>
                  <a:lnTo>
                    <a:pt x="473825" y="1047404"/>
                  </a:lnTo>
                  <a:lnTo>
                    <a:pt x="548640" y="648393"/>
                  </a:lnTo>
                  <a:lnTo>
                    <a:pt x="507076" y="457200"/>
                  </a:lnTo>
                  <a:lnTo>
                    <a:pt x="689956" y="157942"/>
                  </a:lnTo>
                  <a:lnTo>
                    <a:pt x="1088967" y="49877"/>
                  </a:lnTo>
                  <a:lnTo>
                    <a:pt x="1554479" y="0"/>
                  </a:lnTo>
                  <a:cubicBezTo>
                    <a:pt x="1557250" y="642851"/>
                    <a:pt x="1560022" y="1285702"/>
                    <a:pt x="1562793" y="1928553"/>
                  </a:cubicBezTo>
                  <a:lnTo>
                    <a:pt x="382386" y="1936866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F0A6A28-F873-41FE-A2A7-C4C1875FD9B2}"/>
                </a:ext>
              </a:extLst>
            </p:cNvPr>
            <p:cNvSpPr/>
            <p:nvPr/>
          </p:nvSpPr>
          <p:spPr>
            <a:xfrm>
              <a:off x="4788131" y="1005840"/>
              <a:ext cx="1770611" cy="1188720"/>
            </a:xfrm>
            <a:custGeom>
              <a:avLst/>
              <a:gdLst>
                <a:gd name="connsiteX0" fmla="*/ 0 w 1770611"/>
                <a:gd name="connsiteY0" fmla="*/ 91440 h 1188720"/>
                <a:gd name="connsiteX1" fmla="*/ 257694 w 1770611"/>
                <a:gd name="connsiteY1" fmla="*/ 58189 h 1188720"/>
                <a:gd name="connsiteX2" fmla="*/ 440574 w 1770611"/>
                <a:gd name="connsiteY2" fmla="*/ 0 h 1188720"/>
                <a:gd name="connsiteX3" fmla="*/ 997527 w 1770611"/>
                <a:gd name="connsiteY3" fmla="*/ 74815 h 1188720"/>
                <a:gd name="connsiteX4" fmla="*/ 1496291 w 1770611"/>
                <a:gd name="connsiteY4" fmla="*/ 232756 h 1188720"/>
                <a:gd name="connsiteX5" fmla="*/ 1770611 w 1770611"/>
                <a:gd name="connsiteY5" fmla="*/ 698269 h 1188720"/>
                <a:gd name="connsiteX6" fmla="*/ 1712422 w 1770611"/>
                <a:gd name="connsiteY6" fmla="*/ 831273 h 1188720"/>
                <a:gd name="connsiteX7" fmla="*/ 1562793 w 1770611"/>
                <a:gd name="connsiteY7" fmla="*/ 1005840 h 1188720"/>
                <a:gd name="connsiteX8" fmla="*/ 1521229 w 1770611"/>
                <a:gd name="connsiteY8" fmla="*/ 1188720 h 1188720"/>
                <a:gd name="connsiteX9" fmla="*/ 0 w 1770611"/>
                <a:gd name="connsiteY9" fmla="*/ 1180407 h 1188720"/>
                <a:gd name="connsiteX10" fmla="*/ 0 w 1770611"/>
                <a:gd name="connsiteY10" fmla="*/ 91440 h 118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0611" h="1188720">
                  <a:moveTo>
                    <a:pt x="0" y="91440"/>
                  </a:moveTo>
                  <a:lnTo>
                    <a:pt x="257694" y="58189"/>
                  </a:lnTo>
                  <a:lnTo>
                    <a:pt x="440574" y="0"/>
                  </a:lnTo>
                  <a:lnTo>
                    <a:pt x="997527" y="74815"/>
                  </a:lnTo>
                  <a:lnTo>
                    <a:pt x="1496291" y="232756"/>
                  </a:lnTo>
                  <a:lnTo>
                    <a:pt x="1770611" y="698269"/>
                  </a:lnTo>
                  <a:lnTo>
                    <a:pt x="1712422" y="831273"/>
                  </a:lnTo>
                  <a:lnTo>
                    <a:pt x="1562793" y="1005840"/>
                  </a:lnTo>
                  <a:lnTo>
                    <a:pt x="1521229" y="1188720"/>
                  </a:lnTo>
                  <a:lnTo>
                    <a:pt x="0" y="1180407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5BBF3E-E78E-4B23-AEF7-7B8A66564CC1}"/>
                </a:ext>
              </a:extLst>
            </p:cNvPr>
            <p:cNvSpPr/>
            <p:nvPr/>
          </p:nvSpPr>
          <p:spPr>
            <a:xfrm>
              <a:off x="4804756" y="2186247"/>
              <a:ext cx="1612669" cy="1895302"/>
            </a:xfrm>
            <a:custGeom>
              <a:avLst/>
              <a:gdLst>
                <a:gd name="connsiteX0" fmla="*/ 0 w 1612669"/>
                <a:gd name="connsiteY0" fmla="*/ 0 h 1895302"/>
                <a:gd name="connsiteX1" fmla="*/ 8313 w 1612669"/>
                <a:gd name="connsiteY1" fmla="*/ 881149 h 1895302"/>
                <a:gd name="connsiteX2" fmla="*/ 706582 w 1612669"/>
                <a:gd name="connsiteY2" fmla="*/ 872837 h 1895302"/>
                <a:gd name="connsiteX3" fmla="*/ 731520 w 1612669"/>
                <a:gd name="connsiteY3" fmla="*/ 1895302 h 1895302"/>
                <a:gd name="connsiteX4" fmla="*/ 1130531 w 1612669"/>
                <a:gd name="connsiteY4" fmla="*/ 1645920 h 1895302"/>
                <a:gd name="connsiteX5" fmla="*/ 1263535 w 1612669"/>
                <a:gd name="connsiteY5" fmla="*/ 1546168 h 1895302"/>
                <a:gd name="connsiteX6" fmla="*/ 1454728 w 1612669"/>
                <a:gd name="connsiteY6" fmla="*/ 1030778 h 1895302"/>
                <a:gd name="connsiteX7" fmla="*/ 1596044 w 1612669"/>
                <a:gd name="connsiteY7" fmla="*/ 723208 h 1895302"/>
                <a:gd name="connsiteX8" fmla="*/ 1612669 w 1612669"/>
                <a:gd name="connsiteY8" fmla="*/ 565266 h 1895302"/>
                <a:gd name="connsiteX9" fmla="*/ 1504604 w 1612669"/>
                <a:gd name="connsiteY9" fmla="*/ 282633 h 1895302"/>
                <a:gd name="connsiteX10" fmla="*/ 1504604 w 1612669"/>
                <a:gd name="connsiteY10" fmla="*/ 16626 h 1895302"/>
                <a:gd name="connsiteX11" fmla="*/ 0 w 1612669"/>
                <a:gd name="connsiteY11" fmla="*/ 0 h 18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2669" h="1895302">
                  <a:moveTo>
                    <a:pt x="0" y="0"/>
                  </a:moveTo>
                  <a:lnTo>
                    <a:pt x="8313" y="881149"/>
                  </a:lnTo>
                  <a:lnTo>
                    <a:pt x="706582" y="872837"/>
                  </a:lnTo>
                  <a:lnTo>
                    <a:pt x="731520" y="1895302"/>
                  </a:lnTo>
                  <a:lnTo>
                    <a:pt x="1130531" y="1645920"/>
                  </a:lnTo>
                  <a:lnTo>
                    <a:pt x="1263535" y="1546168"/>
                  </a:lnTo>
                  <a:lnTo>
                    <a:pt x="1454728" y="1030778"/>
                  </a:lnTo>
                  <a:lnTo>
                    <a:pt x="1596044" y="723208"/>
                  </a:lnTo>
                  <a:lnTo>
                    <a:pt x="1612669" y="565266"/>
                  </a:lnTo>
                  <a:lnTo>
                    <a:pt x="1504604" y="282633"/>
                  </a:lnTo>
                  <a:lnTo>
                    <a:pt x="1504604" y="16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C000915F-3280-49D0-BB56-447A3E8EC742}"/>
              </a:ext>
            </a:extLst>
          </p:cNvPr>
          <p:cNvSpPr/>
          <p:nvPr/>
        </p:nvSpPr>
        <p:spPr>
          <a:xfrm>
            <a:off x="5816897" y="894827"/>
            <a:ext cx="3682191" cy="3587559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59" name="Table 158">
            <a:extLst>
              <a:ext uri="{FF2B5EF4-FFF2-40B4-BE49-F238E27FC236}">
                <a16:creationId xmlns:a16="http://schemas.microsoft.com/office/drawing/2014/main" id="{287EEC75-1CCA-4567-96D6-DA3176F76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391471"/>
              </p:ext>
            </p:extLst>
          </p:nvPr>
        </p:nvGraphicFramePr>
        <p:xfrm>
          <a:off x="9341708" y="636776"/>
          <a:ext cx="1218677" cy="74735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</a:tbl>
          </a:graphicData>
        </a:graphic>
      </p:graphicFrame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F64B8EB-53C2-44D0-A643-8459CB73D53C}"/>
              </a:ext>
            </a:extLst>
          </p:cNvPr>
          <p:cNvGrpSpPr/>
          <p:nvPr/>
        </p:nvGrpSpPr>
        <p:grpSpPr>
          <a:xfrm>
            <a:off x="9338731" y="431338"/>
            <a:ext cx="1218677" cy="893896"/>
            <a:chOff x="8967734" y="551991"/>
            <a:chExt cx="1218677" cy="893896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0142CDC-CF8D-4957-8BCC-522AAD6CA6F3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CBF9720-B8C9-40B1-B8C3-5ACD4E1BAABB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167" name="Isosceles Triangle 166">
                <a:extLst>
                  <a:ext uri="{FF2B5EF4-FFF2-40B4-BE49-F238E27FC236}">
                    <a16:creationId xmlns:a16="http://schemas.microsoft.com/office/drawing/2014/main" id="{1E29024F-4BD8-4EAB-8BCA-CCACFF87529B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6C2E15A-9758-4642-AB52-82EA9EAD5C8C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5AFBB87-7FF8-4AFC-8E51-4CAB3462C313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A8952DD-A889-48DF-84FA-E9687BF184EE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CE81B9FA-6D52-4A59-BC67-43F2B374D06D}"/>
              </a:ext>
            </a:extLst>
          </p:cNvPr>
          <p:cNvSpPr/>
          <p:nvPr/>
        </p:nvSpPr>
        <p:spPr>
          <a:xfrm>
            <a:off x="9818475" y="2001205"/>
            <a:ext cx="2038171" cy="122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/>
              <a:t>This is Municipality level so Location filter is not available. For watershed, </a:t>
            </a:r>
            <a:r>
              <a:rPr lang="en-CA" sz="1200" err="1"/>
              <a:t>subwatershed</a:t>
            </a:r>
            <a:r>
              <a:rPr lang="en-CA" sz="1200"/>
              <a:t>, location filter is not visible either.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FC7F610-64ED-4D3B-8EBD-0DE2A38AEA29}"/>
              </a:ext>
            </a:extLst>
          </p:cNvPr>
          <p:cNvGrpSpPr/>
          <p:nvPr/>
        </p:nvGrpSpPr>
        <p:grpSpPr>
          <a:xfrm>
            <a:off x="8736676" y="4567374"/>
            <a:ext cx="3414692" cy="2093638"/>
            <a:chOff x="7388297" y="3429000"/>
            <a:chExt cx="3414692" cy="2093638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411242EF-DDB2-4795-BABA-1F912587B53D}"/>
                </a:ext>
              </a:extLst>
            </p:cNvPr>
            <p:cNvSpPr/>
            <p:nvPr/>
          </p:nvSpPr>
          <p:spPr>
            <a:xfrm>
              <a:off x="8724901" y="3429000"/>
              <a:ext cx="2078088" cy="3169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Elevation</a:t>
              </a:r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63228F64-B798-466B-BF8A-43D3A39F6FE2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695D9CD5-7E8E-4122-81FD-DEDE5DCCF9C8}"/>
                </a:ext>
              </a:extLst>
            </p:cNvPr>
            <p:cNvSpPr/>
            <p:nvPr/>
          </p:nvSpPr>
          <p:spPr>
            <a:xfrm>
              <a:off x="8868474" y="3755825"/>
              <a:ext cx="1922897" cy="1766813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5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5365F63-E0F4-4045-94C2-DAC3B68CC68E}"/>
                </a:ext>
              </a:extLst>
            </p:cNvPr>
            <p:cNvSpPr/>
            <p:nvPr/>
          </p:nvSpPr>
          <p:spPr>
            <a:xfrm>
              <a:off x="8881973" y="38072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025F751-CAC0-4C34-881D-83CFF0592C75}"/>
                </a:ext>
              </a:extLst>
            </p:cNvPr>
            <p:cNvSpPr/>
            <p:nvPr/>
          </p:nvSpPr>
          <p:spPr>
            <a:xfrm>
              <a:off x="8885767" y="429060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Slope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E5F63B1-D86F-4027-A2F0-E3D953A6E5C6}"/>
                </a:ext>
              </a:extLst>
            </p:cNvPr>
            <p:cNvSpPr/>
            <p:nvPr/>
          </p:nvSpPr>
          <p:spPr>
            <a:xfrm>
              <a:off x="8894148" y="453059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Dominant land use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65BA5B-88B0-4C3E-AE85-43C7A1295802}"/>
                </a:ext>
              </a:extLst>
            </p:cNvPr>
            <p:cNvSpPr/>
            <p:nvPr/>
          </p:nvSpPr>
          <p:spPr>
            <a:xfrm>
              <a:off x="8885767" y="48057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Dominant soil texture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FF81C5E-7EE9-4463-B92C-341D84D78BA9}"/>
                </a:ext>
              </a:extLst>
            </p:cNvPr>
            <p:cNvSpPr/>
            <p:nvPr/>
          </p:nvSpPr>
          <p:spPr>
            <a:xfrm>
              <a:off x="8893821" y="5063963"/>
              <a:ext cx="1872312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Precipitation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C3D25EF-8416-4DDE-B7FA-38D12F54F513}"/>
                </a:ext>
              </a:extLst>
            </p:cNvPr>
            <p:cNvSpPr/>
            <p:nvPr/>
          </p:nvSpPr>
          <p:spPr>
            <a:xfrm>
              <a:off x="8883195" y="4050799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Elevation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21F8B73-A81C-41ED-BBAC-A3C7D4414C3D}"/>
                </a:ext>
              </a:extLst>
            </p:cNvPr>
            <p:cNvSpPr/>
            <p:nvPr/>
          </p:nvSpPr>
          <p:spPr>
            <a:xfrm>
              <a:off x="8893820" y="5282793"/>
              <a:ext cx="1846965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6D37A7F-728C-4C93-B84A-C8C45A82B0F2}"/>
                </a:ext>
              </a:extLst>
            </p:cNvPr>
            <p:cNvSpPr/>
            <p:nvPr/>
          </p:nvSpPr>
          <p:spPr>
            <a:xfrm>
              <a:off x="7388297" y="3489065"/>
              <a:ext cx="1298387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1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9634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Add/Open project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>
                  <a:solidFill>
                    <a:schemeClr val="accent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174E8464-C055-4296-ABB5-E98B0017B0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0205861"/>
              </p:ext>
            </p:extLst>
          </p:nvPr>
        </p:nvGraphicFramePr>
        <p:xfrm>
          <a:off x="5637084" y="346285"/>
          <a:ext cx="6548640" cy="6271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4469EBA1-61FE-432A-AB07-156D283EF6BF}"/>
              </a:ext>
            </a:extLst>
          </p:cNvPr>
          <p:cNvGrpSpPr/>
          <p:nvPr/>
        </p:nvGrpSpPr>
        <p:grpSpPr>
          <a:xfrm>
            <a:off x="7534885" y="6232485"/>
            <a:ext cx="2891602" cy="267488"/>
            <a:chOff x="5401504" y="1758699"/>
            <a:chExt cx="3078377" cy="42469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7229A27-9F7D-4E39-A416-8E84F62781E0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/>
                <a:t>TP Off-site Effectiveness (kg/</a:t>
              </a:r>
              <a:r>
                <a:rPr lang="en-CA" sz="1100" b="1" err="1"/>
                <a:t>yr</a:t>
              </a:r>
              <a:r>
                <a:rPr lang="en-CA" sz="1100" b="1"/>
                <a:t>)</a:t>
              </a: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08824F4E-BF2E-4908-8769-AF49EB578F36}"/>
                </a:ext>
              </a:extLst>
            </p:cNvPr>
            <p:cNvSpPr/>
            <p:nvPr/>
          </p:nvSpPr>
          <p:spPr>
            <a:xfrm rot="10800000">
              <a:off x="8207857" y="1907465"/>
              <a:ext cx="114976" cy="17147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EE4EF90-8DA8-4148-992B-596A1CDFD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901558"/>
              </p:ext>
            </p:extLst>
          </p:nvPr>
        </p:nvGraphicFramePr>
        <p:xfrm>
          <a:off x="2519545" y="755024"/>
          <a:ext cx="2919151" cy="3200259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749532">
                  <a:extLst>
                    <a:ext uri="{9D8B030D-6E8A-4147-A177-3AD203B41FA5}">
                      <a16:colId xmlns:a16="http://schemas.microsoft.com/office/drawing/2014/main" val="2269168702"/>
                    </a:ext>
                  </a:extLst>
                </a:gridCol>
                <a:gridCol w="1311236">
                  <a:extLst>
                    <a:ext uri="{9D8B030D-6E8A-4147-A177-3AD203B41FA5}">
                      <a16:colId xmlns:a16="http://schemas.microsoft.com/office/drawing/2014/main" val="855203594"/>
                    </a:ext>
                  </a:extLst>
                </a:gridCol>
                <a:gridCol w="858383">
                  <a:extLst>
                    <a:ext uri="{9D8B030D-6E8A-4147-A177-3AD203B41FA5}">
                      <a16:colId xmlns:a16="http://schemas.microsoft.com/office/drawing/2014/main" val="2297391750"/>
                    </a:ext>
                  </a:extLst>
                </a:gridCol>
              </a:tblGrid>
              <a:tr h="442009">
                <a:tc>
                  <a:txBody>
                    <a:bodyPr/>
                    <a:lstStyle/>
                    <a:p>
                      <a:pPr algn="l"/>
                      <a:r>
                        <a:rPr lang="en-CA" sz="1000" b="1"/>
                        <a:t>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b="1"/>
                        <a:t>Title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945479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/>
                        <a:t>2019-07-05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err="1"/>
                        <a:t>Modeste</a:t>
                      </a:r>
                      <a:r>
                        <a:rPr lang="en-CA" sz="900"/>
                        <a:t> exploration 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61813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Test eco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675086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err="1"/>
                        <a:t>Indianfarm</a:t>
                      </a:r>
                      <a:r>
                        <a:rPr lang="en-CA" sz="900"/>
                        <a:t> budget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107458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Broughton budget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89358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Gully eco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09104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8D4EBCD0-BD9C-42F5-B183-BCB0D99F33BE}"/>
              </a:ext>
            </a:extLst>
          </p:cNvPr>
          <p:cNvSpPr txBox="1"/>
          <p:nvPr/>
        </p:nvSpPr>
        <p:spPr>
          <a:xfrm>
            <a:off x="2474807" y="416470"/>
            <a:ext cx="1062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/>
              <a:t>Project list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E955DD-C1B4-4588-879F-61D4D0897BA2}"/>
              </a:ext>
            </a:extLst>
          </p:cNvPr>
          <p:cNvSpPr/>
          <p:nvPr/>
        </p:nvSpPr>
        <p:spPr>
          <a:xfrm>
            <a:off x="2644394" y="6244453"/>
            <a:ext cx="2691196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+ Add New Project</a:t>
            </a:r>
          </a:p>
        </p:txBody>
      </p:sp>
      <p:pic>
        <p:nvPicPr>
          <p:cNvPr id="76" name="Graphic 75" descr="Checkmark">
            <a:extLst>
              <a:ext uri="{FF2B5EF4-FFF2-40B4-BE49-F238E27FC236}">
                <a16:creationId xmlns:a16="http://schemas.microsoft.com/office/drawing/2014/main" id="{092DF996-769D-4F51-A681-39D6432933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403401"/>
            <a:ext cx="252000" cy="238064"/>
          </a:xfrm>
          <a:prstGeom prst="rect">
            <a:avLst/>
          </a:prstGeom>
        </p:spPr>
      </p:pic>
      <p:pic>
        <p:nvPicPr>
          <p:cNvPr id="77" name="Picture 8" descr="Related image">
            <a:extLst>
              <a:ext uri="{FF2B5EF4-FFF2-40B4-BE49-F238E27FC236}">
                <a16:creationId xmlns:a16="http://schemas.microsoft.com/office/drawing/2014/main" id="{EC5E1E63-47FC-4458-929A-1FB111DC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405749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Graphic 77" descr="Checkmark">
            <a:extLst>
              <a:ext uri="{FF2B5EF4-FFF2-40B4-BE49-F238E27FC236}">
                <a16:creationId xmlns:a16="http://schemas.microsoft.com/office/drawing/2014/main" id="{C3A22719-0E18-4BF9-BE0F-8916DB1346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928824"/>
            <a:ext cx="252000" cy="238064"/>
          </a:xfrm>
          <a:prstGeom prst="rect">
            <a:avLst/>
          </a:prstGeom>
        </p:spPr>
      </p:pic>
      <p:pic>
        <p:nvPicPr>
          <p:cNvPr id="79" name="Picture 8" descr="Related image">
            <a:extLst>
              <a:ext uri="{FF2B5EF4-FFF2-40B4-BE49-F238E27FC236}">
                <a16:creationId xmlns:a16="http://schemas.microsoft.com/office/drawing/2014/main" id="{696E4936-B053-4895-9952-215539626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931172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Graphic 79" descr="Checkmark">
            <a:extLst>
              <a:ext uri="{FF2B5EF4-FFF2-40B4-BE49-F238E27FC236}">
                <a16:creationId xmlns:a16="http://schemas.microsoft.com/office/drawing/2014/main" id="{AA489847-C4AA-4804-BA9B-D7429A8CB1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2489643"/>
            <a:ext cx="252000" cy="238064"/>
          </a:xfrm>
          <a:prstGeom prst="rect">
            <a:avLst/>
          </a:prstGeom>
        </p:spPr>
      </p:pic>
      <p:pic>
        <p:nvPicPr>
          <p:cNvPr id="81" name="Picture 8" descr="Related image">
            <a:extLst>
              <a:ext uri="{FF2B5EF4-FFF2-40B4-BE49-F238E27FC236}">
                <a16:creationId xmlns:a16="http://schemas.microsoft.com/office/drawing/2014/main" id="{FAA2A912-2E13-40C7-88BE-B383497EC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2491991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phic 81" descr="Checkmark">
            <a:extLst>
              <a:ext uri="{FF2B5EF4-FFF2-40B4-BE49-F238E27FC236}">
                <a16:creationId xmlns:a16="http://schemas.microsoft.com/office/drawing/2014/main" id="{08388D90-68DE-408E-981F-FF380BC290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401" y="3033298"/>
            <a:ext cx="252000" cy="238064"/>
          </a:xfrm>
          <a:prstGeom prst="rect">
            <a:avLst/>
          </a:prstGeom>
        </p:spPr>
      </p:pic>
      <p:pic>
        <p:nvPicPr>
          <p:cNvPr id="86" name="Picture 8" descr="Related image">
            <a:extLst>
              <a:ext uri="{FF2B5EF4-FFF2-40B4-BE49-F238E27FC236}">
                <a16:creationId xmlns:a16="http://schemas.microsoft.com/office/drawing/2014/main" id="{A7738C19-F602-4DA1-9E42-D0B11AA9B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412" y="3035646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Graphic 86" descr="Checkmark">
            <a:extLst>
              <a:ext uri="{FF2B5EF4-FFF2-40B4-BE49-F238E27FC236}">
                <a16:creationId xmlns:a16="http://schemas.microsoft.com/office/drawing/2014/main" id="{529F8BBE-07EB-451E-8B8A-1094E94A0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3580582"/>
            <a:ext cx="252000" cy="238064"/>
          </a:xfrm>
          <a:prstGeom prst="rect">
            <a:avLst/>
          </a:prstGeom>
        </p:spPr>
      </p:pic>
      <p:pic>
        <p:nvPicPr>
          <p:cNvPr id="88" name="Picture 8" descr="Related image">
            <a:extLst>
              <a:ext uri="{FF2B5EF4-FFF2-40B4-BE49-F238E27FC236}">
                <a16:creationId xmlns:a16="http://schemas.microsoft.com/office/drawing/2014/main" id="{AE5FDA58-7836-447E-93C9-316EF3BFF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3582930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6B9C843-B268-49B1-B1A8-E6BD88D1C851}"/>
              </a:ext>
            </a:extLst>
          </p:cNvPr>
          <p:cNvSpPr txBox="1"/>
          <p:nvPr/>
        </p:nvSpPr>
        <p:spPr>
          <a:xfrm>
            <a:off x="5800042" y="410413"/>
            <a:ext cx="3374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/>
              <a:t>Project cost-effectiveness map</a:t>
            </a:r>
          </a:p>
        </p:txBody>
      </p:sp>
    </p:spTree>
    <p:extLst>
      <p:ext uri="{BB962C8B-B14F-4D97-AF65-F5344CB8AC3E}">
        <p14:creationId xmlns:p14="http://schemas.microsoft.com/office/powerpoint/2010/main" val="1229168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Add/Open project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>
                  <a:solidFill>
                    <a:schemeClr val="accent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174E8464-C055-4296-ABB5-E98B0017B0AB}"/>
              </a:ext>
            </a:extLst>
          </p:cNvPr>
          <p:cNvGraphicFramePr/>
          <p:nvPr/>
        </p:nvGraphicFramePr>
        <p:xfrm>
          <a:off x="5637084" y="346285"/>
          <a:ext cx="6548640" cy="6271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4469EBA1-61FE-432A-AB07-156D283EF6BF}"/>
              </a:ext>
            </a:extLst>
          </p:cNvPr>
          <p:cNvGrpSpPr/>
          <p:nvPr/>
        </p:nvGrpSpPr>
        <p:grpSpPr>
          <a:xfrm>
            <a:off x="7534885" y="6232485"/>
            <a:ext cx="2891602" cy="267488"/>
            <a:chOff x="5401504" y="1758699"/>
            <a:chExt cx="3078377" cy="42469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7229A27-9F7D-4E39-A416-8E84F62781E0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/>
                <a:t>TP Off-site Effectiveness (kg/</a:t>
              </a:r>
              <a:r>
                <a:rPr lang="en-CA" sz="1100" b="1" err="1"/>
                <a:t>yr</a:t>
              </a:r>
              <a:r>
                <a:rPr lang="en-CA" sz="1100" b="1"/>
                <a:t>)</a:t>
              </a: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08824F4E-BF2E-4908-8769-AF49EB578F36}"/>
                </a:ext>
              </a:extLst>
            </p:cNvPr>
            <p:cNvSpPr/>
            <p:nvPr/>
          </p:nvSpPr>
          <p:spPr>
            <a:xfrm rot="10800000">
              <a:off x="8207857" y="1907465"/>
              <a:ext cx="114976" cy="17147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EE4EF90-8DA8-4148-992B-596A1CDFD47E}"/>
              </a:ext>
            </a:extLst>
          </p:cNvPr>
          <p:cNvGraphicFramePr>
            <a:graphicFrameLocks noGrp="1"/>
          </p:cNvGraphicFramePr>
          <p:nvPr/>
        </p:nvGraphicFramePr>
        <p:xfrm>
          <a:off x="2519545" y="755024"/>
          <a:ext cx="2919151" cy="3200259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749532">
                  <a:extLst>
                    <a:ext uri="{9D8B030D-6E8A-4147-A177-3AD203B41FA5}">
                      <a16:colId xmlns:a16="http://schemas.microsoft.com/office/drawing/2014/main" val="2269168702"/>
                    </a:ext>
                  </a:extLst>
                </a:gridCol>
                <a:gridCol w="1311236">
                  <a:extLst>
                    <a:ext uri="{9D8B030D-6E8A-4147-A177-3AD203B41FA5}">
                      <a16:colId xmlns:a16="http://schemas.microsoft.com/office/drawing/2014/main" val="855203594"/>
                    </a:ext>
                  </a:extLst>
                </a:gridCol>
                <a:gridCol w="858383">
                  <a:extLst>
                    <a:ext uri="{9D8B030D-6E8A-4147-A177-3AD203B41FA5}">
                      <a16:colId xmlns:a16="http://schemas.microsoft.com/office/drawing/2014/main" val="2297391750"/>
                    </a:ext>
                  </a:extLst>
                </a:gridCol>
              </a:tblGrid>
              <a:tr h="442009">
                <a:tc>
                  <a:txBody>
                    <a:bodyPr/>
                    <a:lstStyle/>
                    <a:p>
                      <a:pPr algn="l"/>
                      <a:r>
                        <a:rPr lang="en-CA" sz="1000" b="1"/>
                        <a:t>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b="1"/>
                        <a:t>Title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945479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/>
                        <a:t>2019-07-05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err="1"/>
                        <a:t>Modeste</a:t>
                      </a:r>
                      <a:r>
                        <a:rPr lang="en-CA" sz="900"/>
                        <a:t> exploration 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61813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Test eco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675086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err="1"/>
                        <a:t>Indianfarm</a:t>
                      </a:r>
                      <a:r>
                        <a:rPr lang="en-CA" sz="900"/>
                        <a:t> budget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107458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Broughton budget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89358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Gully eco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09104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8D4EBCD0-BD9C-42F5-B183-BCB0D99F33BE}"/>
              </a:ext>
            </a:extLst>
          </p:cNvPr>
          <p:cNvSpPr txBox="1"/>
          <p:nvPr/>
        </p:nvSpPr>
        <p:spPr>
          <a:xfrm>
            <a:off x="2474807" y="416470"/>
            <a:ext cx="1062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/>
              <a:t>Project list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E955DD-C1B4-4588-879F-61D4D0897BA2}"/>
              </a:ext>
            </a:extLst>
          </p:cNvPr>
          <p:cNvSpPr/>
          <p:nvPr/>
        </p:nvSpPr>
        <p:spPr>
          <a:xfrm>
            <a:off x="2644394" y="6244453"/>
            <a:ext cx="2691196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+ Add New Project</a:t>
            </a:r>
          </a:p>
        </p:txBody>
      </p:sp>
      <p:pic>
        <p:nvPicPr>
          <p:cNvPr id="76" name="Graphic 75" descr="Checkmark">
            <a:extLst>
              <a:ext uri="{FF2B5EF4-FFF2-40B4-BE49-F238E27FC236}">
                <a16:creationId xmlns:a16="http://schemas.microsoft.com/office/drawing/2014/main" id="{092DF996-769D-4F51-A681-39D6432933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403401"/>
            <a:ext cx="252000" cy="238064"/>
          </a:xfrm>
          <a:prstGeom prst="rect">
            <a:avLst/>
          </a:prstGeom>
        </p:spPr>
      </p:pic>
      <p:pic>
        <p:nvPicPr>
          <p:cNvPr id="77" name="Picture 8" descr="Related image">
            <a:extLst>
              <a:ext uri="{FF2B5EF4-FFF2-40B4-BE49-F238E27FC236}">
                <a16:creationId xmlns:a16="http://schemas.microsoft.com/office/drawing/2014/main" id="{EC5E1E63-47FC-4458-929A-1FB111DC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405749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Graphic 77" descr="Checkmark">
            <a:extLst>
              <a:ext uri="{FF2B5EF4-FFF2-40B4-BE49-F238E27FC236}">
                <a16:creationId xmlns:a16="http://schemas.microsoft.com/office/drawing/2014/main" id="{C3A22719-0E18-4BF9-BE0F-8916DB1346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928824"/>
            <a:ext cx="252000" cy="238064"/>
          </a:xfrm>
          <a:prstGeom prst="rect">
            <a:avLst/>
          </a:prstGeom>
        </p:spPr>
      </p:pic>
      <p:pic>
        <p:nvPicPr>
          <p:cNvPr id="79" name="Picture 8" descr="Related image">
            <a:extLst>
              <a:ext uri="{FF2B5EF4-FFF2-40B4-BE49-F238E27FC236}">
                <a16:creationId xmlns:a16="http://schemas.microsoft.com/office/drawing/2014/main" id="{696E4936-B053-4895-9952-215539626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931172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Graphic 79" descr="Checkmark">
            <a:extLst>
              <a:ext uri="{FF2B5EF4-FFF2-40B4-BE49-F238E27FC236}">
                <a16:creationId xmlns:a16="http://schemas.microsoft.com/office/drawing/2014/main" id="{AA489847-C4AA-4804-BA9B-D7429A8CB1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2489643"/>
            <a:ext cx="252000" cy="238064"/>
          </a:xfrm>
          <a:prstGeom prst="rect">
            <a:avLst/>
          </a:prstGeom>
        </p:spPr>
      </p:pic>
      <p:pic>
        <p:nvPicPr>
          <p:cNvPr id="81" name="Picture 8" descr="Related image">
            <a:extLst>
              <a:ext uri="{FF2B5EF4-FFF2-40B4-BE49-F238E27FC236}">
                <a16:creationId xmlns:a16="http://schemas.microsoft.com/office/drawing/2014/main" id="{FAA2A912-2E13-40C7-88BE-B383497EC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2491991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phic 81" descr="Checkmark">
            <a:extLst>
              <a:ext uri="{FF2B5EF4-FFF2-40B4-BE49-F238E27FC236}">
                <a16:creationId xmlns:a16="http://schemas.microsoft.com/office/drawing/2014/main" id="{08388D90-68DE-408E-981F-FF380BC290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401" y="3033298"/>
            <a:ext cx="252000" cy="238064"/>
          </a:xfrm>
          <a:prstGeom prst="rect">
            <a:avLst/>
          </a:prstGeom>
        </p:spPr>
      </p:pic>
      <p:pic>
        <p:nvPicPr>
          <p:cNvPr id="86" name="Picture 8" descr="Related image">
            <a:extLst>
              <a:ext uri="{FF2B5EF4-FFF2-40B4-BE49-F238E27FC236}">
                <a16:creationId xmlns:a16="http://schemas.microsoft.com/office/drawing/2014/main" id="{A7738C19-F602-4DA1-9E42-D0B11AA9B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412" y="3035646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Graphic 86" descr="Checkmark">
            <a:extLst>
              <a:ext uri="{FF2B5EF4-FFF2-40B4-BE49-F238E27FC236}">
                <a16:creationId xmlns:a16="http://schemas.microsoft.com/office/drawing/2014/main" id="{529F8BBE-07EB-451E-8B8A-1094E94A0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3580582"/>
            <a:ext cx="252000" cy="238064"/>
          </a:xfrm>
          <a:prstGeom prst="rect">
            <a:avLst/>
          </a:prstGeom>
        </p:spPr>
      </p:pic>
      <p:pic>
        <p:nvPicPr>
          <p:cNvPr id="88" name="Picture 8" descr="Related image">
            <a:extLst>
              <a:ext uri="{FF2B5EF4-FFF2-40B4-BE49-F238E27FC236}">
                <a16:creationId xmlns:a16="http://schemas.microsoft.com/office/drawing/2014/main" id="{AE5FDA58-7836-447E-93C9-316EF3BFF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3582930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1B45509-D035-4DC9-B02A-6E06FB0B87FF}"/>
              </a:ext>
            </a:extLst>
          </p:cNvPr>
          <p:cNvSpPr/>
          <p:nvPr/>
        </p:nvSpPr>
        <p:spPr>
          <a:xfrm>
            <a:off x="-3856" y="9061"/>
            <a:ext cx="12192000" cy="6850185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A25BFD-CEAE-4967-91D8-6A16714DDDC0}"/>
              </a:ext>
            </a:extLst>
          </p:cNvPr>
          <p:cNvSpPr/>
          <p:nvPr/>
        </p:nvSpPr>
        <p:spPr>
          <a:xfrm>
            <a:off x="7893597" y="4805500"/>
            <a:ext cx="929085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/>
              <a:t>OK</a:t>
            </a:r>
            <a:endParaRPr lang="en-CA" sz="1600" b="1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CD4A991-EE26-4BAB-BDC6-9AB6A0C81747}"/>
              </a:ext>
            </a:extLst>
          </p:cNvPr>
          <p:cNvSpPr/>
          <p:nvPr/>
        </p:nvSpPr>
        <p:spPr>
          <a:xfrm>
            <a:off x="8962955" y="4800749"/>
            <a:ext cx="929085" cy="216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/>
              <a:t>Cancel</a:t>
            </a:r>
            <a:endParaRPr lang="en-CA" sz="1600" b="1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77C166-F9FD-4430-B900-78D2DCD0193C}"/>
              </a:ext>
            </a:extLst>
          </p:cNvPr>
          <p:cNvGrpSpPr/>
          <p:nvPr/>
        </p:nvGrpSpPr>
        <p:grpSpPr>
          <a:xfrm>
            <a:off x="2698530" y="1261774"/>
            <a:ext cx="7453785" cy="3837419"/>
            <a:chOff x="2698530" y="1261774"/>
            <a:chExt cx="7453785" cy="383741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43012EA-5268-477A-A4A9-FF84C6E4869C}"/>
                </a:ext>
              </a:extLst>
            </p:cNvPr>
            <p:cNvSpPr/>
            <p:nvPr/>
          </p:nvSpPr>
          <p:spPr>
            <a:xfrm>
              <a:off x="2698531" y="1267418"/>
              <a:ext cx="7453780" cy="3831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205BBA1-E0D5-4C11-9954-CBC2CE5EDDAC}"/>
                </a:ext>
              </a:extLst>
            </p:cNvPr>
            <p:cNvSpPr/>
            <p:nvPr/>
          </p:nvSpPr>
          <p:spPr>
            <a:xfrm>
              <a:off x="2698530" y="1266209"/>
              <a:ext cx="7453785" cy="2567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400"/>
                <a:t>Add new project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0856597-414B-4682-887C-D2A97C1CEE89}"/>
                </a:ext>
              </a:extLst>
            </p:cNvPr>
            <p:cNvSpPr/>
            <p:nvPr/>
          </p:nvSpPr>
          <p:spPr>
            <a:xfrm>
              <a:off x="9897292" y="1261774"/>
              <a:ext cx="255019" cy="24772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/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4A1200A-B5AF-40E8-86F2-53F855E4ADEA}"/>
                </a:ext>
              </a:extLst>
            </p:cNvPr>
            <p:cNvSpPr txBox="1"/>
            <p:nvPr/>
          </p:nvSpPr>
          <p:spPr>
            <a:xfrm>
              <a:off x="2851864" y="1606807"/>
              <a:ext cx="946016" cy="262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/>
                <a:t>Title</a:t>
              </a:r>
              <a:endParaRPr lang="en-CA" sz="1400" b="1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D6E64C7-B4EA-4AB0-8329-A2595E917715}"/>
                </a:ext>
              </a:extLst>
            </p:cNvPr>
            <p:cNvSpPr txBox="1"/>
            <p:nvPr/>
          </p:nvSpPr>
          <p:spPr>
            <a:xfrm>
              <a:off x="2851863" y="1920991"/>
              <a:ext cx="946016" cy="262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/>
                <a:t>Description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FDDA762-1530-48E8-97C5-57B69CEAFA90}"/>
                </a:ext>
              </a:extLst>
            </p:cNvPr>
            <p:cNvSpPr/>
            <p:nvPr/>
          </p:nvSpPr>
          <p:spPr>
            <a:xfrm>
              <a:off x="3800278" y="1606807"/>
              <a:ext cx="6064035" cy="26366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CA" sz="1200"/>
                <a:t>Test project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AA8C67-5D62-4B61-A6FF-C5BEA46A800B}"/>
                </a:ext>
              </a:extLst>
            </p:cNvPr>
            <p:cNvSpPr/>
            <p:nvPr/>
          </p:nvSpPr>
          <p:spPr>
            <a:xfrm>
              <a:off x="3800278" y="2001160"/>
              <a:ext cx="6064035" cy="81672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CA" sz="1200"/>
                <a:t>This is a test project created by Shawn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8662484-7794-4E0E-8923-76A59BDDD9D9}"/>
                </a:ext>
              </a:extLst>
            </p:cNvPr>
            <p:cNvGrpSpPr/>
            <p:nvPr/>
          </p:nvGrpSpPr>
          <p:grpSpPr>
            <a:xfrm>
              <a:off x="8005405" y="2999906"/>
              <a:ext cx="1850908" cy="265216"/>
              <a:chOff x="10265324" y="925003"/>
              <a:chExt cx="2501840" cy="424692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BDF3B78-C9A7-472D-9AF6-BBF0C90062F5}"/>
                  </a:ext>
                </a:extLst>
              </p:cNvPr>
              <p:cNvSpPr/>
              <p:nvPr/>
            </p:nvSpPr>
            <p:spPr>
              <a:xfrm>
                <a:off x="10265324" y="925003"/>
                <a:ext cx="250184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/>
                  <a:t>Conventional/Existing</a:t>
                </a:r>
              </a:p>
            </p:txBody>
          </p:sp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7ED14119-B9E1-4EDF-B7B9-C1E120C238C7}"/>
                  </a:ext>
                </a:extLst>
              </p:cNvPr>
              <p:cNvSpPr/>
              <p:nvPr/>
            </p:nvSpPr>
            <p:spPr>
              <a:xfrm rot="10800000">
                <a:off x="12472511" y="1034095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6C0876-1D36-4531-8E54-82525149A4D1}"/>
                </a:ext>
              </a:extLst>
            </p:cNvPr>
            <p:cNvSpPr txBox="1"/>
            <p:nvPr/>
          </p:nvSpPr>
          <p:spPr>
            <a:xfrm>
              <a:off x="2851863" y="2955657"/>
              <a:ext cx="9460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/>
                <a:t>Scope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7F5D4AA-B9CB-4D23-A7C3-69D0CB56E417}"/>
                </a:ext>
              </a:extLst>
            </p:cNvPr>
            <p:cNvSpPr txBox="1"/>
            <p:nvPr/>
          </p:nvSpPr>
          <p:spPr>
            <a:xfrm>
              <a:off x="6927453" y="2976960"/>
              <a:ext cx="10819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Baseline </a:t>
              </a:r>
              <a:r>
                <a:rPr lang="en-CA" sz="1050" b="1" baseline="30000" dirty="0"/>
                <a:t>(?)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329E47C-3CBE-41A9-99B0-D201CA6FE18B}"/>
                </a:ext>
              </a:extLst>
            </p:cNvPr>
            <p:cNvGrpSpPr/>
            <p:nvPr/>
          </p:nvGrpSpPr>
          <p:grpSpPr>
            <a:xfrm>
              <a:off x="8013400" y="3493095"/>
              <a:ext cx="1850913" cy="268173"/>
              <a:chOff x="10390594" y="934197"/>
              <a:chExt cx="2677390" cy="424692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5FECA43-6D76-4783-82D6-E67E8EC8BACF}"/>
                  </a:ext>
                </a:extLst>
              </p:cNvPr>
              <p:cNvSpPr/>
              <p:nvPr/>
            </p:nvSpPr>
            <p:spPr>
              <a:xfrm>
                <a:off x="10390594" y="934197"/>
                <a:ext cx="267739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/>
                  <a:t>LSD/Parcel</a:t>
                </a:r>
              </a:p>
            </p:txBody>
          </p:sp>
          <p:sp>
            <p:nvSpPr>
              <p:cNvPr id="83" name="Isosceles Triangle 82">
                <a:extLst>
                  <a:ext uri="{FF2B5EF4-FFF2-40B4-BE49-F238E27FC236}">
                    <a16:creationId xmlns:a16="http://schemas.microsoft.com/office/drawing/2014/main" id="{2C85CC0B-B602-47D3-864E-17178210A702}"/>
                  </a:ext>
                </a:extLst>
              </p:cNvPr>
              <p:cNvSpPr/>
              <p:nvPr/>
            </p:nvSpPr>
            <p:spPr>
              <a:xfrm rot="10800000">
                <a:off x="12748020" y="1062750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EEDA77-DB54-4BEF-9B9B-6B925C384B31}"/>
                </a:ext>
              </a:extLst>
            </p:cNvPr>
            <p:cNvSpPr txBox="1"/>
            <p:nvPr/>
          </p:nvSpPr>
          <p:spPr>
            <a:xfrm>
              <a:off x="6927454" y="3465857"/>
              <a:ext cx="12026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Spatial Unit </a:t>
              </a:r>
              <a:r>
                <a:rPr lang="en-CA" sz="1050" b="1" baseline="30000" dirty="0"/>
                <a:t>(?)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D1E9775-3C4F-48DC-9BEB-F257B2A1C981}"/>
                </a:ext>
              </a:extLst>
            </p:cNvPr>
            <p:cNvGrpSpPr/>
            <p:nvPr/>
          </p:nvGrpSpPr>
          <p:grpSpPr>
            <a:xfrm>
              <a:off x="3791164" y="3359468"/>
              <a:ext cx="2525071" cy="1243360"/>
              <a:chOff x="3443466" y="3452242"/>
              <a:chExt cx="1907207" cy="1663455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C51F99D6-8940-42D1-8134-018B56D9A3F5}"/>
                  </a:ext>
                </a:extLst>
              </p:cNvPr>
              <p:cNvSpPr/>
              <p:nvPr/>
            </p:nvSpPr>
            <p:spPr>
              <a:xfrm>
                <a:off x="3443466" y="3452242"/>
                <a:ext cx="1907207" cy="1663455"/>
              </a:xfrm>
              <a:prstGeom prst="roundRect">
                <a:avLst>
                  <a:gd name="adj" fmla="val 3320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180000" rtlCol="0" anchor="t" anchorCtr="0"/>
              <a:lstStyle/>
              <a:p>
                <a:pPr>
                  <a:lnSpc>
                    <a:spcPct val="150000"/>
                  </a:lnSpc>
                </a:pPr>
                <a:endParaRPr lang="en-CA" sz="110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E107E26-DD6C-457F-9B64-D7AEAB3F0982}"/>
                  </a:ext>
                </a:extLst>
              </p:cNvPr>
              <p:cNvSpPr/>
              <p:nvPr/>
            </p:nvSpPr>
            <p:spPr>
              <a:xfrm>
                <a:off x="3452312" y="3538781"/>
                <a:ext cx="1872000" cy="235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CA" sz="1100">
                    <a:solidFill>
                      <a:schemeClr val="tx1"/>
                    </a:solidFill>
                  </a:rPr>
                  <a:t>All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490E8D0-6965-46A6-AE4D-26D088875941}"/>
                  </a:ext>
                </a:extLst>
              </p:cNvPr>
              <p:cNvSpPr/>
              <p:nvPr/>
            </p:nvSpPr>
            <p:spPr>
              <a:xfrm>
                <a:off x="3457414" y="3855668"/>
                <a:ext cx="1872000" cy="2352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CA" sz="1100">
                    <a:solidFill>
                      <a:schemeClr val="tx1"/>
                    </a:solidFill>
                  </a:rPr>
                  <a:t>Municipality/Watershed 1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FB155A6-B970-4BE7-A995-203E6A1E59E8}"/>
                  </a:ext>
                </a:extLst>
              </p:cNvPr>
              <p:cNvSpPr/>
              <p:nvPr/>
            </p:nvSpPr>
            <p:spPr>
              <a:xfrm>
                <a:off x="3457414" y="4168506"/>
                <a:ext cx="1872000" cy="235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CA" sz="1100">
                    <a:solidFill>
                      <a:schemeClr val="tx1"/>
                    </a:solidFill>
                  </a:rPr>
                  <a:t>Municipality/Watershed 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3A6BE1D-B85A-478F-A354-B9726455E25F}"/>
                  </a:ext>
                </a:extLst>
              </p:cNvPr>
              <p:cNvSpPr/>
              <p:nvPr/>
            </p:nvSpPr>
            <p:spPr>
              <a:xfrm>
                <a:off x="3457414" y="4474282"/>
                <a:ext cx="1872000" cy="2352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CA" sz="1100">
                    <a:solidFill>
                      <a:schemeClr val="tx1"/>
                    </a:solidFill>
                  </a:rPr>
                  <a:t>Municipality/Watershed 3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773144E-C5EC-44AE-B946-7BE58A9029A0}"/>
                  </a:ext>
                </a:extLst>
              </p:cNvPr>
              <p:cNvSpPr/>
              <p:nvPr/>
            </p:nvSpPr>
            <p:spPr>
              <a:xfrm>
                <a:off x="3450439" y="4807322"/>
                <a:ext cx="1893260" cy="235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CA" sz="1100">
                    <a:solidFill>
                      <a:schemeClr val="tx1"/>
                    </a:solidFill>
                  </a:rPr>
                  <a:t>…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4961326-148F-4FBF-AC07-E765757CE1D1}"/>
                </a:ext>
              </a:extLst>
            </p:cNvPr>
            <p:cNvGrpSpPr/>
            <p:nvPr/>
          </p:nvGrpSpPr>
          <p:grpSpPr>
            <a:xfrm>
              <a:off x="3807702" y="2969579"/>
              <a:ext cx="2508533" cy="265216"/>
              <a:chOff x="10265324" y="925003"/>
              <a:chExt cx="2501840" cy="424692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C6E6610-46E0-4145-B298-F35AF4F05681}"/>
                  </a:ext>
                </a:extLst>
              </p:cNvPr>
              <p:cNvSpPr/>
              <p:nvPr/>
            </p:nvSpPr>
            <p:spPr>
              <a:xfrm>
                <a:off x="10265324" y="925003"/>
                <a:ext cx="250184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/>
                  <a:t>Municipality/Watershed</a:t>
                </a:r>
              </a:p>
            </p:txBody>
          </p:sp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6B1F1BE4-4E6E-42ED-9ACE-357C721E5562}"/>
                  </a:ext>
                </a:extLst>
              </p:cNvPr>
              <p:cNvSpPr/>
              <p:nvPr/>
            </p:nvSpPr>
            <p:spPr>
              <a:xfrm rot="10800000">
                <a:off x="12546388" y="1034095"/>
                <a:ext cx="143616" cy="20890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8AF2A9A-B5A1-45C8-894E-5804493E437C}"/>
                </a:ext>
              </a:extLst>
            </p:cNvPr>
            <p:cNvGrpSpPr/>
            <p:nvPr/>
          </p:nvGrpSpPr>
          <p:grpSpPr>
            <a:xfrm>
              <a:off x="7015942" y="4244555"/>
              <a:ext cx="2858714" cy="221052"/>
              <a:chOff x="2686050" y="2462212"/>
              <a:chExt cx="7239000" cy="290513"/>
            </a:xfrm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AD3B0A06-1D46-4896-927B-53E85010DA0C}"/>
                  </a:ext>
                </a:extLst>
              </p:cNvPr>
              <p:cNvSpPr/>
              <p:nvPr/>
            </p:nvSpPr>
            <p:spPr>
              <a:xfrm>
                <a:off x="2686050" y="2533650"/>
                <a:ext cx="7239000" cy="14287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F9A50A61-ACB8-4445-832E-46A5AB68F7EE}"/>
                  </a:ext>
                </a:extLst>
              </p:cNvPr>
              <p:cNvSpPr/>
              <p:nvPr/>
            </p:nvSpPr>
            <p:spPr>
              <a:xfrm>
                <a:off x="3305175" y="2533650"/>
                <a:ext cx="5400000" cy="1428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F6AA7532-DD97-49A8-AED6-9C13ADAD5971}"/>
                  </a:ext>
                </a:extLst>
              </p:cNvPr>
              <p:cNvSpPr/>
              <p:nvPr/>
            </p:nvSpPr>
            <p:spPr>
              <a:xfrm>
                <a:off x="3124197" y="2466974"/>
                <a:ext cx="844550" cy="285751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800"/>
                  <a:t>1975</a:t>
                </a:r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600931A1-55CF-408F-BB22-0C0E024BE9DE}"/>
                  </a:ext>
                </a:extLst>
              </p:cNvPr>
              <p:cNvSpPr/>
              <p:nvPr/>
            </p:nvSpPr>
            <p:spPr>
              <a:xfrm>
                <a:off x="8543923" y="2462212"/>
                <a:ext cx="844550" cy="285751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800"/>
                  <a:t>2013</a:t>
                </a: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4978E4E-0BC3-4CA8-A843-B1F910904392}"/>
                </a:ext>
              </a:extLst>
            </p:cNvPr>
            <p:cNvSpPr txBox="1"/>
            <p:nvPr/>
          </p:nvSpPr>
          <p:spPr>
            <a:xfrm>
              <a:off x="6931407" y="3959390"/>
              <a:ext cx="15808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Start and end year </a:t>
              </a:r>
              <a:r>
                <a:rPr lang="en-CA" sz="1050" b="1" baseline="30000" dirty="0"/>
                <a:t>(?)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1121766D-CD45-4414-8BE4-C155A877EA1E}"/>
              </a:ext>
            </a:extLst>
          </p:cNvPr>
          <p:cNvSpPr/>
          <p:nvPr/>
        </p:nvSpPr>
        <p:spPr>
          <a:xfrm>
            <a:off x="2118531" y="4693240"/>
            <a:ext cx="3008986" cy="9695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/>
              <a:t>Municipality/Watershed list support multiple selection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/>
              <a:t>Top item (default) is All, meaning all selected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F1B01CE-E6C8-433E-9A6E-04EFC327EB1C}"/>
              </a:ext>
            </a:extLst>
          </p:cNvPr>
          <p:cNvSpPr/>
          <p:nvPr/>
        </p:nvSpPr>
        <p:spPr>
          <a:xfrm>
            <a:off x="7246057" y="4681505"/>
            <a:ext cx="3008986" cy="9695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/>
              <a:t>When multiple watersheds are involved, maximum start and end year are the overlapping simulation period of multiple watersheds.</a:t>
            </a:r>
          </a:p>
        </p:txBody>
      </p:sp>
    </p:spTree>
    <p:extLst>
      <p:ext uri="{BB962C8B-B14F-4D97-AF65-F5344CB8AC3E}">
        <p14:creationId xmlns:p14="http://schemas.microsoft.com/office/powerpoint/2010/main" val="3934006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>
            <a:extLst>
              <a:ext uri="{FF2B5EF4-FFF2-40B4-BE49-F238E27FC236}">
                <a16:creationId xmlns:a16="http://schemas.microsoft.com/office/drawing/2014/main" id="{7A960CCF-63B2-4E5C-B43D-A15E4E8B884E}"/>
              </a:ext>
            </a:extLst>
          </p:cNvPr>
          <p:cNvSpPr/>
          <p:nvPr/>
        </p:nvSpPr>
        <p:spPr>
          <a:xfrm>
            <a:off x="9753129" y="352730"/>
            <a:ext cx="2437695" cy="6278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2C9E5B-C9D1-465F-AE89-4D33F25AA4DA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719C94-22B0-422A-AC71-EFA96759866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AEB60DC-AADF-4A0E-838D-FB17640E2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F24800-C492-4FC1-8013-C9ABB9C26C1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BBDF97B1-C403-4B7F-BF20-5714EEED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2CAF50C7-5F34-4E82-A6BF-F752D733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D6A80A-380F-45BE-AC26-AB4DB279257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4419E1-E57A-4EA1-8213-B24BB3568DF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C00571-D08E-459B-A724-A0CC31D41A01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Baseline information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43AAF5-9136-4B1C-AC01-66B084A1EFFB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7CF3F5-99A3-40E6-AD22-79E33B93CFDF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36EDAD-B885-41D2-8EDB-6200F6248D24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73388-3788-4B63-B401-A9F0B43EB377}"/>
              </a:ext>
            </a:extLst>
          </p:cNvPr>
          <p:cNvGrpSpPr/>
          <p:nvPr/>
        </p:nvGrpSpPr>
        <p:grpSpPr>
          <a:xfrm>
            <a:off x="-1" y="349070"/>
            <a:ext cx="2437695" cy="6278319"/>
            <a:chOff x="-1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51F0DE-4E70-42B6-A7AD-1BD89A643D63}"/>
                </a:ext>
              </a:extLst>
            </p:cNvPr>
            <p:cNvSpPr/>
            <p:nvPr/>
          </p:nvSpPr>
          <p:spPr>
            <a:xfrm>
              <a:off x="-1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0069D4-C3F6-460A-A4EE-E129275A9348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74550D-CF2B-4258-AFFC-873E5C3D15AC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1F7925-4CF2-42D3-92B2-D16222C8DFC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5A15A42-30EE-42A0-A860-BEE861B55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B31EF8A6-7BD2-4818-8215-26AA1B60A34B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A8A88C-F5F5-44DF-972C-BA67C595D0FD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7B0B2C-3EB9-4AC4-9A8E-DEF99685A7D7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5DAD5D3-856E-4D61-AF5C-3A43BF75D88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F8ACCB5B-F476-46B3-B463-C2647054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27412E-930A-449A-9B5C-711423FB6DB1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err="1">
                <a:solidFill>
                  <a:schemeClr val="tx1"/>
                </a:solidFill>
              </a:rPr>
              <a:t>Modeste</a:t>
            </a:r>
            <a:r>
              <a:rPr lang="en-CA" sz="100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2F1799C-881A-40BB-810E-C3B0271AE57B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F4DBB1-0DC3-462F-960E-5BF5C73B610D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05119-90F4-4ADC-A131-14369BD6B540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>
                  <a:solidFill>
                    <a:schemeClr val="accent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CE5D3B7-69A6-45D3-8758-249009BC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71E23B20-4A60-49D1-9FC8-98A6F21B8C9B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AA5F54-C0F0-45E4-BD3B-F8C655D813BE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E0934B-87AE-4815-A9DC-BEBF6F392D2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EDD2D04F-0032-4FF3-B8B9-5ED8319D4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0779F80E-6751-4604-9261-3CE39F0157A9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4C9F88-5565-4C32-A04B-67586A8C1895}"/>
              </a:ext>
            </a:extLst>
          </p:cNvPr>
          <p:cNvGrpSpPr/>
          <p:nvPr/>
        </p:nvGrpSpPr>
        <p:grpSpPr>
          <a:xfrm>
            <a:off x="327311" y="2534026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254F48-1742-47F2-8373-42C8B909849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5E153153-1C1B-46D1-8688-8BECB0F47CF7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7F5A5108-2981-4106-92E6-610604CA5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A98193D7-AD7E-4A92-BB7B-C7B98204DD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2DC0BD8-1368-492C-860D-C5F6CD4CE234}"/>
              </a:ext>
            </a:extLst>
          </p:cNvPr>
          <p:cNvGrpSpPr/>
          <p:nvPr/>
        </p:nvGrpSpPr>
        <p:grpSpPr>
          <a:xfrm>
            <a:off x="183475" y="2951910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3B2BE5-CFFD-406E-9875-F81F3ED03B83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E3A02C7-FBB0-4350-9C14-C880CF299939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AA3EAC7E-0595-4A48-965D-DF0266D8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F4B3B6-C8AF-496F-B8F5-3B85A51487D8}"/>
              </a:ext>
            </a:extLst>
          </p:cNvPr>
          <p:cNvGrpSpPr/>
          <p:nvPr/>
        </p:nvGrpSpPr>
        <p:grpSpPr>
          <a:xfrm>
            <a:off x="180805" y="3311485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D2DEB-318D-44A5-96EA-10E9AEC2667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err="1">
                  <a:solidFill>
                    <a:schemeClr val="tx1"/>
                  </a:solidFill>
                </a:rPr>
                <a:t>Indianfarm</a:t>
              </a:r>
              <a:r>
                <a:rPr lang="en-CA" sz="100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F437EDA1-016D-4706-BB92-8E3E80A3107A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04B40B62-1410-4DEF-9D6E-E92303AAE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70EEE9-9A76-4754-BC45-225E503B01F0}"/>
              </a:ext>
            </a:extLst>
          </p:cNvPr>
          <p:cNvGrpSpPr/>
          <p:nvPr/>
        </p:nvGrpSpPr>
        <p:grpSpPr>
          <a:xfrm>
            <a:off x="180805" y="3679027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3FD5294-479C-4064-90A2-0ED254BC4D47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412D4385-DC1C-406E-AC7C-D0D121104CDF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D469F75D-6B6A-4433-9D1D-2208C622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78AFD7-0132-424C-A6F3-A0B3B1DBFC83}"/>
              </a:ext>
            </a:extLst>
          </p:cNvPr>
          <p:cNvGrpSpPr/>
          <p:nvPr/>
        </p:nvGrpSpPr>
        <p:grpSpPr>
          <a:xfrm>
            <a:off x="180805" y="4068421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AB70E9-F444-43CF-A80A-9A64BFB99F2A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686A190-4B88-4B1D-B1A4-B2924076B7D7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2989D85C-7829-424F-9963-CDF607271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917D1A67-E53B-47D3-8447-7F716CC99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06015"/>
              </p:ext>
            </p:extLst>
          </p:nvPr>
        </p:nvGraphicFramePr>
        <p:xfrm>
          <a:off x="2454317" y="4918474"/>
          <a:ext cx="7288560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63698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357447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390698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540327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39901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5735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68164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56705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781397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606830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507076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382746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LSD/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Parcel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70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TSS 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700"/>
                        <a:t>1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700"/>
                        <a:t>2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/>
                        <a:t>3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/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67" name="Group 66">
            <a:extLst>
              <a:ext uri="{FF2B5EF4-FFF2-40B4-BE49-F238E27FC236}">
                <a16:creationId xmlns:a16="http://schemas.microsoft.com/office/drawing/2014/main" id="{B6A672F9-0664-41BE-82B5-A210DD552CED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25A342F-4B95-4625-8126-90F7B052DBF9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119A24C-F6A9-4639-B4D4-3CE9995FDC14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E2D8132-6EF2-49B6-AE1F-004C095C5309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D6DB2F8-92F6-433D-BEDF-F01E53B0C93F}"/>
              </a:ext>
            </a:extLst>
          </p:cNvPr>
          <p:cNvGrpSpPr/>
          <p:nvPr/>
        </p:nvGrpSpPr>
        <p:grpSpPr>
          <a:xfrm>
            <a:off x="3226201" y="857386"/>
            <a:ext cx="3768292" cy="3456058"/>
            <a:chOff x="5186518" y="819907"/>
            <a:chExt cx="4013316" cy="3735744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FC5F355-1603-4573-BE94-AAD80ABA5798}"/>
                </a:ext>
              </a:extLst>
            </p:cNvPr>
            <p:cNvSpPr/>
            <p:nvPr/>
          </p:nvSpPr>
          <p:spPr>
            <a:xfrm>
              <a:off x="5496393" y="819907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0CB3B0C-B3C7-4935-8717-A1E19DF97796}"/>
                </a:ext>
              </a:extLst>
            </p:cNvPr>
            <p:cNvGrpSpPr/>
            <p:nvPr/>
          </p:nvGrpSpPr>
          <p:grpSpPr>
            <a:xfrm>
              <a:off x="5878261" y="990781"/>
              <a:ext cx="3127994" cy="3094630"/>
              <a:chOff x="4333102" y="2559858"/>
              <a:chExt cx="2334331" cy="2027172"/>
            </a:xfrm>
            <a:solidFill>
              <a:schemeClr val="bg1"/>
            </a:solidFill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0D2E369-FA85-4030-A476-163B093256E0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CBD7A87E-AF76-4343-86C2-94D78A3AA4EB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7BD4C2AE-78E8-4BB3-908F-DF2DC2B90FF0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0FC8314-7986-40E3-9739-148E0E02738A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88FDF76-9640-456C-93AE-51020F3B1D15}"/>
                </a:ext>
              </a:extLst>
            </p:cNvPr>
            <p:cNvSpPr/>
            <p:nvPr/>
          </p:nvSpPr>
          <p:spPr>
            <a:xfrm>
              <a:off x="5425872" y="201249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7DDC9AB-A1EB-4F41-AA03-750CC1F53613}"/>
                </a:ext>
              </a:extLst>
            </p:cNvPr>
            <p:cNvSpPr/>
            <p:nvPr/>
          </p:nvSpPr>
          <p:spPr>
            <a:xfrm>
              <a:off x="7340338" y="3093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24D5708-58B0-466B-82D7-6540276C2B02}"/>
                </a:ext>
              </a:extLst>
            </p:cNvPr>
            <p:cNvSpPr/>
            <p:nvPr/>
          </p:nvSpPr>
          <p:spPr>
            <a:xfrm>
              <a:off x="7987030" y="3093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F1CD2BF-A6C2-49D9-BE29-3D03E37668F1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69A3C6C-D13B-40DE-BF04-6793C11904BB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5D5A597-2757-4CBF-9CAD-632CE299091E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3FBDBFD-F321-49F9-8BD2-A8BD1EB1E67F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9604C66-90E8-46A4-8EA6-06AD313F79D9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88BFB9B-9AB8-4384-BE2C-E5916CCD356F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0BAB1AA-9164-4FDD-B973-23F4F28331F1}"/>
                </a:ext>
              </a:extLst>
            </p:cNvPr>
            <p:cNvSpPr/>
            <p:nvPr/>
          </p:nvSpPr>
          <p:spPr>
            <a:xfrm>
              <a:off x="5850024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8F715B7-0089-4531-978E-41A214D6BB2A}"/>
                </a:ext>
              </a:extLst>
            </p:cNvPr>
            <p:cNvSpPr/>
            <p:nvPr/>
          </p:nvSpPr>
          <p:spPr>
            <a:xfrm>
              <a:off x="6495024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2A8A89C-BCCF-4ECF-9FAF-0F2EA3048FAA}"/>
                </a:ext>
              </a:extLst>
            </p:cNvPr>
            <p:cNvSpPr/>
            <p:nvPr/>
          </p:nvSpPr>
          <p:spPr>
            <a:xfrm>
              <a:off x="7141717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E6B235B-5407-4FDF-A195-B9CA98CE5A73}"/>
                </a:ext>
              </a:extLst>
            </p:cNvPr>
            <p:cNvSpPr/>
            <p:nvPr/>
          </p:nvSpPr>
          <p:spPr>
            <a:xfrm>
              <a:off x="5850024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3323296-3C0C-4CEC-BF1C-B187C8D6B290}"/>
                </a:ext>
              </a:extLst>
            </p:cNvPr>
            <p:cNvSpPr/>
            <p:nvPr/>
          </p:nvSpPr>
          <p:spPr>
            <a:xfrm>
              <a:off x="6495024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1FB2230-0CB7-45E2-B527-74DABA4D6681}"/>
                </a:ext>
              </a:extLst>
            </p:cNvPr>
            <p:cNvSpPr/>
            <p:nvPr/>
          </p:nvSpPr>
          <p:spPr>
            <a:xfrm>
              <a:off x="7141717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2AB4BFC-2309-48CD-A3E4-6A4F58680734}"/>
                </a:ext>
              </a:extLst>
            </p:cNvPr>
            <p:cNvSpPr/>
            <p:nvPr/>
          </p:nvSpPr>
          <p:spPr>
            <a:xfrm>
              <a:off x="5850024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B284021-B391-4029-B78E-04E4FCFD4785}"/>
                </a:ext>
              </a:extLst>
            </p:cNvPr>
            <p:cNvSpPr/>
            <p:nvPr/>
          </p:nvSpPr>
          <p:spPr>
            <a:xfrm>
              <a:off x="6495024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2BD2830-91B9-4485-B761-680FC57D3B31}"/>
                </a:ext>
              </a:extLst>
            </p:cNvPr>
            <p:cNvSpPr/>
            <p:nvPr/>
          </p:nvSpPr>
          <p:spPr>
            <a:xfrm>
              <a:off x="7141717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417A041-E57D-41BF-8756-4B201E363D1B}"/>
                </a:ext>
              </a:extLst>
            </p:cNvPr>
            <p:cNvSpPr/>
            <p:nvPr/>
          </p:nvSpPr>
          <p:spPr>
            <a:xfrm>
              <a:off x="6695337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5D572CF-E64C-4D21-A9EC-2530A4868BCC}"/>
                </a:ext>
              </a:extLst>
            </p:cNvPr>
            <p:cNvSpPr/>
            <p:nvPr/>
          </p:nvSpPr>
          <p:spPr>
            <a:xfrm>
              <a:off x="7340338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E2DB6B5-3CF5-46CB-A23C-59D2D8C2297A}"/>
                </a:ext>
              </a:extLst>
            </p:cNvPr>
            <p:cNvSpPr/>
            <p:nvPr/>
          </p:nvSpPr>
          <p:spPr>
            <a:xfrm>
              <a:off x="7987030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C437031-A2E6-4C5E-9718-112E9393DA38}"/>
                </a:ext>
              </a:extLst>
            </p:cNvPr>
            <p:cNvSpPr/>
            <p:nvPr/>
          </p:nvSpPr>
          <p:spPr>
            <a:xfrm>
              <a:off x="7802593" y="386381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11C2DDF-F7C0-48E4-A870-59FBBE73119C}"/>
                </a:ext>
              </a:extLst>
            </p:cNvPr>
            <p:cNvSpPr/>
            <p:nvPr/>
          </p:nvSpPr>
          <p:spPr>
            <a:xfrm>
              <a:off x="5431055" y="237607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7895FCC-DDE4-4CA7-A077-CBE309605AA9}"/>
                </a:ext>
              </a:extLst>
            </p:cNvPr>
            <p:cNvSpPr/>
            <p:nvPr/>
          </p:nvSpPr>
          <p:spPr>
            <a:xfrm>
              <a:off x="5186518" y="425416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F2656F6-4E3B-455B-AE99-72E4A57B6615}"/>
                </a:ext>
              </a:extLst>
            </p:cNvPr>
            <p:cNvSpPr/>
            <p:nvPr/>
          </p:nvSpPr>
          <p:spPr>
            <a:xfrm>
              <a:off x="7802593" y="348147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2035419-92CC-4706-B6BF-463331E8E1D2}"/>
                </a:ext>
              </a:extLst>
            </p:cNvPr>
            <p:cNvSpPr/>
            <p:nvPr/>
          </p:nvSpPr>
          <p:spPr>
            <a:xfrm>
              <a:off x="8447594" y="348147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DC8D6C5-3BA0-4239-A7EE-C70669298FB0}"/>
                </a:ext>
              </a:extLst>
            </p:cNvPr>
            <p:cNvSpPr/>
            <p:nvPr/>
          </p:nvSpPr>
          <p:spPr>
            <a:xfrm>
              <a:off x="5186518" y="387181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9149A99-9A48-46AF-ADD6-F667C4DF4202}"/>
                </a:ext>
              </a:extLst>
            </p:cNvPr>
            <p:cNvSpPr/>
            <p:nvPr/>
          </p:nvSpPr>
          <p:spPr>
            <a:xfrm>
              <a:off x="6062621" y="273338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96777FD-4E3D-4C6D-8AFE-A10FA495782A}"/>
                </a:ext>
              </a:extLst>
            </p:cNvPr>
            <p:cNvSpPr/>
            <p:nvPr/>
          </p:nvSpPr>
          <p:spPr>
            <a:xfrm>
              <a:off x="6062621" y="2376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26367-BB04-4919-9FAF-989A247B42E9}"/>
                </a:ext>
              </a:extLst>
            </p:cNvPr>
            <p:cNvSpPr/>
            <p:nvPr/>
          </p:nvSpPr>
          <p:spPr>
            <a:xfrm>
              <a:off x="6062621" y="19937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D247FCA-81FD-420C-A2C2-FBE50FF36A4D}"/>
                </a:ext>
              </a:extLst>
            </p:cNvPr>
            <p:cNvSpPr/>
            <p:nvPr/>
          </p:nvSpPr>
          <p:spPr>
            <a:xfrm>
              <a:off x="6703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BD11C5D-D122-4C34-9CF1-C1ACE2110CB7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2FFD66A-CE37-4D4D-9D4F-AAD25D6BBE9C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9131E4E-9E5B-4292-B300-7B9F34DE0DA5}"/>
                </a:ext>
              </a:extLst>
            </p:cNvPr>
            <p:cNvSpPr/>
            <p:nvPr/>
          </p:nvSpPr>
          <p:spPr>
            <a:xfrm>
              <a:off x="6703801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C3C0DAE-B5C1-405C-A04B-BA8AD5E896CA}"/>
                </a:ext>
              </a:extLst>
            </p:cNvPr>
            <p:cNvSpPr/>
            <p:nvPr/>
          </p:nvSpPr>
          <p:spPr>
            <a:xfrm>
              <a:off x="7348801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5110298-5F8F-47D4-B73C-78F785852122}"/>
                </a:ext>
              </a:extLst>
            </p:cNvPr>
            <p:cNvSpPr/>
            <p:nvPr/>
          </p:nvSpPr>
          <p:spPr>
            <a:xfrm>
              <a:off x="7995494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DA78E58-D420-4A93-B4DB-3EC5FF64D48E}"/>
                </a:ext>
              </a:extLst>
            </p:cNvPr>
            <p:cNvSpPr/>
            <p:nvPr/>
          </p:nvSpPr>
          <p:spPr>
            <a:xfrm>
              <a:off x="6703801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A689B69-C85C-4BF3-96EF-EE5C327E3CA6}"/>
                </a:ext>
              </a:extLst>
            </p:cNvPr>
            <p:cNvSpPr/>
            <p:nvPr/>
          </p:nvSpPr>
          <p:spPr>
            <a:xfrm>
              <a:off x="7348801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86056C3-588E-46C0-AD87-5C1EA3BF64AE}"/>
                </a:ext>
              </a:extLst>
            </p:cNvPr>
            <p:cNvSpPr/>
            <p:nvPr/>
          </p:nvSpPr>
          <p:spPr>
            <a:xfrm>
              <a:off x="7995494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35E0D95-7905-462D-AD72-15A26012B304}"/>
                </a:ext>
              </a:extLst>
            </p:cNvPr>
            <p:cNvSpPr/>
            <p:nvPr/>
          </p:nvSpPr>
          <p:spPr>
            <a:xfrm>
              <a:off x="8616728" y="196706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417552A-E717-4004-BA79-04C8D038DAC6}"/>
                </a:ext>
              </a:extLst>
            </p:cNvPr>
            <p:cNvSpPr/>
            <p:nvPr/>
          </p:nvSpPr>
          <p:spPr>
            <a:xfrm>
              <a:off x="6058589" y="162390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2052830-0AF3-4C78-A166-1E72192DA3F3}"/>
                </a:ext>
              </a:extLst>
            </p:cNvPr>
            <p:cNvSpPr/>
            <p:nvPr/>
          </p:nvSpPr>
          <p:spPr>
            <a:xfrm>
              <a:off x="8602331" y="162199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A55B310-89EA-4940-AC27-9EB530865894}"/>
                </a:ext>
              </a:extLst>
            </p:cNvPr>
            <p:cNvSpPr/>
            <p:nvPr/>
          </p:nvSpPr>
          <p:spPr>
            <a:xfrm>
              <a:off x="8622104" y="27150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73CC904-7F9E-4AB0-8F70-826E6ABEDC1E}"/>
                </a:ext>
              </a:extLst>
            </p:cNvPr>
            <p:cNvSpPr/>
            <p:nvPr/>
          </p:nvSpPr>
          <p:spPr>
            <a:xfrm>
              <a:off x="6058589" y="126659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C0146FB-52C9-4679-9C1F-B431FF4CA832}"/>
                </a:ext>
              </a:extLst>
            </p:cNvPr>
            <p:cNvSpPr/>
            <p:nvPr/>
          </p:nvSpPr>
          <p:spPr>
            <a:xfrm>
              <a:off x="8602331" y="126468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28C8E0A-89AC-47C0-AFEB-8C2BAD03DC3D}"/>
                </a:ext>
              </a:extLst>
            </p:cNvPr>
            <p:cNvSpPr/>
            <p:nvPr/>
          </p:nvSpPr>
          <p:spPr>
            <a:xfrm>
              <a:off x="8622104" y="2332676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C5589E4-C2F8-4CF8-9415-1A4A5428BE03}"/>
                </a:ext>
              </a:extLst>
            </p:cNvPr>
            <p:cNvSpPr/>
            <p:nvPr/>
          </p:nvSpPr>
          <p:spPr>
            <a:xfrm>
              <a:off x="8602331" y="88234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3AAC049-C041-4B4E-BD67-2FF1DDF0BEFC}"/>
                </a:ext>
              </a:extLst>
            </p:cNvPr>
            <p:cNvSpPr/>
            <p:nvPr/>
          </p:nvSpPr>
          <p:spPr>
            <a:xfrm>
              <a:off x="6695336" y="307999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123F300-8C81-421F-9DB3-05193317B426}"/>
                </a:ext>
              </a:extLst>
            </p:cNvPr>
            <p:cNvSpPr/>
            <p:nvPr/>
          </p:nvSpPr>
          <p:spPr>
            <a:xfrm>
              <a:off x="8614815" y="308529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408C45C-782F-4017-A444-558B72FE5E22}"/>
                </a:ext>
              </a:extLst>
            </p:cNvPr>
            <p:cNvSpPr/>
            <p:nvPr/>
          </p:nvSpPr>
          <p:spPr>
            <a:xfrm>
              <a:off x="6023135" y="308384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9D97CB0-72BA-42A7-95C0-7DCE08694A0B}"/>
              </a:ext>
            </a:extLst>
          </p:cNvPr>
          <p:cNvSpPr/>
          <p:nvPr/>
        </p:nvSpPr>
        <p:spPr>
          <a:xfrm>
            <a:off x="2548514" y="38239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+</a:t>
            </a:r>
          </a:p>
          <a:p>
            <a:pPr algn="ctr"/>
            <a:endParaRPr lang="en-CA"/>
          </a:p>
          <a:p>
            <a:pPr algn="ctr"/>
            <a:r>
              <a:rPr lang="en-CA">
                <a:sym typeface="Symbol" panose="05050102010706020507" pitchFamily="18" charset="2"/>
              </a:rPr>
              <a:t></a:t>
            </a:r>
            <a:endParaRPr lang="en-CA"/>
          </a:p>
        </p:txBody>
      </p:sp>
      <p:pic>
        <p:nvPicPr>
          <p:cNvPr id="129" name="Graphic 128" descr="World">
            <a:extLst>
              <a:ext uri="{FF2B5EF4-FFF2-40B4-BE49-F238E27FC236}">
                <a16:creationId xmlns:a16="http://schemas.microsoft.com/office/drawing/2014/main" id="{D9A1A561-0AB6-4516-B5E1-A6C1D79B40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11012" y="4576536"/>
            <a:ext cx="318011" cy="300740"/>
          </a:xfrm>
          <a:prstGeom prst="rect">
            <a:avLst/>
          </a:prstGeom>
        </p:spPr>
      </p:pic>
      <p:pic>
        <p:nvPicPr>
          <p:cNvPr id="130" name="Graphic 129" descr="Map compass">
            <a:extLst>
              <a:ext uri="{FF2B5EF4-FFF2-40B4-BE49-F238E27FC236}">
                <a16:creationId xmlns:a16="http://schemas.microsoft.com/office/drawing/2014/main" id="{0837A5DB-7C14-40C4-96F9-206371DBBF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05535" y="3470279"/>
            <a:ext cx="318011" cy="30074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A878BEF2-218C-4558-927E-F4B850D9B313}"/>
              </a:ext>
            </a:extLst>
          </p:cNvPr>
          <p:cNvSpPr txBox="1"/>
          <p:nvPr/>
        </p:nvSpPr>
        <p:spPr>
          <a:xfrm>
            <a:off x="2486615" y="3100311"/>
            <a:ext cx="29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E341CDF-BFA0-4F29-BC82-765EBF4ADA36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03A6E14-86B5-4382-8A16-B113DD63AD63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2B07D83-5B71-4965-9433-65880A8DAC77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167" name="Table 166">
            <a:extLst>
              <a:ext uri="{FF2B5EF4-FFF2-40B4-BE49-F238E27FC236}">
                <a16:creationId xmlns:a16="http://schemas.microsoft.com/office/drawing/2014/main" id="{FDC21F0F-463A-45E6-AC00-DF1F4039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046803"/>
              </p:ext>
            </p:extLst>
          </p:nvPr>
        </p:nvGraphicFramePr>
        <p:xfrm>
          <a:off x="6963557" y="638238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819A5FD-A3A7-431D-B7DD-A57BB99B063B}"/>
              </a:ext>
            </a:extLst>
          </p:cNvPr>
          <p:cNvGrpSpPr/>
          <p:nvPr/>
        </p:nvGrpSpPr>
        <p:grpSpPr>
          <a:xfrm>
            <a:off x="6960580" y="432800"/>
            <a:ext cx="1218677" cy="1142189"/>
            <a:chOff x="8967734" y="551991"/>
            <a:chExt cx="1218677" cy="1142189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70DCD92-9579-48ED-8998-748DDB75251F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2BDFC8C3-9C63-4707-952D-3BD52978E19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175" name="Isosceles Triangle 174">
                <a:extLst>
                  <a:ext uri="{FF2B5EF4-FFF2-40B4-BE49-F238E27FC236}">
                    <a16:creationId xmlns:a16="http://schemas.microsoft.com/office/drawing/2014/main" id="{5841BBC6-4A57-44FA-8BA3-ABD327B24B4B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29BC444-56B0-4E0F-A00A-3F37A833B2C5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4FC815B-C633-4660-813A-16EBC308942A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744ECC2-E814-4949-A67D-23620949F44C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132087-6560-47CB-8256-B7C8795B4DB3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6DB42E3B-8D6A-43B0-8AF2-C21730D44F44}"/>
              </a:ext>
            </a:extLst>
          </p:cNvPr>
          <p:cNvGrpSpPr/>
          <p:nvPr/>
        </p:nvGrpSpPr>
        <p:grpSpPr>
          <a:xfrm>
            <a:off x="9866083" y="1238388"/>
            <a:ext cx="2201511" cy="1009204"/>
            <a:chOff x="8208974" y="2844304"/>
            <a:chExt cx="1269216" cy="1009204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6B568E80-6500-45FB-8F65-59DF084648C4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93" name="Rectangle: Rounded Corners 192">
                <a:extLst>
                  <a:ext uri="{FF2B5EF4-FFF2-40B4-BE49-F238E27FC236}">
                    <a16:creationId xmlns:a16="http://schemas.microsoft.com/office/drawing/2014/main" id="{CF0693C7-F66D-4422-923E-F7BD1041E579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Municipality</a:t>
                </a:r>
                <a:endParaRPr lang="en-CA" sz="1200"/>
              </a:p>
            </p:txBody>
          </p:sp>
          <p:sp>
            <p:nvSpPr>
              <p:cNvPr id="194" name="Isosceles Triangle 193">
                <a:extLst>
                  <a:ext uri="{FF2B5EF4-FFF2-40B4-BE49-F238E27FC236}">
                    <a16:creationId xmlns:a16="http://schemas.microsoft.com/office/drawing/2014/main" id="{9C6C9F98-70A7-467F-B13E-3D00A0E40D8A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5B1DCAEE-D6A5-4188-86BA-7672DC868FE4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91" name="Rectangle: Rounded Corners 190">
                <a:extLst>
                  <a:ext uri="{FF2B5EF4-FFF2-40B4-BE49-F238E27FC236}">
                    <a16:creationId xmlns:a16="http://schemas.microsoft.com/office/drawing/2014/main" id="{EAC522C1-9FF8-4EB9-B687-9516689FD4E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Watershed</a:t>
                </a:r>
              </a:p>
            </p:txBody>
          </p:sp>
          <p:sp>
            <p:nvSpPr>
              <p:cNvPr id="192" name="Isosceles Triangle 191">
                <a:extLst>
                  <a:ext uri="{FF2B5EF4-FFF2-40B4-BE49-F238E27FC236}">
                    <a16:creationId xmlns:a16="http://schemas.microsoft.com/office/drawing/2014/main" id="{B32BF876-CB94-4911-BA4B-B56F57ABABCE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6E12B9F1-9360-4EE5-8094-F73A4DF4E0DB}"/>
                </a:ext>
              </a:extLst>
            </p:cNvPr>
            <p:cNvGrpSpPr/>
            <p:nvPr/>
          </p:nvGrpSpPr>
          <p:grpSpPr>
            <a:xfrm>
              <a:off x="8208974" y="3601508"/>
              <a:ext cx="1260000" cy="252000"/>
              <a:chOff x="10039823" y="442664"/>
              <a:chExt cx="2061132" cy="352179"/>
            </a:xfrm>
          </p:grpSpPr>
          <p:sp>
            <p:nvSpPr>
              <p:cNvPr id="189" name="Rectangle: Rounded Corners 188">
                <a:extLst>
                  <a:ext uri="{FF2B5EF4-FFF2-40B4-BE49-F238E27FC236}">
                    <a16:creationId xmlns:a16="http://schemas.microsoft.com/office/drawing/2014/main" id="{FA3B627F-ABE3-42D4-995C-153BCD7047E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err="1"/>
                  <a:t>Subwatershed</a:t>
                </a:r>
                <a:endParaRPr lang="en-CA" sz="1000"/>
              </a:p>
            </p:txBody>
          </p:sp>
          <p:sp>
            <p:nvSpPr>
              <p:cNvPr id="190" name="Isosceles Triangle 189">
                <a:extLst>
                  <a:ext uri="{FF2B5EF4-FFF2-40B4-BE49-F238E27FC236}">
                    <a16:creationId xmlns:a16="http://schemas.microsoft.com/office/drawing/2014/main" id="{914494CA-D38D-4CC7-B01E-8B9FCAC0D1E8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95" name="Table 194">
            <a:extLst>
              <a:ext uri="{FF2B5EF4-FFF2-40B4-BE49-F238E27FC236}">
                <a16:creationId xmlns:a16="http://schemas.microsoft.com/office/drawing/2014/main" id="{C7874DA5-A369-40C6-B7D2-C7F3379D7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116082"/>
              </p:ext>
            </p:extLst>
          </p:nvPr>
        </p:nvGraphicFramePr>
        <p:xfrm>
          <a:off x="9867489" y="4813584"/>
          <a:ext cx="2257298" cy="139092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45502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80227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2330">
                <a:tc>
                  <a:txBody>
                    <a:bodyPr/>
                    <a:lstStyle/>
                    <a:p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2330">
                <a:tc>
                  <a:txBody>
                    <a:bodyPr/>
                    <a:lstStyle/>
                    <a:p>
                      <a:r>
                        <a:rPr lang="en-CA" sz="900"/>
                        <a:t>Total P off-site (kg/</a:t>
                      </a:r>
                      <a:r>
                        <a:rPr lang="en-CA" sz="900" err="1"/>
                        <a:t>yr</a:t>
                      </a:r>
                      <a:r>
                        <a:rPr lang="en-CA" sz="9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35041">
                <a:tc>
                  <a:txBody>
                    <a:bodyPr/>
                    <a:lstStyle/>
                    <a:p>
                      <a:r>
                        <a:rPr lang="en-CA" sz="900"/>
                        <a:t>Carbon (ton/</a:t>
                      </a:r>
                      <a:r>
                        <a:rPr lang="en-CA" sz="900" err="1"/>
                        <a:t>yr</a:t>
                      </a:r>
                      <a:r>
                        <a:rPr lang="en-CA" sz="9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35041">
                <a:tc>
                  <a:txBody>
                    <a:bodyPr/>
                    <a:lstStyle/>
                    <a:p>
                      <a:r>
                        <a:rPr lang="en-CA" sz="90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35041">
                <a:tc>
                  <a:txBody>
                    <a:bodyPr/>
                    <a:lstStyle/>
                    <a:p>
                      <a:r>
                        <a:rPr lang="en-CA" sz="90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8652">
                <a:tc>
                  <a:txBody>
                    <a:bodyPr/>
                    <a:lstStyle/>
                    <a:p>
                      <a:r>
                        <a:rPr lang="en-CA" sz="9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96" name="Table 195">
            <a:extLst>
              <a:ext uri="{FF2B5EF4-FFF2-40B4-BE49-F238E27FC236}">
                <a16:creationId xmlns:a16="http://schemas.microsoft.com/office/drawing/2014/main" id="{863A8A5F-C45E-485A-8979-A2C9046FE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123372"/>
              </p:ext>
            </p:extLst>
          </p:nvPr>
        </p:nvGraphicFramePr>
        <p:xfrm>
          <a:off x="9867489" y="2561925"/>
          <a:ext cx="2257298" cy="193580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55093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3684">
                <a:tc>
                  <a:txBody>
                    <a:bodyPr/>
                    <a:lstStyle/>
                    <a:p>
                      <a:r>
                        <a:rPr lang="en-CA" sz="70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56151">
                <a:tc>
                  <a:txBody>
                    <a:bodyPr/>
                    <a:lstStyle/>
                    <a:p>
                      <a:r>
                        <a:rPr lang="en-CA" sz="70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86736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8673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8673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8673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01474">
                <a:tc>
                  <a:txBody>
                    <a:bodyPr/>
                    <a:lstStyle/>
                    <a:p>
                      <a:pPr algn="ctr"/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97" name="TextBox 196">
            <a:extLst>
              <a:ext uri="{FF2B5EF4-FFF2-40B4-BE49-F238E27FC236}">
                <a16:creationId xmlns:a16="http://schemas.microsoft.com/office/drawing/2014/main" id="{F1234BBC-663B-42BA-9B8E-8EFBFF6819C9}"/>
              </a:ext>
            </a:extLst>
          </p:cNvPr>
          <p:cNvSpPr txBox="1"/>
          <p:nvPr/>
        </p:nvSpPr>
        <p:spPr>
          <a:xfrm>
            <a:off x="9875857" y="2321179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Baseline 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F41FADAC-27E2-4410-8255-CAFCB3FC2ACD}"/>
              </a:ext>
            </a:extLst>
          </p:cNvPr>
          <p:cNvSpPr txBox="1"/>
          <p:nvPr/>
        </p:nvSpPr>
        <p:spPr>
          <a:xfrm>
            <a:off x="9887667" y="4573691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effectiveness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2FBFF54-1063-4ADE-BE6F-8F24A952F4A8}"/>
              </a:ext>
            </a:extLst>
          </p:cNvPr>
          <p:cNvGrpSpPr/>
          <p:nvPr/>
        </p:nvGrpSpPr>
        <p:grpSpPr>
          <a:xfrm>
            <a:off x="9867258" y="639624"/>
            <a:ext cx="2200337" cy="252000"/>
            <a:chOff x="10039823" y="442664"/>
            <a:chExt cx="2061132" cy="280000"/>
          </a:xfrm>
        </p:grpSpPr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E7855221-5B00-4F47-A17E-2F9278D32517}"/>
                </a:ext>
              </a:extLst>
            </p:cNvPr>
            <p:cNvSpPr/>
            <p:nvPr/>
          </p:nvSpPr>
          <p:spPr>
            <a:xfrm>
              <a:off x="10039823" y="442664"/>
              <a:ext cx="2061132" cy="28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/>
                <a:t>Farm</a:t>
              </a:r>
            </a:p>
          </p:txBody>
        </p:sp>
        <p:sp>
          <p:nvSpPr>
            <p:cNvPr id="201" name="Isosceles Triangle 200">
              <a:extLst>
                <a:ext uri="{FF2B5EF4-FFF2-40B4-BE49-F238E27FC236}">
                  <a16:creationId xmlns:a16="http://schemas.microsoft.com/office/drawing/2014/main" id="{884AF8F7-E629-442E-AC55-F062E889D8F4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068C4637-BDF7-4CA7-A532-28C53786A46A}"/>
              </a:ext>
            </a:extLst>
          </p:cNvPr>
          <p:cNvSpPr txBox="1"/>
          <p:nvPr/>
        </p:nvSpPr>
        <p:spPr>
          <a:xfrm>
            <a:off x="9809122" y="39835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Summarization level</a:t>
            </a:r>
            <a:endParaRPr lang="en-CA" sz="1100" b="1" baseline="3000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C2D2DB9-95B1-46C3-9E11-64EF10B6FAAD}"/>
              </a:ext>
            </a:extLst>
          </p:cNvPr>
          <p:cNvSpPr txBox="1"/>
          <p:nvPr/>
        </p:nvSpPr>
        <p:spPr>
          <a:xfrm>
            <a:off x="9809122" y="967281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Location filter</a:t>
            </a:r>
            <a:endParaRPr lang="en-CA" sz="1100" b="1" baseline="300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A06FD8-D2D4-4EC8-BF6B-A56B46156245}"/>
              </a:ext>
            </a:extLst>
          </p:cNvPr>
          <p:cNvGrpSpPr/>
          <p:nvPr/>
        </p:nvGrpSpPr>
        <p:grpSpPr>
          <a:xfrm>
            <a:off x="10033911" y="898069"/>
            <a:ext cx="2036015" cy="1436812"/>
            <a:chOff x="10023825" y="1064084"/>
            <a:chExt cx="2036015" cy="1436812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8447263F-9AC6-4EAF-A2EB-0E4176719640}"/>
                </a:ext>
              </a:extLst>
            </p:cNvPr>
            <p:cNvSpPr/>
            <p:nvPr/>
          </p:nvSpPr>
          <p:spPr>
            <a:xfrm>
              <a:off x="10023825" y="1064084"/>
              <a:ext cx="2036015" cy="1436812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0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F4AA4AF-B79B-4811-8378-19D855D0CBCD}"/>
                </a:ext>
              </a:extLst>
            </p:cNvPr>
            <p:cNvSpPr/>
            <p:nvPr/>
          </p:nvSpPr>
          <p:spPr>
            <a:xfrm>
              <a:off x="10043958" y="1401764"/>
              <a:ext cx="1998431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7FE62AF6-6EC1-4D55-9904-6CC25CFF7017}"/>
                </a:ext>
              </a:extLst>
            </p:cNvPr>
            <p:cNvSpPr/>
            <p:nvPr/>
          </p:nvSpPr>
          <p:spPr>
            <a:xfrm>
              <a:off x="10052834" y="1683319"/>
              <a:ext cx="1998431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2E8EE4EE-8AA4-4E5C-8F05-25AFCAFE4716}"/>
                </a:ext>
              </a:extLst>
            </p:cNvPr>
            <p:cNvSpPr/>
            <p:nvPr/>
          </p:nvSpPr>
          <p:spPr>
            <a:xfrm>
              <a:off x="10043958" y="1958517"/>
              <a:ext cx="1998431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err="1">
                  <a:solidFill>
                    <a:schemeClr val="tx1"/>
                  </a:solidFill>
                </a:rPr>
                <a:t>Subwatershed</a:t>
              </a:r>
              <a:endParaRPr lang="en-CA" sz="1000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E46C9B8-B957-4F9F-8585-D59016CC66BF}"/>
                </a:ext>
              </a:extLst>
            </p:cNvPr>
            <p:cNvSpPr/>
            <p:nvPr/>
          </p:nvSpPr>
          <p:spPr>
            <a:xfrm>
              <a:off x="10052487" y="2258254"/>
              <a:ext cx="1982456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>
                  <a:solidFill>
                    <a:schemeClr val="tx1"/>
                  </a:solidFill>
                </a:rPr>
                <a:t>Watershed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8C0280A-EF2F-430D-9128-4CF27B362AC5}"/>
                </a:ext>
              </a:extLst>
            </p:cNvPr>
            <p:cNvSpPr/>
            <p:nvPr/>
          </p:nvSpPr>
          <p:spPr>
            <a:xfrm>
              <a:off x="10041235" y="1128709"/>
              <a:ext cx="1998431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>
                  <a:solidFill>
                    <a:schemeClr val="tx1"/>
                  </a:solidFill>
                </a:rPr>
                <a:t>Parcel/LSD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FEB3E133-4CF8-42CD-96E5-E721CD1B8372}"/>
              </a:ext>
            </a:extLst>
          </p:cNvPr>
          <p:cNvGrpSpPr/>
          <p:nvPr/>
        </p:nvGrpSpPr>
        <p:grpSpPr>
          <a:xfrm>
            <a:off x="6294852" y="4575765"/>
            <a:ext cx="3414692" cy="2093638"/>
            <a:chOff x="7388297" y="3429000"/>
            <a:chExt cx="3414692" cy="2093638"/>
          </a:xfrm>
        </p:grpSpPr>
        <p:sp>
          <p:nvSpPr>
            <p:cNvPr id="178" name="Rectangle: Rounded Corners 177">
              <a:extLst>
                <a:ext uri="{FF2B5EF4-FFF2-40B4-BE49-F238E27FC236}">
                  <a16:creationId xmlns:a16="http://schemas.microsoft.com/office/drawing/2014/main" id="{D8038ED7-B170-420F-BC25-8D4815D0FE9D}"/>
                </a:ext>
              </a:extLst>
            </p:cNvPr>
            <p:cNvSpPr/>
            <p:nvPr/>
          </p:nvSpPr>
          <p:spPr>
            <a:xfrm>
              <a:off x="8724901" y="3429000"/>
              <a:ext cx="2078088" cy="3169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Elevation</a:t>
              </a:r>
            </a:p>
          </p:txBody>
        </p:sp>
        <p:sp>
          <p:nvSpPr>
            <p:cNvPr id="179" name="Isosceles Triangle 178">
              <a:extLst>
                <a:ext uri="{FF2B5EF4-FFF2-40B4-BE49-F238E27FC236}">
                  <a16:creationId xmlns:a16="http://schemas.microsoft.com/office/drawing/2014/main" id="{AABFDB93-8D0E-4894-89D0-C53EBAD8781B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799FAD4C-A38C-4894-8A90-1EA3352639A4}"/>
                </a:ext>
              </a:extLst>
            </p:cNvPr>
            <p:cNvSpPr/>
            <p:nvPr/>
          </p:nvSpPr>
          <p:spPr>
            <a:xfrm>
              <a:off x="8868474" y="3755825"/>
              <a:ext cx="1922897" cy="1766813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5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C998006E-C4D6-45BF-A9BD-8823E7B650A4}"/>
                </a:ext>
              </a:extLst>
            </p:cNvPr>
            <p:cNvSpPr/>
            <p:nvPr/>
          </p:nvSpPr>
          <p:spPr>
            <a:xfrm>
              <a:off x="8881973" y="38072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D63EED56-A745-41EC-B773-FC08A8F32782}"/>
                </a:ext>
              </a:extLst>
            </p:cNvPr>
            <p:cNvSpPr/>
            <p:nvPr/>
          </p:nvSpPr>
          <p:spPr>
            <a:xfrm>
              <a:off x="8885767" y="429060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Slope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05D7906-5707-41F3-8438-4F965444A075}"/>
                </a:ext>
              </a:extLst>
            </p:cNvPr>
            <p:cNvSpPr/>
            <p:nvPr/>
          </p:nvSpPr>
          <p:spPr>
            <a:xfrm>
              <a:off x="8894148" y="453059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Dominant land use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3D2DED42-EFA7-4541-9853-722193535486}"/>
                </a:ext>
              </a:extLst>
            </p:cNvPr>
            <p:cNvSpPr/>
            <p:nvPr/>
          </p:nvSpPr>
          <p:spPr>
            <a:xfrm>
              <a:off x="8885767" y="48057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Dominant soil texture</a:t>
              </a: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0B220CF2-5AB6-4243-A568-EEE57A04E6CC}"/>
                </a:ext>
              </a:extLst>
            </p:cNvPr>
            <p:cNvSpPr/>
            <p:nvPr/>
          </p:nvSpPr>
          <p:spPr>
            <a:xfrm>
              <a:off x="8893821" y="5063963"/>
              <a:ext cx="1872312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Precipitation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5D0B4FF6-6210-4145-97AE-FED025F52578}"/>
                </a:ext>
              </a:extLst>
            </p:cNvPr>
            <p:cNvSpPr/>
            <p:nvPr/>
          </p:nvSpPr>
          <p:spPr>
            <a:xfrm>
              <a:off x="8883195" y="4050799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Elevation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690566AD-6EBE-4F4A-8A43-4F4AE5E4A546}"/>
                </a:ext>
              </a:extLst>
            </p:cNvPr>
            <p:cNvSpPr/>
            <p:nvPr/>
          </p:nvSpPr>
          <p:spPr>
            <a:xfrm>
              <a:off x="8893820" y="5282793"/>
              <a:ext cx="1846965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EB80C2D4-0E56-48E9-A3AE-7C02EED6E7B5}"/>
                </a:ext>
              </a:extLst>
            </p:cNvPr>
            <p:cNvSpPr/>
            <p:nvPr/>
          </p:nvSpPr>
          <p:spPr>
            <a:xfrm>
              <a:off x="7388297" y="3489065"/>
              <a:ext cx="1298387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1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3578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EFCF688-520D-4188-8534-088B8F0A2C06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908CD4C-5FB4-4E9A-BE83-33A6EA5CBBC2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54FD69D-F266-431C-AA2D-9ED6E2E80B0B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6BF9505-2E7F-4FD2-90A8-6C18AF8879E2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819B418-3842-4C45-A7F3-A07A60C6BCA3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A960CCF-63B2-4E5C-B43D-A15E4E8B884E}"/>
              </a:ext>
            </a:extLst>
          </p:cNvPr>
          <p:cNvSpPr/>
          <p:nvPr/>
        </p:nvSpPr>
        <p:spPr>
          <a:xfrm>
            <a:off x="9753129" y="352730"/>
            <a:ext cx="2437695" cy="6278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2C9E5B-C9D1-465F-AE89-4D33F25AA4DA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719C94-22B0-422A-AC71-EFA96759866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AEB60DC-AADF-4A0E-838D-FB17640E2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F24800-C492-4FC1-8013-C9ABB9C26C1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BBDF97B1-C403-4B7F-BF20-5714EEED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2CAF50C7-5F34-4E82-A6BF-F752D733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D6A80A-380F-45BE-AC26-AB4DB279257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4419E1-E57A-4EA1-8213-B24BB3568DF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C00571-D08E-459B-A724-A0CC31D41A01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Baseline information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43AAF5-9136-4B1C-AC01-66B084A1EFFB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7CF3F5-99A3-40E6-AD22-79E33B93CFDF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36EDAD-B885-41D2-8EDB-6200F6248D24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73388-3788-4B63-B401-A9F0B43EB377}"/>
              </a:ext>
            </a:extLst>
          </p:cNvPr>
          <p:cNvGrpSpPr/>
          <p:nvPr/>
        </p:nvGrpSpPr>
        <p:grpSpPr>
          <a:xfrm>
            <a:off x="-1" y="349070"/>
            <a:ext cx="2437695" cy="6278319"/>
            <a:chOff x="-1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51F0DE-4E70-42B6-A7AD-1BD89A643D63}"/>
                </a:ext>
              </a:extLst>
            </p:cNvPr>
            <p:cNvSpPr/>
            <p:nvPr/>
          </p:nvSpPr>
          <p:spPr>
            <a:xfrm>
              <a:off x="-1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0069D4-C3F6-460A-A4EE-E129275A9348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74550D-CF2B-4258-AFFC-873E5C3D15AC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1F7925-4CF2-42D3-92B2-D16222C8DFC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5A15A42-30EE-42A0-A860-BEE861B55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B31EF8A6-7BD2-4818-8215-26AA1B60A34B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A8A88C-F5F5-44DF-972C-BA67C595D0FD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7B0B2C-3EB9-4AC4-9A8E-DEF99685A7D7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5DAD5D3-856E-4D61-AF5C-3A43BF75D88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F8ACCB5B-F476-46B3-B463-C2647054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27412E-930A-449A-9B5C-711423FB6DB1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err="1">
                <a:solidFill>
                  <a:schemeClr val="tx1"/>
                </a:solidFill>
              </a:rPr>
              <a:t>Modeste</a:t>
            </a:r>
            <a:r>
              <a:rPr lang="en-CA" sz="100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2F1799C-881A-40BB-810E-C3B0271AE57B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F4DBB1-0DC3-462F-960E-5BF5C73B610D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05119-90F4-4ADC-A131-14369BD6B540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>
                  <a:solidFill>
                    <a:schemeClr val="accent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CE5D3B7-69A6-45D3-8758-249009BC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71E23B20-4A60-49D1-9FC8-98A6F21B8C9B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AA5F54-C0F0-45E4-BD3B-F8C655D813BE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E0934B-87AE-4815-A9DC-BEBF6F392D2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EDD2D04F-0032-4FF3-B8B9-5ED8319D4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0779F80E-6751-4604-9261-3CE39F0157A9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4C9F88-5565-4C32-A04B-67586A8C1895}"/>
              </a:ext>
            </a:extLst>
          </p:cNvPr>
          <p:cNvGrpSpPr/>
          <p:nvPr/>
        </p:nvGrpSpPr>
        <p:grpSpPr>
          <a:xfrm>
            <a:off x="327311" y="2534026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254F48-1742-47F2-8373-42C8B909849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5E153153-1C1B-46D1-8688-8BECB0F47CF7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7F5A5108-2981-4106-92E6-610604CA5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A98193D7-AD7E-4A92-BB7B-C7B98204DD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2DC0BD8-1368-492C-860D-C5F6CD4CE234}"/>
              </a:ext>
            </a:extLst>
          </p:cNvPr>
          <p:cNvGrpSpPr/>
          <p:nvPr/>
        </p:nvGrpSpPr>
        <p:grpSpPr>
          <a:xfrm>
            <a:off x="183475" y="2951910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3B2BE5-CFFD-406E-9875-F81F3ED03B83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E3A02C7-FBB0-4350-9C14-C880CF299939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AA3EAC7E-0595-4A48-965D-DF0266D8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F4B3B6-C8AF-496F-B8F5-3B85A51487D8}"/>
              </a:ext>
            </a:extLst>
          </p:cNvPr>
          <p:cNvGrpSpPr/>
          <p:nvPr/>
        </p:nvGrpSpPr>
        <p:grpSpPr>
          <a:xfrm>
            <a:off x="180805" y="3311485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D2DEB-318D-44A5-96EA-10E9AEC2667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err="1">
                  <a:solidFill>
                    <a:schemeClr val="tx1"/>
                  </a:solidFill>
                </a:rPr>
                <a:t>Indianfarm</a:t>
              </a:r>
              <a:r>
                <a:rPr lang="en-CA" sz="100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F437EDA1-016D-4706-BB92-8E3E80A3107A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04B40B62-1410-4DEF-9D6E-E92303AAE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70EEE9-9A76-4754-BC45-225E503B01F0}"/>
              </a:ext>
            </a:extLst>
          </p:cNvPr>
          <p:cNvGrpSpPr/>
          <p:nvPr/>
        </p:nvGrpSpPr>
        <p:grpSpPr>
          <a:xfrm>
            <a:off x="180805" y="3679027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3FD5294-479C-4064-90A2-0ED254BC4D47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412D4385-DC1C-406E-AC7C-D0D121104CDF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D469F75D-6B6A-4433-9D1D-2208C622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78AFD7-0132-424C-A6F3-A0B3B1DBFC83}"/>
              </a:ext>
            </a:extLst>
          </p:cNvPr>
          <p:cNvGrpSpPr/>
          <p:nvPr/>
        </p:nvGrpSpPr>
        <p:grpSpPr>
          <a:xfrm>
            <a:off x="180805" y="4068421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AB70E9-F444-43CF-A80A-9A64BFB99F2A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686A190-4B88-4B1D-B1A4-B2924076B7D7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2989D85C-7829-424F-9963-CDF607271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917D1A67-E53B-47D3-8447-7F716CC99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034361"/>
              </p:ext>
            </p:extLst>
          </p:nvPr>
        </p:nvGraphicFramePr>
        <p:xfrm>
          <a:off x="2454316" y="4918474"/>
          <a:ext cx="7297639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76689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411730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569414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42049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60445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92056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823461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525612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63949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534373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578174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403350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Elevation 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(m)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70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TSS 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67" name="Group 66">
            <a:extLst>
              <a:ext uri="{FF2B5EF4-FFF2-40B4-BE49-F238E27FC236}">
                <a16:creationId xmlns:a16="http://schemas.microsoft.com/office/drawing/2014/main" id="{B6A672F9-0664-41BE-82B5-A210DD552CED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25A342F-4B95-4625-8126-90F7B052DBF9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119A24C-F6A9-4639-B4D4-3CE9995FDC14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E2D8132-6EF2-49B6-AE1F-004C095C5309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9D97CB0-72BA-42A7-95C0-7DCE08694A0B}"/>
              </a:ext>
            </a:extLst>
          </p:cNvPr>
          <p:cNvSpPr/>
          <p:nvPr/>
        </p:nvSpPr>
        <p:spPr>
          <a:xfrm>
            <a:off x="2514126" y="3901491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+</a:t>
            </a:r>
          </a:p>
          <a:p>
            <a:pPr algn="ctr"/>
            <a:endParaRPr lang="en-CA"/>
          </a:p>
          <a:p>
            <a:pPr algn="ctr"/>
            <a:r>
              <a:rPr lang="en-CA">
                <a:sym typeface="Symbol" panose="05050102010706020507" pitchFamily="18" charset="2"/>
              </a:rPr>
              <a:t></a:t>
            </a:r>
            <a:endParaRPr lang="en-CA"/>
          </a:p>
        </p:txBody>
      </p:sp>
      <p:pic>
        <p:nvPicPr>
          <p:cNvPr id="129" name="Graphic 128" descr="World">
            <a:extLst>
              <a:ext uri="{FF2B5EF4-FFF2-40B4-BE49-F238E27FC236}">
                <a16:creationId xmlns:a16="http://schemas.microsoft.com/office/drawing/2014/main" id="{D9A1A561-0AB6-4516-B5E1-A6C1D79B40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76624" y="4654117"/>
            <a:ext cx="318011" cy="300740"/>
          </a:xfrm>
          <a:prstGeom prst="rect">
            <a:avLst/>
          </a:prstGeom>
        </p:spPr>
      </p:pic>
      <p:pic>
        <p:nvPicPr>
          <p:cNvPr id="130" name="Graphic 129" descr="Map compass">
            <a:extLst>
              <a:ext uri="{FF2B5EF4-FFF2-40B4-BE49-F238E27FC236}">
                <a16:creationId xmlns:a16="http://schemas.microsoft.com/office/drawing/2014/main" id="{0837A5DB-7C14-40C4-96F9-206371DBBF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71147" y="3547860"/>
            <a:ext cx="318011" cy="30074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A878BEF2-218C-4558-927E-F4B850D9B313}"/>
              </a:ext>
            </a:extLst>
          </p:cNvPr>
          <p:cNvSpPr txBox="1"/>
          <p:nvPr/>
        </p:nvSpPr>
        <p:spPr>
          <a:xfrm>
            <a:off x="2452227" y="3177892"/>
            <a:ext cx="29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523B327-6EAE-438F-98F2-7ADDB01FB084}"/>
              </a:ext>
            </a:extLst>
          </p:cNvPr>
          <p:cNvGrpSpPr/>
          <p:nvPr/>
        </p:nvGrpSpPr>
        <p:grpSpPr>
          <a:xfrm>
            <a:off x="9866083" y="1238388"/>
            <a:ext cx="2201511" cy="1009204"/>
            <a:chOff x="8208974" y="2844304"/>
            <a:chExt cx="1269216" cy="1009204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38666FD-2B4F-47AC-AE08-80F9E80324E2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5BB1A229-4FAA-423E-8E83-61E91067B56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Municipality</a:t>
                </a:r>
                <a:endParaRPr lang="en-CA" sz="1200"/>
              </a:p>
            </p:txBody>
          </p:sp>
          <p:sp>
            <p:nvSpPr>
              <p:cNvPr id="142" name="Isosceles Triangle 141">
                <a:extLst>
                  <a:ext uri="{FF2B5EF4-FFF2-40B4-BE49-F238E27FC236}">
                    <a16:creationId xmlns:a16="http://schemas.microsoft.com/office/drawing/2014/main" id="{5A872E3B-78F0-446C-BE36-9C32BEDDDA73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E3EFC1E-E1E9-45DD-B7DB-D0DBA543B871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18FD7356-DAA6-43D8-95C0-C12A6C9B03A5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Watershed</a:t>
                </a:r>
              </a:p>
            </p:txBody>
          </p:sp>
          <p:sp>
            <p:nvSpPr>
              <p:cNvPr id="140" name="Isosceles Triangle 139">
                <a:extLst>
                  <a:ext uri="{FF2B5EF4-FFF2-40B4-BE49-F238E27FC236}">
                    <a16:creationId xmlns:a16="http://schemas.microsoft.com/office/drawing/2014/main" id="{1BA722F0-A9B0-4FCF-B036-E814FD4CD061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BFCF835-4D8B-4191-A5E0-3F25A3BD4C4F}"/>
                </a:ext>
              </a:extLst>
            </p:cNvPr>
            <p:cNvGrpSpPr/>
            <p:nvPr/>
          </p:nvGrpSpPr>
          <p:grpSpPr>
            <a:xfrm>
              <a:off x="8208974" y="3601508"/>
              <a:ext cx="1260000" cy="252000"/>
              <a:chOff x="10039823" y="442664"/>
              <a:chExt cx="2061132" cy="352179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2FE8BE9F-10F1-462B-BCF0-C43CB8D5BE8F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err="1"/>
                  <a:t>Subwatershed</a:t>
                </a:r>
                <a:endParaRPr lang="en-CA" sz="1000"/>
              </a:p>
            </p:txBody>
          </p:sp>
          <p:sp>
            <p:nvSpPr>
              <p:cNvPr id="138" name="Isosceles Triangle 137">
                <a:extLst>
                  <a:ext uri="{FF2B5EF4-FFF2-40B4-BE49-F238E27FC236}">
                    <a16:creationId xmlns:a16="http://schemas.microsoft.com/office/drawing/2014/main" id="{9C4A0567-CA1F-4E58-AA11-213D912CB93E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E341CDF-BFA0-4F29-BC82-765EBF4ADA36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03A6E14-86B5-4382-8A16-B113DD63AD63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2B07D83-5B71-4965-9433-65880A8DAC77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167" name="Table 166">
            <a:extLst>
              <a:ext uri="{FF2B5EF4-FFF2-40B4-BE49-F238E27FC236}">
                <a16:creationId xmlns:a16="http://schemas.microsoft.com/office/drawing/2014/main" id="{FDC21F0F-463A-45E6-AC00-DF1F4039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208126"/>
              </p:ext>
            </p:extLst>
          </p:nvPr>
        </p:nvGraphicFramePr>
        <p:xfrm>
          <a:off x="6963557" y="638238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819A5FD-A3A7-431D-B7DD-A57BB99B063B}"/>
              </a:ext>
            </a:extLst>
          </p:cNvPr>
          <p:cNvGrpSpPr/>
          <p:nvPr/>
        </p:nvGrpSpPr>
        <p:grpSpPr>
          <a:xfrm>
            <a:off x="6960580" y="432800"/>
            <a:ext cx="1218677" cy="1142189"/>
            <a:chOff x="8967734" y="551991"/>
            <a:chExt cx="1218677" cy="1142189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70DCD92-9579-48ED-8998-748DDB75251F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2BDFC8C3-9C63-4707-952D-3BD52978E19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175" name="Isosceles Triangle 174">
                <a:extLst>
                  <a:ext uri="{FF2B5EF4-FFF2-40B4-BE49-F238E27FC236}">
                    <a16:creationId xmlns:a16="http://schemas.microsoft.com/office/drawing/2014/main" id="{5841BBC6-4A57-44FA-8BA3-ABD327B24B4B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29BC444-56B0-4E0F-A00A-3F37A833B2C5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4FC815B-C633-4660-813A-16EBC308942A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744ECC2-E814-4949-A67D-23620949F44C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132087-6560-47CB-8256-B7C8795B4DB3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B6341BCA-032F-44F8-BF3B-D6A499D7A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427647"/>
              </p:ext>
            </p:extLst>
          </p:nvPr>
        </p:nvGraphicFramePr>
        <p:xfrm>
          <a:off x="9867489" y="4813584"/>
          <a:ext cx="2257298" cy="139092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45502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80227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2330">
                <a:tc>
                  <a:txBody>
                    <a:bodyPr/>
                    <a:lstStyle/>
                    <a:p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2330">
                <a:tc>
                  <a:txBody>
                    <a:bodyPr/>
                    <a:lstStyle/>
                    <a:p>
                      <a:r>
                        <a:rPr lang="en-CA" sz="900"/>
                        <a:t>Total P off-site (kg/</a:t>
                      </a:r>
                      <a:r>
                        <a:rPr lang="en-CA" sz="900" err="1"/>
                        <a:t>yr</a:t>
                      </a:r>
                      <a:r>
                        <a:rPr lang="en-CA" sz="9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35041">
                <a:tc>
                  <a:txBody>
                    <a:bodyPr/>
                    <a:lstStyle/>
                    <a:p>
                      <a:r>
                        <a:rPr lang="en-CA" sz="900"/>
                        <a:t>Carbon (ton/</a:t>
                      </a:r>
                      <a:r>
                        <a:rPr lang="en-CA" sz="900" err="1"/>
                        <a:t>yr</a:t>
                      </a:r>
                      <a:r>
                        <a:rPr lang="en-CA" sz="9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35041">
                <a:tc>
                  <a:txBody>
                    <a:bodyPr/>
                    <a:lstStyle/>
                    <a:p>
                      <a:r>
                        <a:rPr lang="en-CA" sz="90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35041">
                <a:tc>
                  <a:txBody>
                    <a:bodyPr/>
                    <a:lstStyle/>
                    <a:p>
                      <a:r>
                        <a:rPr lang="en-CA" sz="90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8652">
                <a:tc>
                  <a:txBody>
                    <a:bodyPr/>
                    <a:lstStyle/>
                    <a:p>
                      <a:r>
                        <a:rPr lang="en-CA" sz="9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5FD6CDAE-9542-4B96-B421-85AA07479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242722"/>
              </p:ext>
            </p:extLst>
          </p:nvPr>
        </p:nvGraphicFramePr>
        <p:xfrm>
          <a:off x="9867489" y="2561925"/>
          <a:ext cx="2257298" cy="193580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55093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3684">
                <a:tc>
                  <a:txBody>
                    <a:bodyPr/>
                    <a:lstStyle/>
                    <a:p>
                      <a:r>
                        <a:rPr lang="en-CA" sz="70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56151">
                <a:tc>
                  <a:txBody>
                    <a:bodyPr/>
                    <a:lstStyle/>
                    <a:p>
                      <a:r>
                        <a:rPr lang="en-CA" sz="70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86736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8673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8673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8673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01474">
                <a:tc>
                  <a:txBody>
                    <a:bodyPr/>
                    <a:lstStyle/>
                    <a:p>
                      <a:pPr algn="ctr"/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81" name="TextBox 180">
            <a:extLst>
              <a:ext uri="{FF2B5EF4-FFF2-40B4-BE49-F238E27FC236}">
                <a16:creationId xmlns:a16="http://schemas.microsoft.com/office/drawing/2014/main" id="{5C7828BF-ADD9-485F-80FF-A4D5AE9EFE72}"/>
              </a:ext>
            </a:extLst>
          </p:cNvPr>
          <p:cNvSpPr txBox="1"/>
          <p:nvPr/>
        </p:nvSpPr>
        <p:spPr>
          <a:xfrm>
            <a:off x="9875857" y="2321179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Baseline 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10CAE06-20FA-4DB7-96EA-AB4C0DD189D8}"/>
              </a:ext>
            </a:extLst>
          </p:cNvPr>
          <p:cNvSpPr txBox="1"/>
          <p:nvPr/>
        </p:nvSpPr>
        <p:spPr>
          <a:xfrm>
            <a:off x="9887667" y="4573691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effectiveness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47A18C4-5AB9-4FD6-BEE1-71E6993EC132}"/>
              </a:ext>
            </a:extLst>
          </p:cNvPr>
          <p:cNvGrpSpPr/>
          <p:nvPr/>
        </p:nvGrpSpPr>
        <p:grpSpPr>
          <a:xfrm>
            <a:off x="9867258" y="639624"/>
            <a:ext cx="2200337" cy="252000"/>
            <a:chOff x="10039823" y="442664"/>
            <a:chExt cx="2061132" cy="280000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EC470C21-977A-4737-9A5C-FC2457B330A5}"/>
                </a:ext>
              </a:extLst>
            </p:cNvPr>
            <p:cNvSpPr/>
            <p:nvPr/>
          </p:nvSpPr>
          <p:spPr>
            <a:xfrm>
              <a:off x="10039823" y="442664"/>
              <a:ext cx="2061132" cy="28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/>
                <a:t>Farm</a:t>
              </a:r>
            </a:p>
          </p:txBody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D63D16FB-5C0B-46DA-B6B0-A54215E89DA4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DA709F06-7E1E-4B8C-ADB6-CAAA08192B81}"/>
              </a:ext>
            </a:extLst>
          </p:cNvPr>
          <p:cNvSpPr txBox="1"/>
          <p:nvPr/>
        </p:nvSpPr>
        <p:spPr>
          <a:xfrm>
            <a:off x="9809122" y="39835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Summarization level</a:t>
            </a:r>
            <a:endParaRPr lang="en-CA" sz="1100" b="1" baseline="3000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B932053-F214-4AC8-8017-744F71E32A5A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4DC2737-0DBD-4679-A82C-F261AFFB7B4E}"/>
              </a:ext>
            </a:extLst>
          </p:cNvPr>
          <p:cNvGrpSpPr/>
          <p:nvPr/>
        </p:nvGrpSpPr>
        <p:grpSpPr>
          <a:xfrm>
            <a:off x="3395897" y="938633"/>
            <a:ext cx="3129815" cy="3155848"/>
            <a:chOff x="3395897" y="938633"/>
            <a:chExt cx="3129815" cy="3155848"/>
          </a:xfrm>
          <a:solidFill>
            <a:schemeClr val="bg1"/>
          </a:solidFill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6C5F0E5-494C-497B-866D-76F043AC21D7}"/>
                </a:ext>
              </a:extLst>
            </p:cNvPr>
            <p:cNvSpPr/>
            <p:nvPr/>
          </p:nvSpPr>
          <p:spPr>
            <a:xfrm>
              <a:off x="5147971" y="3020954"/>
              <a:ext cx="577730" cy="301488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D233B561-2F2F-4D3E-AEF6-B17B479C6837}"/>
                </a:ext>
              </a:extLst>
            </p:cNvPr>
            <p:cNvSpPr/>
            <p:nvPr/>
          </p:nvSpPr>
          <p:spPr>
            <a:xfrm>
              <a:off x="5794663" y="3020954"/>
              <a:ext cx="577730" cy="301488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06FA1139-1235-43D0-BD56-9B1549333A70}"/>
                </a:ext>
              </a:extLst>
            </p:cNvPr>
            <p:cNvSpPr/>
            <p:nvPr/>
          </p:nvSpPr>
          <p:spPr>
            <a:xfrm>
              <a:off x="5794663" y="2663645"/>
              <a:ext cx="577730" cy="301488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07DF9B9-40F7-466F-BF78-E40713A6BA15}"/>
                </a:ext>
              </a:extLst>
            </p:cNvPr>
            <p:cNvSpPr/>
            <p:nvPr/>
          </p:nvSpPr>
          <p:spPr>
            <a:xfrm>
              <a:off x="5160999" y="1620015"/>
              <a:ext cx="1211394" cy="96277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7842C56-BD04-4E99-BCF5-FAF5066271DC}"/>
                </a:ext>
              </a:extLst>
            </p:cNvPr>
            <p:cNvSpPr/>
            <p:nvPr/>
          </p:nvSpPr>
          <p:spPr>
            <a:xfrm>
              <a:off x="4949350" y="3792993"/>
              <a:ext cx="577730" cy="301488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866C4EE-0CA6-40C7-B70D-AB026A962D09}"/>
                </a:ext>
              </a:extLst>
            </p:cNvPr>
            <p:cNvSpPr/>
            <p:nvPr/>
          </p:nvSpPr>
          <p:spPr>
            <a:xfrm>
              <a:off x="3395897" y="3410649"/>
              <a:ext cx="839489" cy="666324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6B2806A-372D-48BE-8D36-1B8CEC067482}"/>
                </a:ext>
              </a:extLst>
            </p:cNvPr>
            <p:cNvSpPr/>
            <p:nvPr/>
          </p:nvSpPr>
          <p:spPr>
            <a:xfrm>
              <a:off x="4302657" y="3410649"/>
              <a:ext cx="577730" cy="301488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5EA7782C-533B-4F2D-833D-83C7D6D6B4AE}"/>
                </a:ext>
              </a:extLst>
            </p:cNvPr>
            <p:cNvSpPr/>
            <p:nvPr/>
          </p:nvSpPr>
          <p:spPr>
            <a:xfrm>
              <a:off x="5610226" y="3409354"/>
              <a:ext cx="915486" cy="498633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33C03B34-BCC9-4DF7-8454-0D85D0119E8B}"/>
                </a:ext>
              </a:extLst>
            </p:cNvPr>
            <p:cNvSpPr/>
            <p:nvPr/>
          </p:nvSpPr>
          <p:spPr>
            <a:xfrm>
              <a:off x="4634349" y="938633"/>
              <a:ext cx="1867943" cy="510508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0A362C3-E691-482F-961E-92155274DD36}"/>
                </a:ext>
              </a:extLst>
            </p:cNvPr>
            <p:cNvSpPr/>
            <p:nvPr/>
          </p:nvSpPr>
          <p:spPr>
            <a:xfrm>
              <a:off x="4302657" y="2063069"/>
              <a:ext cx="778042" cy="124629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45BC275F-7706-4E87-A9B3-D95F9770C99D}"/>
              </a:ext>
            </a:extLst>
          </p:cNvPr>
          <p:cNvSpPr txBox="1"/>
          <p:nvPr/>
        </p:nvSpPr>
        <p:spPr>
          <a:xfrm>
            <a:off x="9809122" y="967281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Location filter</a:t>
            </a:r>
            <a:endParaRPr lang="en-CA" sz="1100" b="1" baseline="3000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8D2F344-999B-4E0E-B056-C9310CA4734F}"/>
              </a:ext>
            </a:extLst>
          </p:cNvPr>
          <p:cNvGrpSpPr/>
          <p:nvPr/>
        </p:nvGrpSpPr>
        <p:grpSpPr>
          <a:xfrm>
            <a:off x="7543724" y="1501503"/>
            <a:ext cx="2265398" cy="1728772"/>
            <a:chOff x="4242330" y="1019962"/>
            <a:chExt cx="2265398" cy="1777393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24206C5-AA84-4D70-B11F-DEB2CA7A1734}"/>
                </a:ext>
              </a:extLst>
            </p:cNvPr>
            <p:cNvSpPr/>
            <p:nvPr/>
          </p:nvSpPr>
          <p:spPr>
            <a:xfrm>
              <a:off x="4242330" y="2158360"/>
              <a:ext cx="203817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/>
                <a:t>Location filter (only visible in LSD, Parcel, and Farm level)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8A4722E-C420-42DA-8F79-F9D35EF952F0}"/>
                </a:ext>
              </a:extLst>
            </p:cNvPr>
            <p:cNvCxnSpPr>
              <a:cxnSpLocks/>
              <a:stCxn id="116" idx="0"/>
            </p:cNvCxnSpPr>
            <p:nvPr/>
          </p:nvCxnSpPr>
          <p:spPr>
            <a:xfrm flipV="1">
              <a:off x="5261416" y="1019962"/>
              <a:ext cx="1246312" cy="1138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810CEE1-2231-4B78-9B68-E7570EC2E8ED}"/>
              </a:ext>
            </a:extLst>
          </p:cNvPr>
          <p:cNvGrpSpPr/>
          <p:nvPr/>
        </p:nvGrpSpPr>
        <p:grpSpPr>
          <a:xfrm>
            <a:off x="6281257" y="4562176"/>
            <a:ext cx="3414692" cy="2093638"/>
            <a:chOff x="7388297" y="3429000"/>
            <a:chExt cx="3414692" cy="2093638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4C2F816D-BF13-477F-8B00-E25D6C286DB7}"/>
                </a:ext>
              </a:extLst>
            </p:cNvPr>
            <p:cNvSpPr/>
            <p:nvPr/>
          </p:nvSpPr>
          <p:spPr>
            <a:xfrm>
              <a:off x="8724901" y="3429000"/>
              <a:ext cx="2078088" cy="3169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Elevation</a:t>
              </a:r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B944B562-C309-498B-B4D8-C7553C9681E3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888B0535-3565-4C46-992D-52BB3DC39E1F}"/>
                </a:ext>
              </a:extLst>
            </p:cNvPr>
            <p:cNvSpPr/>
            <p:nvPr/>
          </p:nvSpPr>
          <p:spPr>
            <a:xfrm>
              <a:off x="8868474" y="3755825"/>
              <a:ext cx="1922897" cy="1766813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5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EEC1CA6-F7F4-409D-8E37-CA9455F7F97E}"/>
                </a:ext>
              </a:extLst>
            </p:cNvPr>
            <p:cNvSpPr/>
            <p:nvPr/>
          </p:nvSpPr>
          <p:spPr>
            <a:xfrm>
              <a:off x="8881973" y="38072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2C806C5-4969-4349-A1AE-CDCF2567315E}"/>
                </a:ext>
              </a:extLst>
            </p:cNvPr>
            <p:cNvSpPr/>
            <p:nvPr/>
          </p:nvSpPr>
          <p:spPr>
            <a:xfrm>
              <a:off x="8885767" y="429060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Slope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EEC36EE-7BB2-42A6-A211-011AEDE43938}"/>
                </a:ext>
              </a:extLst>
            </p:cNvPr>
            <p:cNvSpPr/>
            <p:nvPr/>
          </p:nvSpPr>
          <p:spPr>
            <a:xfrm>
              <a:off x="8894148" y="453059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Dominant land use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6646E46-B305-4F12-B879-CD86CE3C2097}"/>
                </a:ext>
              </a:extLst>
            </p:cNvPr>
            <p:cNvSpPr/>
            <p:nvPr/>
          </p:nvSpPr>
          <p:spPr>
            <a:xfrm>
              <a:off x="8885767" y="48057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Dominant soil texture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71E3B7C-3683-4C96-8F60-4C2D360F6888}"/>
                </a:ext>
              </a:extLst>
            </p:cNvPr>
            <p:cNvSpPr/>
            <p:nvPr/>
          </p:nvSpPr>
          <p:spPr>
            <a:xfrm>
              <a:off x="8893821" y="5063963"/>
              <a:ext cx="1872312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Precipitation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10EBDEA-8AEF-403B-BA97-A7EC6563B420}"/>
                </a:ext>
              </a:extLst>
            </p:cNvPr>
            <p:cNvSpPr/>
            <p:nvPr/>
          </p:nvSpPr>
          <p:spPr>
            <a:xfrm>
              <a:off x="8883195" y="4050799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Elevation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D3F1B30-0287-4200-9043-FC4AAB8E1749}"/>
                </a:ext>
              </a:extLst>
            </p:cNvPr>
            <p:cNvSpPr/>
            <p:nvPr/>
          </p:nvSpPr>
          <p:spPr>
            <a:xfrm>
              <a:off x="8893820" y="5282793"/>
              <a:ext cx="1846965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FE23E05-B88D-4FA4-BC13-637F1EDC486D}"/>
                </a:ext>
              </a:extLst>
            </p:cNvPr>
            <p:cNvSpPr/>
            <p:nvPr/>
          </p:nvSpPr>
          <p:spPr>
            <a:xfrm>
              <a:off x="7388297" y="3489065"/>
              <a:ext cx="1298387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1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8101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EFCF688-520D-4188-8534-088B8F0A2C06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908CD4C-5FB4-4E9A-BE83-33A6EA5CBBC2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54FD69D-F266-431C-AA2D-9ED6E2E80B0B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6BF9505-2E7F-4FD2-90A8-6C18AF8879E2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819B418-3842-4C45-A7F3-A07A60C6BCA3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A960CCF-63B2-4E5C-B43D-A15E4E8B884E}"/>
              </a:ext>
            </a:extLst>
          </p:cNvPr>
          <p:cNvSpPr/>
          <p:nvPr/>
        </p:nvSpPr>
        <p:spPr>
          <a:xfrm>
            <a:off x="9753129" y="352730"/>
            <a:ext cx="2437695" cy="6278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2C9E5B-C9D1-465F-AE89-4D33F25AA4DA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719C94-22B0-422A-AC71-EFA96759866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AEB60DC-AADF-4A0E-838D-FB17640E2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F24800-C492-4FC1-8013-C9ABB9C26C1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BBDF97B1-C403-4B7F-BF20-5714EEED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2CAF50C7-5F34-4E82-A6BF-F752D733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D6A80A-380F-45BE-AC26-AB4DB279257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4419E1-E57A-4EA1-8213-B24BB3568DF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C00571-D08E-459B-A724-A0CC31D41A01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Baseline information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43AAF5-9136-4B1C-AC01-66B084A1EFFB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7CF3F5-99A3-40E6-AD22-79E33B93CFDF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36EDAD-B885-41D2-8EDB-6200F6248D24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73388-3788-4B63-B401-A9F0B43EB377}"/>
              </a:ext>
            </a:extLst>
          </p:cNvPr>
          <p:cNvGrpSpPr/>
          <p:nvPr/>
        </p:nvGrpSpPr>
        <p:grpSpPr>
          <a:xfrm>
            <a:off x="-1" y="349070"/>
            <a:ext cx="2437695" cy="6278319"/>
            <a:chOff x="-1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51F0DE-4E70-42B6-A7AD-1BD89A643D63}"/>
                </a:ext>
              </a:extLst>
            </p:cNvPr>
            <p:cNvSpPr/>
            <p:nvPr/>
          </p:nvSpPr>
          <p:spPr>
            <a:xfrm>
              <a:off x="-1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0069D4-C3F6-460A-A4EE-E129275A9348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74550D-CF2B-4258-AFFC-873E5C3D15AC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1F7925-4CF2-42D3-92B2-D16222C8DFC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5A15A42-30EE-42A0-A860-BEE861B55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B31EF8A6-7BD2-4818-8215-26AA1B60A34B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A8A88C-F5F5-44DF-972C-BA67C595D0FD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7B0B2C-3EB9-4AC4-9A8E-DEF99685A7D7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5DAD5D3-856E-4D61-AF5C-3A43BF75D88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F8ACCB5B-F476-46B3-B463-C2647054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27412E-930A-449A-9B5C-711423FB6DB1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err="1">
                <a:solidFill>
                  <a:schemeClr val="tx1"/>
                </a:solidFill>
              </a:rPr>
              <a:t>Modeste</a:t>
            </a:r>
            <a:r>
              <a:rPr lang="en-CA" sz="100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2F1799C-881A-40BB-810E-C3B0271AE57B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F4DBB1-0DC3-462F-960E-5BF5C73B610D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05119-90F4-4ADC-A131-14369BD6B540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>
                  <a:solidFill>
                    <a:schemeClr val="accent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CE5D3B7-69A6-45D3-8758-249009BC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71E23B20-4A60-49D1-9FC8-98A6F21B8C9B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AA5F54-C0F0-45E4-BD3B-F8C655D813BE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E0934B-87AE-4815-A9DC-BEBF6F392D2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EDD2D04F-0032-4FF3-B8B9-5ED8319D4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0779F80E-6751-4604-9261-3CE39F0157A9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4C9F88-5565-4C32-A04B-67586A8C1895}"/>
              </a:ext>
            </a:extLst>
          </p:cNvPr>
          <p:cNvGrpSpPr/>
          <p:nvPr/>
        </p:nvGrpSpPr>
        <p:grpSpPr>
          <a:xfrm>
            <a:off x="327311" y="2534026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254F48-1742-47F2-8373-42C8B909849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5E153153-1C1B-46D1-8688-8BECB0F47CF7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7F5A5108-2981-4106-92E6-610604CA5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A98193D7-AD7E-4A92-BB7B-C7B98204DD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2DC0BD8-1368-492C-860D-C5F6CD4CE234}"/>
              </a:ext>
            </a:extLst>
          </p:cNvPr>
          <p:cNvGrpSpPr/>
          <p:nvPr/>
        </p:nvGrpSpPr>
        <p:grpSpPr>
          <a:xfrm>
            <a:off x="183475" y="2951910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3B2BE5-CFFD-406E-9875-F81F3ED03B83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E3A02C7-FBB0-4350-9C14-C880CF299939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AA3EAC7E-0595-4A48-965D-DF0266D8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F4B3B6-C8AF-496F-B8F5-3B85A51487D8}"/>
              </a:ext>
            </a:extLst>
          </p:cNvPr>
          <p:cNvGrpSpPr/>
          <p:nvPr/>
        </p:nvGrpSpPr>
        <p:grpSpPr>
          <a:xfrm>
            <a:off x="180805" y="3311485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D2DEB-318D-44A5-96EA-10E9AEC2667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err="1">
                  <a:solidFill>
                    <a:schemeClr val="tx1"/>
                  </a:solidFill>
                </a:rPr>
                <a:t>Indianfarm</a:t>
              </a:r>
              <a:r>
                <a:rPr lang="en-CA" sz="100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F437EDA1-016D-4706-BB92-8E3E80A3107A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04B40B62-1410-4DEF-9D6E-E92303AAE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70EEE9-9A76-4754-BC45-225E503B01F0}"/>
              </a:ext>
            </a:extLst>
          </p:cNvPr>
          <p:cNvGrpSpPr/>
          <p:nvPr/>
        </p:nvGrpSpPr>
        <p:grpSpPr>
          <a:xfrm>
            <a:off x="180805" y="3679027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3FD5294-479C-4064-90A2-0ED254BC4D47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412D4385-DC1C-406E-AC7C-D0D121104CDF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D469F75D-6B6A-4433-9D1D-2208C622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78AFD7-0132-424C-A6F3-A0B3B1DBFC83}"/>
              </a:ext>
            </a:extLst>
          </p:cNvPr>
          <p:cNvGrpSpPr/>
          <p:nvPr/>
        </p:nvGrpSpPr>
        <p:grpSpPr>
          <a:xfrm>
            <a:off x="180805" y="4068421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AB70E9-F444-43CF-A80A-9A64BFB99F2A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686A190-4B88-4B1D-B1A4-B2924076B7D7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2989D85C-7829-424F-9963-CDF607271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917D1A67-E53B-47D3-8447-7F716CC99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824401"/>
              </p:ext>
            </p:extLst>
          </p:nvPr>
        </p:nvGraphicFramePr>
        <p:xfrm>
          <a:off x="2454316" y="4918474"/>
          <a:ext cx="7297639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21640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332221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563689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416262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5983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11116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85098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520328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633068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52900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572361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399295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Municipality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Elevation 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(m)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70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TSS 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128" name="Rectangle 127">
            <a:extLst>
              <a:ext uri="{FF2B5EF4-FFF2-40B4-BE49-F238E27FC236}">
                <a16:creationId xmlns:a16="http://schemas.microsoft.com/office/drawing/2014/main" id="{F9D97CB0-72BA-42A7-95C0-7DCE08694A0B}"/>
              </a:ext>
            </a:extLst>
          </p:cNvPr>
          <p:cNvSpPr/>
          <p:nvPr/>
        </p:nvSpPr>
        <p:spPr>
          <a:xfrm>
            <a:off x="2505664" y="3840163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+</a:t>
            </a:r>
          </a:p>
          <a:p>
            <a:pPr algn="ctr"/>
            <a:endParaRPr lang="en-CA"/>
          </a:p>
          <a:p>
            <a:pPr algn="ctr"/>
            <a:r>
              <a:rPr lang="en-CA">
                <a:sym typeface="Symbol" panose="05050102010706020507" pitchFamily="18" charset="2"/>
              </a:rPr>
              <a:t></a:t>
            </a:r>
            <a:endParaRPr lang="en-CA"/>
          </a:p>
        </p:txBody>
      </p:sp>
      <p:pic>
        <p:nvPicPr>
          <p:cNvPr id="129" name="Graphic 128" descr="World">
            <a:extLst>
              <a:ext uri="{FF2B5EF4-FFF2-40B4-BE49-F238E27FC236}">
                <a16:creationId xmlns:a16="http://schemas.microsoft.com/office/drawing/2014/main" id="{D9A1A561-0AB6-4516-B5E1-A6C1D79B40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68162" y="4592789"/>
            <a:ext cx="318011" cy="300740"/>
          </a:xfrm>
          <a:prstGeom prst="rect">
            <a:avLst/>
          </a:prstGeom>
        </p:spPr>
      </p:pic>
      <p:pic>
        <p:nvPicPr>
          <p:cNvPr id="130" name="Graphic 129" descr="Map compass">
            <a:extLst>
              <a:ext uri="{FF2B5EF4-FFF2-40B4-BE49-F238E27FC236}">
                <a16:creationId xmlns:a16="http://schemas.microsoft.com/office/drawing/2014/main" id="{0837A5DB-7C14-40C4-96F9-206371DBBF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62685" y="3486532"/>
            <a:ext cx="318011" cy="30074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A878BEF2-218C-4558-927E-F4B850D9B313}"/>
              </a:ext>
            </a:extLst>
          </p:cNvPr>
          <p:cNvSpPr txBox="1"/>
          <p:nvPr/>
        </p:nvSpPr>
        <p:spPr>
          <a:xfrm>
            <a:off x="2443765" y="3116564"/>
            <a:ext cx="29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E341CDF-BFA0-4F29-BC82-765EBF4ADA36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03A6E14-86B5-4382-8A16-B113DD63AD63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2B07D83-5B71-4965-9433-65880A8DAC77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167" name="Table 166">
            <a:extLst>
              <a:ext uri="{FF2B5EF4-FFF2-40B4-BE49-F238E27FC236}">
                <a16:creationId xmlns:a16="http://schemas.microsoft.com/office/drawing/2014/main" id="{FDC21F0F-463A-45E6-AC00-DF1F4039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172104"/>
              </p:ext>
            </p:extLst>
          </p:nvPr>
        </p:nvGraphicFramePr>
        <p:xfrm>
          <a:off x="6963557" y="638238"/>
          <a:ext cx="1218677" cy="74735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</a:tbl>
          </a:graphicData>
        </a:graphic>
      </p:graphicFrame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819A5FD-A3A7-431D-B7DD-A57BB99B063B}"/>
              </a:ext>
            </a:extLst>
          </p:cNvPr>
          <p:cNvGrpSpPr/>
          <p:nvPr/>
        </p:nvGrpSpPr>
        <p:grpSpPr>
          <a:xfrm>
            <a:off x="6960580" y="432800"/>
            <a:ext cx="1218677" cy="893896"/>
            <a:chOff x="8967734" y="551991"/>
            <a:chExt cx="1218677" cy="893896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70DCD92-9579-48ED-8998-748DDB75251F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2BDFC8C3-9C63-4707-952D-3BD52978E19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175" name="Isosceles Triangle 174">
                <a:extLst>
                  <a:ext uri="{FF2B5EF4-FFF2-40B4-BE49-F238E27FC236}">
                    <a16:creationId xmlns:a16="http://schemas.microsoft.com/office/drawing/2014/main" id="{5841BBC6-4A57-44FA-8BA3-ABD327B24B4B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29BC444-56B0-4E0F-A00A-3F37A833B2C5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4FC815B-C633-4660-813A-16EBC308942A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132087-6560-47CB-8256-B7C8795B4DB3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B6341BCA-032F-44F8-BF3B-D6A499D7A09C}"/>
              </a:ext>
            </a:extLst>
          </p:cNvPr>
          <p:cNvGraphicFramePr>
            <a:graphicFrameLocks noGrp="1"/>
          </p:cNvGraphicFramePr>
          <p:nvPr/>
        </p:nvGraphicFramePr>
        <p:xfrm>
          <a:off x="9852392" y="4587914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/>
                        <a:t>Total P off-site (kg/</a:t>
                      </a:r>
                      <a:r>
                        <a:rPr lang="en-CA" sz="1000" err="1"/>
                        <a:t>yr</a:t>
                      </a:r>
                      <a:r>
                        <a:rPr lang="en-CA" sz="10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/>
                        <a:t>Carbon (ton/</a:t>
                      </a:r>
                      <a:r>
                        <a:rPr lang="en-CA" sz="1000" err="1"/>
                        <a:t>yr</a:t>
                      </a:r>
                      <a:r>
                        <a:rPr lang="en-CA" sz="10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5FD6CDAE-9542-4B96-B421-85AA07479721}"/>
              </a:ext>
            </a:extLst>
          </p:cNvPr>
          <p:cNvGraphicFramePr>
            <a:graphicFrameLocks noGrp="1"/>
          </p:cNvGraphicFramePr>
          <p:nvPr/>
        </p:nvGraphicFramePr>
        <p:xfrm>
          <a:off x="9834324" y="156878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81" name="TextBox 180">
            <a:extLst>
              <a:ext uri="{FF2B5EF4-FFF2-40B4-BE49-F238E27FC236}">
                <a16:creationId xmlns:a16="http://schemas.microsoft.com/office/drawing/2014/main" id="{5C7828BF-ADD9-485F-80FF-A4D5AE9EFE72}"/>
              </a:ext>
            </a:extLst>
          </p:cNvPr>
          <p:cNvSpPr txBox="1"/>
          <p:nvPr/>
        </p:nvSpPr>
        <p:spPr>
          <a:xfrm>
            <a:off x="9796930" y="132653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Baseline 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10CAE06-20FA-4DB7-96EA-AB4C0DD189D8}"/>
              </a:ext>
            </a:extLst>
          </p:cNvPr>
          <p:cNvSpPr txBox="1"/>
          <p:nvPr/>
        </p:nvSpPr>
        <p:spPr>
          <a:xfrm>
            <a:off x="9820045" y="4371037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effectiveness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47A18C4-5AB9-4FD6-BEE1-71E6993EC132}"/>
              </a:ext>
            </a:extLst>
          </p:cNvPr>
          <p:cNvGrpSpPr/>
          <p:nvPr/>
        </p:nvGrpSpPr>
        <p:grpSpPr>
          <a:xfrm>
            <a:off x="9871807" y="737258"/>
            <a:ext cx="2200337" cy="316961"/>
            <a:chOff x="10039823" y="442664"/>
            <a:chExt cx="2061132" cy="352179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EC470C21-977A-4737-9A5C-FC2457B330A5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/>
                <a:t>Municipality</a:t>
              </a:r>
            </a:p>
          </p:txBody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D63D16FB-5C0B-46DA-B6B0-A54215E89DA4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DA709F06-7E1E-4B8C-ADB6-CAAA08192B81}"/>
              </a:ext>
            </a:extLst>
          </p:cNvPr>
          <p:cNvSpPr txBox="1"/>
          <p:nvPr/>
        </p:nvSpPr>
        <p:spPr>
          <a:xfrm>
            <a:off x="9809122" y="39835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Summarization level</a:t>
            </a:r>
            <a:endParaRPr lang="en-CA" sz="1100" b="1" baseline="3000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B932053-F214-4AC8-8017-744F71E32A5A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410B698-4BC6-417B-8B49-1ADB2CC31769}"/>
              </a:ext>
            </a:extLst>
          </p:cNvPr>
          <p:cNvGrpSpPr/>
          <p:nvPr/>
        </p:nvGrpSpPr>
        <p:grpSpPr>
          <a:xfrm>
            <a:off x="3310311" y="731849"/>
            <a:ext cx="3682191" cy="3537584"/>
            <a:chOff x="2876551" y="1005840"/>
            <a:chExt cx="3682191" cy="3537584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B8166A4-A4CA-4A1F-B5AB-8A34DD16C5CC}"/>
                </a:ext>
              </a:extLst>
            </p:cNvPr>
            <p:cNvSpPr/>
            <p:nvPr/>
          </p:nvSpPr>
          <p:spPr>
            <a:xfrm>
              <a:off x="2876551" y="3052155"/>
              <a:ext cx="2642237" cy="1491269"/>
            </a:xfrm>
            <a:custGeom>
              <a:avLst/>
              <a:gdLst>
                <a:gd name="connsiteX0" fmla="*/ 1876425 w 2495550"/>
                <a:gd name="connsiteY0" fmla="*/ 0 h 1123950"/>
                <a:gd name="connsiteX1" fmla="*/ 2085975 w 2495550"/>
                <a:gd name="connsiteY1" fmla="*/ 95250 h 1123950"/>
                <a:gd name="connsiteX2" fmla="*/ 2314575 w 2495550"/>
                <a:gd name="connsiteY2" fmla="*/ 85725 h 1123950"/>
                <a:gd name="connsiteX3" fmla="*/ 2457450 w 2495550"/>
                <a:gd name="connsiteY3" fmla="*/ 152400 h 1123950"/>
                <a:gd name="connsiteX4" fmla="*/ 2495550 w 2495550"/>
                <a:gd name="connsiteY4" fmla="*/ 314325 h 1123950"/>
                <a:gd name="connsiteX5" fmla="*/ 2466975 w 2495550"/>
                <a:gd name="connsiteY5" fmla="*/ 447675 h 1123950"/>
                <a:gd name="connsiteX6" fmla="*/ 2390775 w 2495550"/>
                <a:gd name="connsiteY6" fmla="*/ 514350 h 1123950"/>
                <a:gd name="connsiteX7" fmla="*/ 2295525 w 2495550"/>
                <a:gd name="connsiteY7" fmla="*/ 609600 h 1123950"/>
                <a:gd name="connsiteX8" fmla="*/ 2276475 w 2495550"/>
                <a:gd name="connsiteY8" fmla="*/ 714375 h 1123950"/>
                <a:gd name="connsiteX9" fmla="*/ 2247900 w 2495550"/>
                <a:gd name="connsiteY9" fmla="*/ 857250 h 1123950"/>
                <a:gd name="connsiteX10" fmla="*/ 2295525 w 2495550"/>
                <a:gd name="connsiteY10" fmla="*/ 923925 h 1123950"/>
                <a:gd name="connsiteX11" fmla="*/ 2209800 w 2495550"/>
                <a:gd name="connsiteY11" fmla="*/ 1009650 h 1123950"/>
                <a:gd name="connsiteX12" fmla="*/ 1504950 w 2495550"/>
                <a:gd name="connsiteY12" fmla="*/ 1114425 h 1123950"/>
                <a:gd name="connsiteX13" fmla="*/ 657225 w 2495550"/>
                <a:gd name="connsiteY13" fmla="*/ 1123950 h 1123950"/>
                <a:gd name="connsiteX14" fmla="*/ 0 w 2495550"/>
                <a:gd name="connsiteY14" fmla="*/ 1085850 h 1123950"/>
                <a:gd name="connsiteX15" fmla="*/ 0 w 2495550"/>
                <a:gd name="connsiteY15" fmla="*/ 923925 h 1123950"/>
                <a:gd name="connsiteX16" fmla="*/ 85725 w 2495550"/>
                <a:gd name="connsiteY16" fmla="*/ 647700 h 1123950"/>
                <a:gd name="connsiteX17" fmla="*/ 361950 w 2495550"/>
                <a:gd name="connsiteY17" fmla="*/ 533400 h 1123950"/>
                <a:gd name="connsiteX18" fmla="*/ 752475 w 2495550"/>
                <a:gd name="connsiteY18" fmla="*/ 257175 h 1123950"/>
                <a:gd name="connsiteX19" fmla="*/ 942975 w 2495550"/>
                <a:gd name="connsiteY19" fmla="*/ 123825 h 1123950"/>
                <a:gd name="connsiteX20" fmla="*/ 1562100 w 2495550"/>
                <a:gd name="connsiteY20" fmla="*/ 57150 h 1123950"/>
                <a:gd name="connsiteX21" fmla="*/ 1876425 w 2495550"/>
                <a:gd name="connsiteY21" fmla="*/ 0 h 1123950"/>
                <a:gd name="connsiteX0" fmla="*/ 1876425 w 2495550"/>
                <a:gd name="connsiteY0" fmla="*/ 0 h 1123950"/>
                <a:gd name="connsiteX1" fmla="*/ 2085975 w 2495550"/>
                <a:gd name="connsiteY1" fmla="*/ 95250 h 1123950"/>
                <a:gd name="connsiteX2" fmla="*/ 2457450 w 2495550"/>
                <a:gd name="connsiteY2" fmla="*/ 152400 h 1123950"/>
                <a:gd name="connsiteX3" fmla="*/ 2495550 w 2495550"/>
                <a:gd name="connsiteY3" fmla="*/ 314325 h 1123950"/>
                <a:gd name="connsiteX4" fmla="*/ 2466975 w 2495550"/>
                <a:gd name="connsiteY4" fmla="*/ 447675 h 1123950"/>
                <a:gd name="connsiteX5" fmla="*/ 2390775 w 2495550"/>
                <a:gd name="connsiteY5" fmla="*/ 514350 h 1123950"/>
                <a:gd name="connsiteX6" fmla="*/ 2295525 w 2495550"/>
                <a:gd name="connsiteY6" fmla="*/ 609600 h 1123950"/>
                <a:gd name="connsiteX7" fmla="*/ 2276475 w 2495550"/>
                <a:gd name="connsiteY7" fmla="*/ 714375 h 1123950"/>
                <a:gd name="connsiteX8" fmla="*/ 2247900 w 2495550"/>
                <a:gd name="connsiteY8" fmla="*/ 857250 h 1123950"/>
                <a:gd name="connsiteX9" fmla="*/ 2295525 w 2495550"/>
                <a:gd name="connsiteY9" fmla="*/ 923925 h 1123950"/>
                <a:gd name="connsiteX10" fmla="*/ 2209800 w 2495550"/>
                <a:gd name="connsiteY10" fmla="*/ 1009650 h 1123950"/>
                <a:gd name="connsiteX11" fmla="*/ 1504950 w 2495550"/>
                <a:gd name="connsiteY11" fmla="*/ 1114425 h 1123950"/>
                <a:gd name="connsiteX12" fmla="*/ 657225 w 2495550"/>
                <a:gd name="connsiteY12" fmla="*/ 1123950 h 1123950"/>
                <a:gd name="connsiteX13" fmla="*/ 0 w 2495550"/>
                <a:gd name="connsiteY13" fmla="*/ 1085850 h 1123950"/>
                <a:gd name="connsiteX14" fmla="*/ 0 w 2495550"/>
                <a:gd name="connsiteY14" fmla="*/ 923925 h 1123950"/>
                <a:gd name="connsiteX15" fmla="*/ 85725 w 2495550"/>
                <a:gd name="connsiteY15" fmla="*/ 647700 h 1123950"/>
                <a:gd name="connsiteX16" fmla="*/ 361950 w 2495550"/>
                <a:gd name="connsiteY16" fmla="*/ 533400 h 1123950"/>
                <a:gd name="connsiteX17" fmla="*/ 752475 w 2495550"/>
                <a:gd name="connsiteY17" fmla="*/ 257175 h 1123950"/>
                <a:gd name="connsiteX18" fmla="*/ 942975 w 2495550"/>
                <a:gd name="connsiteY18" fmla="*/ 123825 h 1123950"/>
                <a:gd name="connsiteX19" fmla="*/ 1562100 w 2495550"/>
                <a:gd name="connsiteY19" fmla="*/ 57150 h 1123950"/>
                <a:gd name="connsiteX20" fmla="*/ 1876425 w 2495550"/>
                <a:gd name="connsiteY20" fmla="*/ 0 h 1123950"/>
                <a:gd name="connsiteX0" fmla="*/ 1876425 w 2495550"/>
                <a:gd name="connsiteY0" fmla="*/ 0 h 1123950"/>
                <a:gd name="connsiteX1" fmla="*/ 2085975 w 2495550"/>
                <a:gd name="connsiteY1" fmla="*/ 95250 h 1123950"/>
                <a:gd name="connsiteX2" fmla="*/ 2495550 w 2495550"/>
                <a:gd name="connsiteY2" fmla="*/ 314325 h 1123950"/>
                <a:gd name="connsiteX3" fmla="*/ 2466975 w 2495550"/>
                <a:gd name="connsiteY3" fmla="*/ 447675 h 1123950"/>
                <a:gd name="connsiteX4" fmla="*/ 2390775 w 2495550"/>
                <a:gd name="connsiteY4" fmla="*/ 514350 h 1123950"/>
                <a:gd name="connsiteX5" fmla="*/ 2295525 w 2495550"/>
                <a:gd name="connsiteY5" fmla="*/ 609600 h 1123950"/>
                <a:gd name="connsiteX6" fmla="*/ 2276475 w 2495550"/>
                <a:gd name="connsiteY6" fmla="*/ 714375 h 1123950"/>
                <a:gd name="connsiteX7" fmla="*/ 2247900 w 2495550"/>
                <a:gd name="connsiteY7" fmla="*/ 857250 h 1123950"/>
                <a:gd name="connsiteX8" fmla="*/ 2295525 w 2495550"/>
                <a:gd name="connsiteY8" fmla="*/ 923925 h 1123950"/>
                <a:gd name="connsiteX9" fmla="*/ 2209800 w 2495550"/>
                <a:gd name="connsiteY9" fmla="*/ 1009650 h 1123950"/>
                <a:gd name="connsiteX10" fmla="*/ 1504950 w 2495550"/>
                <a:gd name="connsiteY10" fmla="*/ 1114425 h 1123950"/>
                <a:gd name="connsiteX11" fmla="*/ 657225 w 2495550"/>
                <a:gd name="connsiteY11" fmla="*/ 1123950 h 1123950"/>
                <a:gd name="connsiteX12" fmla="*/ 0 w 2495550"/>
                <a:gd name="connsiteY12" fmla="*/ 1085850 h 1123950"/>
                <a:gd name="connsiteX13" fmla="*/ 0 w 2495550"/>
                <a:gd name="connsiteY13" fmla="*/ 923925 h 1123950"/>
                <a:gd name="connsiteX14" fmla="*/ 85725 w 2495550"/>
                <a:gd name="connsiteY14" fmla="*/ 647700 h 1123950"/>
                <a:gd name="connsiteX15" fmla="*/ 361950 w 2495550"/>
                <a:gd name="connsiteY15" fmla="*/ 533400 h 1123950"/>
                <a:gd name="connsiteX16" fmla="*/ 752475 w 2495550"/>
                <a:gd name="connsiteY16" fmla="*/ 257175 h 1123950"/>
                <a:gd name="connsiteX17" fmla="*/ 942975 w 2495550"/>
                <a:gd name="connsiteY17" fmla="*/ 123825 h 1123950"/>
                <a:gd name="connsiteX18" fmla="*/ 1562100 w 2495550"/>
                <a:gd name="connsiteY18" fmla="*/ 57150 h 1123950"/>
                <a:gd name="connsiteX19" fmla="*/ 1876425 w 2495550"/>
                <a:gd name="connsiteY19" fmla="*/ 0 h 1123950"/>
                <a:gd name="connsiteX0" fmla="*/ 1562100 w 2495550"/>
                <a:gd name="connsiteY0" fmla="*/ 0 h 1066800"/>
                <a:gd name="connsiteX1" fmla="*/ 2085975 w 2495550"/>
                <a:gd name="connsiteY1" fmla="*/ 38100 h 1066800"/>
                <a:gd name="connsiteX2" fmla="*/ 2495550 w 2495550"/>
                <a:gd name="connsiteY2" fmla="*/ 257175 h 1066800"/>
                <a:gd name="connsiteX3" fmla="*/ 2466975 w 2495550"/>
                <a:gd name="connsiteY3" fmla="*/ 390525 h 1066800"/>
                <a:gd name="connsiteX4" fmla="*/ 2390775 w 2495550"/>
                <a:gd name="connsiteY4" fmla="*/ 457200 h 1066800"/>
                <a:gd name="connsiteX5" fmla="*/ 2295525 w 2495550"/>
                <a:gd name="connsiteY5" fmla="*/ 552450 h 1066800"/>
                <a:gd name="connsiteX6" fmla="*/ 2276475 w 2495550"/>
                <a:gd name="connsiteY6" fmla="*/ 657225 h 1066800"/>
                <a:gd name="connsiteX7" fmla="*/ 2247900 w 2495550"/>
                <a:gd name="connsiteY7" fmla="*/ 800100 h 1066800"/>
                <a:gd name="connsiteX8" fmla="*/ 2295525 w 2495550"/>
                <a:gd name="connsiteY8" fmla="*/ 866775 h 1066800"/>
                <a:gd name="connsiteX9" fmla="*/ 2209800 w 2495550"/>
                <a:gd name="connsiteY9" fmla="*/ 952500 h 1066800"/>
                <a:gd name="connsiteX10" fmla="*/ 1504950 w 2495550"/>
                <a:gd name="connsiteY10" fmla="*/ 1057275 h 1066800"/>
                <a:gd name="connsiteX11" fmla="*/ 657225 w 2495550"/>
                <a:gd name="connsiteY11" fmla="*/ 1066800 h 1066800"/>
                <a:gd name="connsiteX12" fmla="*/ 0 w 2495550"/>
                <a:gd name="connsiteY12" fmla="*/ 1028700 h 1066800"/>
                <a:gd name="connsiteX13" fmla="*/ 0 w 2495550"/>
                <a:gd name="connsiteY13" fmla="*/ 866775 h 1066800"/>
                <a:gd name="connsiteX14" fmla="*/ 85725 w 2495550"/>
                <a:gd name="connsiteY14" fmla="*/ 590550 h 1066800"/>
                <a:gd name="connsiteX15" fmla="*/ 361950 w 2495550"/>
                <a:gd name="connsiteY15" fmla="*/ 476250 h 1066800"/>
                <a:gd name="connsiteX16" fmla="*/ 752475 w 2495550"/>
                <a:gd name="connsiteY16" fmla="*/ 200025 h 1066800"/>
                <a:gd name="connsiteX17" fmla="*/ 942975 w 2495550"/>
                <a:gd name="connsiteY17" fmla="*/ 66675 h 1066800"/>
                <a:gd name="connsiteX18" fmla="*/ 1562100 w 2495550"/>
                <a:gd name="connsiteY18" fmla="*/ 0 h 1066800"/>
                <a:gd name="connsiteX0" fmla="*/ 2466975 w 2558415"/>
                <a:gd name="connsiteY0" fmla="*/ 390525 h 1066800"/>
                <a:gd name="connsiteX1" fmla="*/ 2390775 w 2558415"/>
                <a:gd name="connsiteY1" fmla="*/ 457200 h 1066800"/>
                <a:gd name="connsiteX2" fmla="*/ 2295525 w 2558415"/>
                <a:gd name="connsiteY2" fmla="*/ 552450 h 1066800"/>
                <a:gd name="connsiteX3" fmla="*/ 2276475 w 2558415"/>
                <a:gd name="connsiteY3" fmla="*/ 657225 h 1066800"/>
                <a:gd name="connsiteX4" fmla="*/ 2247900 w 2558415"/>
                <a:gd name="connsiteY4" fmla="*/ 800100 h 1066800"/>
                <a:gd name="connsiteX5" fmla="*/ 2295525 w 2558415"/>
                <a:gd name="connsiteY5" fmla="*/ 866775 h 1066800"/>
                <a:gd name="connsiteX6" fmla="*/ 2209800 w 2558415"/>
                <a:gd name="connsiteY6" fmla="*/ 952500 h 1066800"/>
                <a:gd name="connsiteX7" fmla="*/ 1504950 w 2558415"/>
                <a:gd name="connsiteY7" fmla="*/ 1057275 h 1066800"/>
                <a:gd name="connsiteX8" fmla="*/ 657225 w 2558415"/>
                <a:gd name="connsiteY8" fmla="*/ 1066800 h 1066800"/>
                <a:gd name="connsiteX9" fmla="*/ 0 w 2558415"/>
                <a:gd name="connsiteY9" fmla="*/ 1028700 h 1066800"/>
                <a:gd name="connsiteX10" fmla="*/ 0 w 2558415"/>
                <a:gd name="connsiteY10" fmla="*/ 866775 h 1066800"/>
                <a:gd name="connsiteX11" fmla="*/ 85725 w 2558415"/>
                <a:gd name="connsiteY11" fmla="*/ 590550 h 1066800"/>
                <a:gd name="connsiteX12" fmla="*/ 361950 w 2558415"/>
                <a:gd name="connsiteY12" fmla="*/ 476250 h 1066800"/>
                <a:gd name="connsiteX13" fmla="*/ 752475 w 2558415"/>
                <a:gd name="connsiteY13" fmla="*/ 200025 h 1066800"/>
                <a:gd name="connsiteX14" fmla="*/ 942975 w 2558415"/>
                <a:gd name="connsiteY14" fmla="*/ 66675 h 1066800"/>
                <a:gd name="connsiteX15" fmla="*/ 1562100 w 2558415"/>
                <a:gd name="connsiteY15" fmla="*/ 0 h 1066800"/>
                <a:gd name="connsiteX16" fmla="*/ 2085975 w 2558415"/>
                <a:gd name="connsiteY16" fmla="*/ 38100 h 1066800"/>
                <a:gd name="connsiteX17" fmla="*/ 2495550 w 2558415"/>
                <a:gd name="connsiteY17" fmla="*/ 257175 h 1066800"/>
                <a:gd name="connsiteX18" fmla="*/ 2558415 w 2558415"/>
                <a:gd name="connsiteY18" fmla="*/ 481965 h 1066800"/>
                <a:gd name="connsiteX0" fmla="*/ 2390775 w 2558415"/>
                <a:gd name="connsiteY0" fmla="*/ 457200 h 1066800"/>
                <a:gd name="connsiteX1" fmla="*/ 2295525 w 2558415"/>
                <a:gd name="connsiteY1" fmla="*/ 552450 h 1066800"/>
                <a:gd name="connsiteX2" fmla="*/ 2276475 w 2558415"/>
                <a:gd name="connsiteY2" fmla="*/ 657225 h 1066800"/>
                <a:gd name="connsiteX3" fmla="*/ 2247900 w 2558415"/>
                <a:gd name="connsiteY3" fmla="*/ 800100 h 1066800"/>
                <a:gd name="connsiteX4" fmla="*/ 2295525 w 2558415"/>
                <a:gd name="connsiteY4" fmla="*/ 866775 h 1066800"/>
                <a:gd name="connsiteX5" fmla="*/ 2209800 w 2558415"/>
                <a:gd name="connsiteY5" fmla="*/ 952500 h 1066800"/>
                <a:gd name="connsiteX6" fmla="*/ 1504950 w 2558415"/>
                <a:gd name="connsiteY6" fmla="*/ 1057275 h 1066800"/>
                <a:gd name="connsiteX7" fmla="*/ 657225 w 2558415"/>
                <a:gd name="connsiteY7" fmla="*/ 1066800 h 1066800"/>
                <a:gd name="connsiteX8" fmla="*/ 0 w 2558415"/>
                <a:gd name="connsiteY8" fmla="*/ 1028700 h 1066800"/>
                <a:gd name="connsiteX9" fmla="*/ 0 w 2558415"/>
                <a:gd name="connsiteY9" fmla="*/ 866775 h 1066800"/>
                <a:gd name="connsiteX10" fmla="*/ 85725 w 2558415"/>
                <a:gd name="connsiteY10" fmla="*/ 590550 h 1066800"/>
                <a:gd name="connsiteX11" fmla="*/ 361950 w 2558415"/>
                <a:gd name="connsiteY11" fmla="*/ 476250 h 1066800"/>
                <a:gd name="connsiteX12" fmla="*/ 752475 w 2558415"/>
                <a:gd name="connsiteY12" fmla="*/ 200025 h 1066800"/>
                <a:gd name="connsiteX13" fmla="*/ 942975 w 2558415"/>
                <a:gd name="connsiteY13" fmla="*/ 66675 h 1066800"/>
                <a:gd name="connsiteX14" fmla="*/ 1562100 w 2558415"/>
                <a:gd name="connsiteY14" fmla="*/ 0 h 1066800"/>
                <a:gd name="connsiteX15" fmla="*/ 2085975 w 2558415"/>
                <a:gd name="connsiteY15" fmla="*/ 38100 h 1066800"/>
                <a:gd name="connsiteX16" fmla="*/ 2495550 w 2558415"/>
                <a:gd name="connsiteY16" fmla="*/ 257175 h 1066800"/>
                <a:gd name="connsiteX17" fmla="*/ 2558415 w 2558415"/>
                <a:gd name="connsiteY17" fmla="*/ 481965 h 1066800"/>
                <a:gd name="connsiteX0" fmla="*/ 2295525 w 2558415"/>
                <a:gd name="connsiteY0" fmla="*/ 552450 h 1066800"/>
                <a:gd name="connsiteX1" fmla="*/ 2276475 w 2558415"/>
                <a:gd name="connsiteY1" fmla="*/ 657225 h 1066800"/>
                <a:gd name="connsiteX2" fmla="*/ 2247900 w 2558415"/>
                <a:gd name="connsiteY2" fmla="*/ 800100 h 1066800"/>
                <a:gd name="connsiteX3" fmla="*/ 2295525 w 2558415"/>
                <a:gd name="connsiteY3" fmla="*/ 866775 h 1066800"/>
                <a:gd name="connsiteX4" fmla="*/ 2209800 w 2558415"/>
                <a:gd name="connsiteY4" fmla="*/ 952500 h 1066800"/>
                <a:gd name="connsiteX5" fmla="*/ 1504950 w 2558415"/>
                <a:gd name="connsiteY5" fmla="*/ 1057275 h 1066800"/>
                <a:gd name="connsiteX6" fmla="*/ 657225 w 2558415"/>
                <a:gd name="connsiteY6" fmla="*/ 1066800 h 1066800"/>
                <a:gd name="connsiteX7" fmla="*/ 0 w 2558415"/>
                <a:gd name="connsiteY7" fmla="*/ 1028700 h 1066800"/>
                <a:gd name="connsiteX8" fmla="*/ 0 w 2558415"/>
                <a:gd name="connsiteY8" fmla="*/ 866775 h 1066800"/>
                <a:gd name="connsiteX9" fmla="*/ 85725 w 2558415"/>
                <a:gd name="connsiteY9" fmla="*/ 590550 h 1066800"/>
                <a:gd name="connsiteX10" fmla="*/ 361950 w 2558415"/>
                <a:gd name="connsiteY10" fmla="*/ 476250 h 1066800"/>
                <a:gd name="connsiteX11" fmla="*/ 752475 w 2558415"/>
                <a:gd name="connsiteY11" fmla="*/ 200025 h 1066800"/>
                <a:gd name="connsiteX12" fmla="*/ 942975 w 2558415"/>
                <a:gd name="connsiteY12" fmla="*/ 66675 h 1066800"/>
                <a:gd name="connsiteX13" fmla="*/ 1562100 w 2558415"/>
                <a:gd name="connsiteY13" fmla="*/ 0 h 1066800"/>
                <a:gd name="connsiteX14" fmla="*/ 2085975 w 2558415"/>
                <a:gd name="connsiteY14" fmla="*/ 38100 h 1066800"/>
                <a:gd name="connsiteX15" fmla="*/ 2495550 w 2558415"/>
                <a:gd name="connsiteY15" fmla="*/ 257175 h 1066800"/>
                <a:gd name="connsiteX16" fmla="*/ 2558415 w 2558415"/>
                <a:gd name="connsiteY16" fmla="*/ 481965 h 1066800"/>
                <a:gd name="connsiteX0" fmla="*/ 2276475 w 2558415"/>
                <a:gd name="connsiteY0" fmla="*/ 657225 h 1066800"/>
                <a:gd name="connsiteX1" fmla="*/ 2247900 w 2558415"/>
                <a:gd name="connsiteY1" fmla="*/ 800100 h 1066800"/>
                <a:gd name="connsiteX2" fmla="*/ 2295525 w 2558415"/>
                <a:gd name="connsiteY2" fmla="*/ 866775 h 1066800"/>
                <a:gd name="connsiteX3" fmla="*/ 2209800 w 2558415"/>
                <a:gd name="connsiteY3" fmla="*/ 952500 h 1066800"/>
                <a:gd name="connsiteX4" fmla="*/ 1504950 w 2558415"/>
                <a:gd name="connsiteY4" fmla="*/ 1057275 h 1066800"/>
                <a:gd name="connsiteX5" fmla="*/ 657225 w 2558415"/>
                <a:gd name="connsiteY5" fmla="*/ 1066800 h 1066800"/>
                <a:gd name="connsiteX6" fmla="*/ 0 w 2558415"/>
                <a:gd name="connsiteY6" fmla="*/ 1028700 h 1066800"/>
                <a:gd name="connsiteX7" fmla="*/ 0 w 2558415"/>
                <a:gd name="connsiteY7" fmla="*/ 866775 h 1066800"/>
                <a:gd name="connsiteX8" fmla="*/ 85725 w 2558415"/>
                <a:gd name="connsiteY8" fmla="*/ 590550 h 1066800"/>
                <a:gd name="connsiteX9" fmla="*/ 361950 w 2558415"/>
                <a:gd name="connsiteY9" fmla="*/ 476250 h 1066800"/>
                <a:gd name="connsiteX10" fmla="*/ 752475 w 2558415"/>
                <a:gd name="connsiteY10" fmla="*/ 200025 h 1066800"/>
                <a:gd name="connsiteX11" fmla="*/ 942975 w 2558415"/>
                <a:gd name="connsiteY11" fmla="*/ 66675 h 1066800"/>
                <a:gd name="connsiteX12" fmla="*/ 1562100 w 2558415"/>
                <a:gd name="connsiteY12" fmla="*/ 0 h 1066800"/>
                <a:gd name="connsiteX13" fmla="*/ 2085975 w 2558415"/>
                <a:gd name="connsiteY13" fmla="*/ 38100 h 1066800"/>
                <a:gd name="connsiteX14" fmla="*/ 2495550 w 2558415"/>
                <a:gd name="connsiteY14" fmla="*/ 257175 h 1066800"/>
                <a:gd name="connsiteX15" fmla="*/ 2558415 w 2558415"/>
                <a:gd name="connsiteY15" fmla="*/ 481965 h 1066800"/>
                <a:gd name="connsiteX0" fmla="*/ 2567421 w 2567421"/>
                <a:gd name="connsiteY0" fmla="*/ 590723 h 1066800"/>
                <a:gd name="connsiteX1" fmla="*/ 2247900 w 2567421"/>
                <a:gd name="connsiteY1" fmla="*/ 800100 h 1066800"/>
                <a:gd name="connsiteX2" fmla="*/ 2295525 w 2567421"/>
                <a:gd name="connsiteY2" fmla="*/ 866775 h 1066800"/>
                <a:gd name="connsiteX3" fmla="*/ 2209800 w 2567421"/>
                <a:gd name="connsiteY3" fmla="*/ 952500 h 1066800"/>
                <a:gd name="connsiteX4" fmla="*/ 1504950 w 2567421"/>
                <a:gd name="connsiteY4" fmla="*/ 1057275 h 1066800"/>
                <a:gd name="connsiteX5" fmla="*/ 657225 w 2567421"/>
                <a:gd name="connsiteY5" fmla="*/ 1066800 h 1066800"/>
                <a:gd name="connsiteX6" fmla="*/ 0 w 2567421"/>
                <a:gd name="connsiteY6" fmla="*/ 1028700 h 1066800"/>
                <a:gd name="connsiteX7" fmla="*/ 0 w 2567421"/>
                <a:gd name="connsiteY7" fmla="*/ 866775 h 1066800"/>
                <a:gd name="connsiteX8" fmla="*/ 85725 w 2567421"/>
                <a:gd name="connsiteY8" fmla="*/ 590550 h 1066800"/>
                <a:gd name="connsiteX9" fmla="*/ 361950 w 2567421"/>
                <a:gd name="connsiteY9" fmla="*/ 476250 h 1066800"/>
                <a:gd name="connsiteX10" fmla="*/ 752475 w 2567421"/>
                <a:gd name="connsiteY10" fmla="*/ 200025 h 1066800"/>
                <a:gd name="connsiteX11" fmla="*/ 942975 w 2567421"/>
                <a:gd name="connsiteY11" fmla="*/ 66675 h 1066800"/>
                <a:gd name="connsiteX12" fmla="*/ 1562100 w 2567421"/>
                <a:gd name="connsiteY12" fmla="*/ 0 h 1066800"/>
                <a:gd name="connsiteX13" fmla="*/ 2085975 w 2567421"/>
                <a:gd name="connsiteY13" fmla="*/ 38100 h 1066800"/>
                <a:gd name="connsiteX14" fmla="*/ 2495550 w 2567421"/>
                <a:gd name="connsiteY14" fmla="*/ 257175 h 1066800"/>
                <a:gd name="connsiteX15" fmla="*/ 2558415 w 2567421"/>
                <a:gd name="connsiteY15" fmla="*/ 481965 h 1066800"/>
                <a:gd name="connsiteX0" fmla="*/ 2567421 w 2567421"/>
                <a:gd name="connsiteY0" fmla="*/ 590723 h 1066800"/>
                <a:gd name="connsiteX1" fmla="*/ 2364278 w 2567421"/>
                <a:gd name="connsiteY1" fmla="*/ 766849 h 1066800"/>
                <a:gd name="connsiteX2" fmla="*/ 2295525 w 2567421"/>
                <a:gd name="connsiteY2" fmla="*/ 866775 h 1066800"/>
                <a:gd name="connsiteX3" fmla="*/ 2209800 w 2567421"/>
                <a:gd name="connsiteY3" fmla="*/ 952500 h 1066800"/>
                <a:gd name="connsiteX4" fmla="*/ 1504950 w 2567421"/>
                <a:gd name="connsiteY4" fmla="*/ 1057275 h 1066800"/>
                <a:gd name="connsiteX5" fmla="*/ 657225 w 2567421"/>
                <a:gd name="connsiteY5" fmla="*/ 1066800 h 1066800"/>
                <a:gd name="connsiteX6" fmla="*/ 0 w 2567421"/>
                <a:gd name="connsiteY6" fmla="*/ 1028700 h 1066800"/>
                <a:gd name="connsiteX7" fmla="*/ 0 w 2567421"/>
                <a:gd name="connsiteY7" fmla="*/ 866775 h 1066800"/>
                <a:gd name="connsiteX8" fmla="*/ 85725 w 2567421"/>
                <a:gd name="connsiteY8" fmla="*/ 590550 h 1066800"/>
                <a:gd name="connsiteX9" fmla="*/ 361950 w 2567421"/>
                <a:gd name="connsiteY9" fmla="*/ 476250 h 1066800"/>
                <a:gd name="connsiteX10" fmla="*/ 752475 w 2567421"/>
                <a:gd name="connsiteY10" fmla="*/ 200025 h 1066800"/>
                <a:gd name="connsiteX11" fmla="*/ 942975 w 2567421"/>
                <a:gd name="connsiteY11" fmla="*/ 66675 h 1066800"/>
                <a:gd name="connsiteX12" fmla="*/ 1562100 w 2567421"/>
                <a:gd name="connsiteY12" fmla="*/ 0 h 1066800"/>
                <a:gd name="connsiteX13" fmla="*/ 2085975 w 2567421"/>
                <a:gd name="connsiteY13" fmla="*/ 38100 h 1066800"/>
                <a:gd name="connsiteX14" fmla="*/ 2495550 w 2567421"/>
                <a:gd name="connsiteY14" fmla="*/ 257175 h 1066800"/>
                <a:gd name="connsiteX15" fmla="*/ 2558415 w 2567421"/>
                <a:gd name="connsiteY15" fmla="*/ 481965 h 1066800"/>
                <a:gd name="connsiteX0" fmla="*/ 2592360 w 2592360"/>
                <a:gd name="connsiteY0" fmla="*/ 599036 h 1066800"/>
                <a:gd name="connsiteX1" fmla="*/ 2364278 w 2592360"/>
                <a:gd name="connsiteY1" fmla="*/ 766849 h 1066800"/>
                <a:gd name="connsiteX2" fmla="*/ 2295525 w 2592360"/>
                <a:gd name="connsiteY2" fmla="*/ 866775 h 1066800"/>
                <a:gd name="connsiteX3" fmla="*/ 2209800 w 2592360"/>
                <a:gd name="connsiteY3" fmla="*/ 952500 h 1066800"/>
                <a:gd name="connsiteX4" fmla="*/ 1504950 w 2592360"/>
                <a:gd name="connsiteY4" fmla="*/ 1057275 h 1066800"/>
                <a:gd name="connsiteX5" fmla="*/ 657225 w 2592360"/>
                <a:gd name="connsiteY5" fmla="*/ 1066800 h 1066800"/>
                <a:gd name="connsiteX6" fmla="*/ 0 w 2592360"/>
                <a:gd name="connsiteY6" fmla="*/ 1028700 h 1066800"/>
                <a:gd name="connsiteX7" fmla="*/ 0 w 2592360"/>
                <a:gd name="connsiteY7" fmla="*/ 866775 h 1066800"/>
                <a:gd name="connsiteX8" fmla="*/ 85725 w 2592360"/>
                <a:gd name="connsiteY8" fmla="*/ 590550 h 1066800"/>
                <a:gd name="connsiteX9" fmla="*/ 361950 w 2592360"/>
                <a:gd name="connsiteY9" fmla="*/ 476250 h 1066800"/>
                <a:gd name="connsiteX10" fmla="*/ 752475 w 2592360"/>
                <a:gd name="connsiteY10" fmla="*/ 200025 h 1066800"/>
                <a:gd name="connsiteX11" fmla="*/ 942975 w 2592360"/>
                <a:gd name="connsiteY11" fmla="*/ 66675 h 1066800"/>
                <a:gd name="connsiteX12" fmla="*/ 1562100 w 2592360"/>
                <a:gd name="connsiteY12" fmla="*/ 0 h 1066800"/>
                <a:gd name="connsiteX13" fmla="*/ 2085975 w 2592360"/>
                <a:gd name="connsiteY13" fmla="*/ 38100 h 1066800"/>
                <a:gd name="connsiteX14" fmla="*/ 2495550 w 2592360"/>
                <a:gd name="connsiteY14" fmla="*/ 257175 h 1066800"/>
                <a:gd name="connsiteX15" fmla="*/ 2558415 w 2592360"/>
                <a:gd name="connsiteY15" fmla="*/ 481965 h 1066800"/>
                <a:gd name="connsiteX0" fmla="*/ 2592360 w 2595303"/>
                <a:gd name="connsiteY0" fmla="*/ 1123257 h 1591021"/>
                <a:gd name="connsiteX1" fmla="*/ 2364278 w 2595303"/>
                <a:gd name="connsiteY1" fmla="*/ 1291070 h 1591021"/>
                <a:gd name="connsiteX2" fmla="*/ 2295525 w 2595303"/>
                <a:gd name="connsiteY2" fmla="*/ 1390996 h 1591021"/>
                <a:gd name="connsiteX3" fmla="*/ 2209800 w 2595303"/>
                <a:gd name="connsiteY3" fmla="*/ 1476721 h 1591021"/>
                <a:gd name="connsiteX4" fmla="*/ 1504950 w 2595303"/>
                <a:gd name="connsiteY4" fmla="*/ 1581496 h 1591021"/>
                <a:gd name="connsiteX5" fmla="*/ 657225 w 2595303"/>
                <a:gd name="connsiteY5" fmla="*/ 1591021 h 1591021"/>
                <a:gd name="connsiteX6" fmla="*/ 0 w 2595303"/>
                <a:gd name="connsiteY6" fmla="*/ 1552921 h 1591021"/>
                <a:gd name="connsiteX7" fmla="*/ 0 w 2595303"/>
                <a:gd name="connsiteY7" fmla="*/ 1390996 h 1591021"/>
                <a:gd name="connsiteX8" fmla="*/ 85725 w 2595303"/>
                <a:gd name="connsiteY8" fmla="*/ 1114771 h 1591021"/>
                <a:gd name="connsiteX9" fmla="*/ 361950 w 2595303"/>
                <a:gd name="connsiteY9" fmla="*/ 1000471 h 1591021"/>
                <a:gd name="connsiteX10" fmla="*/ 752475 w 2595303"/>
                <a:gd name="connsiteY10" fmla="*/ 724246 h 1591021"/>
                <a:gd name="connsiteX11" fmla="*/ 942975 w 2595303"/>
                <a:gd name="connsiteY11" fmla="*/ 590896 h 1591021"/>
                <a:gd name="connsiteX12" fmla="*/ 1562100 w 2595303"/>
                <a:gd name="connsiteY12" fmla="*/ 524221 h 1591021"/>
                <a:gd name="connsiteX13" fmla="*/ 2085975 w 2595303"/>
                <a:gd name="connsiteY13" fmla="*/ 562321 h 1591021"/>
                <a:gd name="connsiteX14" fmla="*/ 2595303 w 2595303"/>
                <a:gd name="connsiteY14" fmla="*/ 0 h 1591021"/>
                <a:gd name="connsiteX15" fmla="*/ 2558415 w 2595303"/>
                <a:gd name="connsiteY15" fmla="*/ 1006186 h 1591021"/>
                <a:gd name="connsiteX0" fmla="*/ 2592360 w 2595303"/>
                <a:gd name="connsiteY0" fmla="*/ 1123257 h 1591021"/>
                <a:gd name="connsiteX1" fmla="*/ 2364278 w 2595303"/>
                <a:gd name="connsiteY1" fmla="*/ 1291070 h 1591021"/>
                <a:gd name="connsiteX2" fmla="*/ 2295525 w 2595303"/>
                <a:gd name="connsiteY2" fmla="*/ 1390996 h 1591021"/>
                <a:gd name="connsiteX3" fmla="*/ 2209800 w 2595303"/>
                <a:gd name="connsiteY3" fmla="*/ 1476721 h 1591021"/>
                <a:gd name="connsiteX4" fmla="*/ 1504950 w 2595303"/>
                <a:gd name="connsiteY4" fmla="*/ 1581496 h 1591021"/>
                <a:gd name="connsiteX5" fmla="*/ 657225 w 2595303"/>
                <a:gd name="connsiteY5" fmla="*/ 1591021 h 1591021"/>
                <a:gd name="connsiteX6" fmla="*/ 0 w 2595303"/>
                <a:gd name="connsiteY6" fmla="*/ 1552921 h 1591021"/>
                <a:gd name="connsiteX7" fmla="*/ 0 w 2595303"/>
                <a:gd name="connsiteY7" fmla="*/ 1390996 h 1591021"/>
                <a:gd name="connsiteX8" fmla="*/ 85725 w 2595303"/>
                <a:gd name="connsiteY8" fmla="*/ 1114771 h 1591021"/>
                <a:gd name="connsiteX9" fmla="*/ 361950 w 2595303"/>
                <a:gd name="connsiteY9" fmla="*/ 1000471 h 1591021"/>
                <a:gd name="connsiteX10" fmla="*/ 752475 w 2595303"/>
                <a:gd name="connsiteY10" fmla="*/ 724246 h 1591021"/>
                <a:gd name="connsiteX11" fmla="*/ 942975 w 2595303"/>
                <a:gd name="connsiteY11" fmla="*/ 590896 h 1591021"/>
                <a:gd name="connsiteX12" fmla="*/ 1562100 w 2595303"/>
                <a:gd name="connsiteY12" fmla="*/ 524221 h 1591021"/>
                <a:gd name="connsiteX13" fmla="*/ 2085975 w 2595303"/>
                <a:gd name="connsiteY13" fmla="*/ 562321 h 1591021"/>
                <a:gd name="connsiteX14" fmla="*/ 2595303 w 2595303"/>
                <a:gd name="connsiteY14" fmla="*/ 0 h 1591021"/>
                <a:gd name="connsiteX0" fmla="*/ 2592360 w 2595303"/>
                <a:gd name="connsiteY0" fmla="*/ 1151139 h 1618903"/>
                <a:gd name="connsiteX1" fmla="*/ 2364278 w 2595303"/>
                <a:gd name="connsiteY1" fmla="*/ 1318952 h 1618903"/>
                <a:gd name="connsiteX2" fmla="*/ 2295525 w 2595303"/>
                <a:gd name="connsiteY2" fmla="*/ 1418878 h 1618903"/>
                <a:gd name="connsiteX3" fmla="*/ 2209800 w 2595303"/>
                <a:gd name="connsiteY3" fmla="*/ 1504603 h 1618903"/>
                <a:gd name="connsiteX4" fmla="*/ 1504950 w 2595303"/>
                <a:gd name="connsiteY4" fmla="*/ 1609378 h 1618903"/>
                <a:gd name="connsiteX5" fmla="*/ 657225 w 2595303"/>
                <a:gd name="connsiteY5" fmla="*/ 1618903 h 1618903"/>
                <a:gd name="connsiteX6" fmla="*/ 0 w 2595303"/>
                <a:gd name="connsiteY6" fmla="*/ 1580803 h 1618903"/>
                <a:gd name="connsiteX7" fmla="*/ 0 w 2595303"/>
                <a:gd name="connsiteY7" fmla="*/ 1418878 h 1618903"/>
                <a:gd name="connsiteX8" fmla="*/ 85725 w 2595303"/>
                <a:gd name="connsiteY8" fmla="*/ 1142653 h 1618903"/>
                <a:gd name="connsiteX9" fmla="*/ 361950 w 2595303"/>
                <a:gd name="connsiteY9" fmla="*/ 1028353 h 1618903"/>
                <a:gd name="connsiteX10" fmla="*/ 752475 w 2595303"/>
                <a:gd name="connsiteY10" fmla="*/ 752128 h 1618903"/>
                <a:gd name="connsiteX11" fmla="*/ 942975 w 2595303"/>
                <a:gd name="connsiteY11" fmla="*/ 618778 h 1618903"/>
                <a:gd name="connsiteX12" fmla="*/ 1562100 w 2595303"/>
                <a:gd name="connsiteY12" fmla="*/ 552103 h 1618903"/>
                <a:gd name="connsiteX13" fmla="*/ 1911407 w 2595303"/>
                <a:gd name="connsiteY13" fmla="*/ 0 h 1618903"/>
                <a:gd name="connsiteX14" fmla="*/ 2595303 w 2595303"/>
                <a:gd name="connsiteY14" fmla="*/ 27882 h 1618903"/>
                <a:gd name="connsiteX0" fmla="*/ 2592360 w 2877935"/>
                <a:gd name="connsiteY0" fmla="*/ 1151139 h 1618903"/>
                <a:gd name="connsiteX1" fmla="*/ 2364278 w 2877935"/>
                <a:gd name="connsiteY1" fmla="*/ 1318952 h 1618903"/>
                <a:gd name="connsiteX2" fmla="*/ 2295525 w 2877935"/>
                <a:gd name="connsiteY2" fmla="*/ 1418878 h 1618903"/>
                <a:gd name="connsiteX3" fmla="*/ 2209800 w 2877935"/>
                <a:gd name="connsiteY3" fmla="*/ 1504603 h 1618903"/>
                <a:gd name="connsiteX4" fmla="*/ 1504950 w 2877935"/>
                <a:gd name="connsiteY4" fmla="*/ 1609378 h 1618903"/>
                <a:gd name="connsiteX5" fmla="*/ 657225 w 2877935"/>
                <a:gd name="connsiteY5" fmla="*/ 1618903 h 1618903"/>
                <a:gd name="connsiteX6" fmla="*/ 0 w 2877935"/>
                <a:gd name="connsiteY6" fmla="*/ 1580803 h 1618903"/>
                <a:gd name="connsiteX7" fmla="*/ 0 w 2877935"/>
                <a:gd name="connsiteY7" fmla="*/ 1418878 h 1618903"/>
                <a:gd name="connsiteX8" fmla="*/ 85725 w 2877935"/>
                <a:gd name="connsiteY8" fmla="*/ 1142653 h 1618903"/>
                <a:gd name="connsiteX9" fmla="*/ 361950 w 2877935"/>
                <a:gd name="connsiteY9" fmla="*/ 1028353 h 1618903"/>
                <a:gd name="connsiteX10" fmla="*/ 752475 w 2877935"/>
                <a:gd name="connsiteY10" fmla="*/ 752128 h 1618903"/>
                <a:gd name="connsiteX11" fmla="*/ 942975 w 2877935"/>
                <a:gd name="connsiteY11" fmla="*/ 618778 h 1618903"/>
                <a:gd name="connsiteX12" fmla="*/ 1562100 w 2877935"/>
                <a:gd name="connsiteY12" fmla="*/ 552103 h 1618903"/>
                <a:gd name="connsiteX13" fmla="*/ 1911407 w 2877935"/>
                <a:gd name="connsiteY13" fmla="*/ 0 h 1618903"/>
                <a:gd name="connsiteX14" fmla="*/ 2877935 w 2877935"/>
                <a:gd name="connsiteY14" fmla="*/ 52820 h 1618903"/>
                <a:gd name="connsiteX0" fmla="*/ 2592360 w 2592360"/>
                <a:gd name="connsiteY0" fmla="*/ 1151139 h 1618903"/>
                <a:gd name="connsiteX1" fmla="*/ 2364278 w 2592360"/>
                <a:gd name="connsiteY1" fmla="*/ 1318952 h 1618903"/>
                <a:gd name="connsiteX2" fmla="*/ 2295525 w 2592360"/>
                <a:gd name="connsiteY2" fmla="*/ 1418878 h 1618903"/>
                <a:gd name="connsiteX3" fmla="*/ 2209800 w 2592360"/>
                <a:gd name="connsiteY3" fmla="*/ 1504603 h 1618903"/>
                <a:gd name="connsiteX4" fmla="*/ 1504950 w 2592360"/>
                <a:gd name="connsiteY4" fmla="*/ 1609378 h 1618903"/>
                <a:gd name="connsiteX5" fmla="*/ 657225 w 2592360"/>
                <a:gd name="connsiteY5" fmla="*/ 1618903 h 1618903"/>
                <a:gd name="connsiteX6" fmla="*/ 0 w 2592360"/>
                <a:gd name="connsiteY6" fmla="*/ 1580803 h 1618903"/>
                <a:gd name="connsiteX7" fmla="*/ 0 w 2592360"/>
                <a:gd name="connsiteY7" fmla="*/ 1418878 h 1618903"/>
                <a:gd name="connsiteX8" fmla="*/ 85725 w 2592360"/>
                <a:gd name="connsiteY8" fmla="*/ 1142653 h 1618903"/>
                <a:gd name="connsiteX9" fmla="*/ 361950 w 2592360"/>
                <a:gd name="connsiteY9" fmla="*/ 1028353 h 1618903"/>
                <a:gd name="connsiteX10" fmla="*/ 752475 w 2592360"/>
                <a:gd name="connsiteY10" fmla="*/ 752128 h 1618903"/>
                <a:gd name="connsiteX11" fmla="*/ 942975 w 2592360"/>
                <a:gd name="connsiteY11" fmla="*/ 618778 h 1618903"/>
                <a:gd name="connsiteX12" fmla="*/ 1562100 w 2592360"/>
                <a:gd name="connsiteY12" fmla="*/ 552103 h 1618903"/>
                <a:gd name="connsiteX13" fmla="*/ 1911407 w 2592360"/>
                <a:gd name="connsiteY13" fmla="*/ 0 h 1618903"/>
                <a:gd name="connsiteX14" fmla="*/ 2562051 w 2592360"/>
                <a:gd name="connsiteY14" fmla="*/ 252325 h 1618903"/>
                <a:gd name="connsiteX0" fmla="*/ 2592360 w 2628553"/>
                <a:gd name="connsiteY0" fmla="*/ 1151139 h 1618903"/>
                <a:gd name="connsiteX1" fmla="*/ 2364278 w 2628553"/>
                <a:gd name="connsiteY1" fmla="*/ 1318952 h 1618903"/>
                <a:gd name="connsiteX2" fmla="*/ 2295525 w 2628553"/>
                <a:gd name="connsiteY2" fmla="*/ 1418878 h 1618903"/>
                <a:gd name="connsiteX3" fmla="*/ 2209800 w 2628553"/>
                <a:gd name="connsiteY3" fmla="*/ 1504603 h 1618903"/>
                <a:gd name="connsiteX4" fmla="*/ 1504950 w 2628553"/>
                <a:gd name="connsiteY4" fmla="*/ 1609378 h 1618903"/>
                <a:gd name="connsiteX5" fmla="*/ 657225 w 2628553"/>
                <a:gd name="connsiteY5" fmla="*/ 1618903 h 1618903"/>
                <a:gd name="connsiteX6" fmla="*/ 0 w 2628553"/>
                <a:gd name="connsiteY6" fmla="*/ 1580803 h 1618903"/>
                <a:gd name="connsiteX7" fmla="*/ 0 w 2628553"/>
                <a:gd name="connsiteY7" fmla="*/ 1418878 h 1618903"/>
                <a:gd name="connsiteX8" fmla="*/ 85725 w 2628553"/>
                <a:gd name="connsiteY8" fmla="*/ 1142653 h 1618903"/>
                <a:gd name="connsiteX9" fmla="*/ 361950 w 2628553"/>
                <a:gd name="connsiteY9" fmla="*/ 1028353 h 1618903"/>
                <a:gd name="connsiteX10" fmla="*/ 752475 w 2628553"/>
                <a:gd name="connsiteY10" fmla="*/ 752128 h 1618903"/>
                <a:gd name="connsiteX11" fmla="*/ 942975 w 2628553"/>
                <a:gd name="connsiteY11" fmla="*/ 618778 h 1618903"/>
                <a:gd name="connsiteX12" fmla="*/ 1562100 w 2628553"/>
                <a:gd name="connsiteY12" fmla="*/ 552103 h 1618903"/>
                <a:gd name="connsiteX13" fmla="*/ 1911407 w 2628553"/>
                <a:gd name="connsiteY13" fmla="*/ 0 h 1618903"/>
                <a:gd name="connsiteX14" fmla="*/ 2628553 w 2628553"/>
                <a:gd name="connsiteY14" fmla="*/ 127634 h 1618903"/>
                <a:gd name="connsiteX0" fmla="*/ 2592360 w 2628553"/>
                <a:gd name="connsiteY0" fmla="*/ 1151139 h 1618903"/>
                <a:gd name="connsiteX1" fmla="*/ 2364278 w 2628553"/>
                <a:gd name="connsiteY1" fmla="*/ 1318952 h 1618903"/>
                <a:gd name="connsiteX2" fmla="*/ 2295525 w 2628553"/>
                <a:gd name="connsiteY2" fmla="*/ 1418878 h 1618903"/>
                <a:gd name="connsiteX3" fmla="*/ 2209800 w 2628553"/>
                <a:gd name="connsiteY3" fmla="*/ 1504603 h 1618903"/>
                <a:gd name="connsiteX4" fmla="*/ 1504950 w 2628553"/>
                <a:gd name="connsiteY4" fmla="*/ 1609378 h 1618903"/>
                <a:gd name="connsiteX5" fmla="*/ 657225 w 2628553"/>
                <a:gd name="connsiteY5" fmla="*/ 1618903 h 1618903"/>
                <a:gd name="connsiteX6" fmla="*/ 0 w 2628553"/>
                <a:gd name="connsiteY6" fmla="*/ 1580803 h 1618903"/>
                <a:gd name="connsiteX7" fmla="*/ 0 w 2628553"/>
                <a:gd name="connsiteY7" fmla="*/ 1418878 h 1618903"/>
                <a:gd name="connsiteX8" fmla="*/ 85725 w 2628553"/>
                <a:gd name="connsiteY8" fmla="*/ 1142653 h 1618903"/>
                <a:gd name="connsiteX9" fmla="*/ 361950 w 2628553"/>
                <a:gd name="connsiteY9" fmla="*/ 1028353 h 1618903"/>
                <a:gd name="connsiteX10" fmla="*/ 752475 w 2628553"/>
                <a:gd name="connsiteY10" fmla="*/ 752128 h 1618903"/>
                <a:gd name="connsiteX11" fmla="*/ 942975 w 2628553"/>
                <a:gd name="connsiteY11" fmla="*/ 618778 h 1618903"/>
                <a:gd name="connsiteX12" fmla="*/ 980209 w 2628553"/>
                <a:gd name="connsiteY12" fmla="*/ 402474 h 1618903"/>
                <a:gd name="connsiteX13" fmla="*/ 1911407 w 2628553"/>
                <a:gd name="connsiteY13" fmla="*/ 0 h 1618903"/>
                <a:gd name="connsiteX14" fmla="*/ 2628553 w 2628553"/>
                <a:gd name="connsiteY14" fmla="*/ 127634 h 1618903"/>
                <a:gd name="connsiteX0" fmla="*/ 2592360 w 2628553"/>
                <a:gd name="connsiteY0" fmla="*/ 1023505 h 1491269"/>
                <a:gd name="connsiteX1" fmla="*/ 2364278 w 2628553"/>
                <a:gd name="connsiteY1" fmla="*/ 1191318 h 1491269"/>
                <a:gd name="connsiteX2" fmla="*/ 2295525 w 2628553"/>
                <a:gd name="connsiteY2" fmla="*/ 1291244 h 1491269"/>
                <a:gd name="connsiteX3" fmla="*/ 2209800 w 2628553"/>
                <a:gd name="connsiteY3" fmla="*/ 1376969 h 1491269"/>
                <a:gd name="connsiteX4" fmla="*/ 1504950 w 2628553"/>
                <a:gd name="connsiteY4" fmla="*/ 1481744 h 1491269"/>
                <a:gd name="connsiteX5" fmla="*/ 657225 w 2628553"/>
                <a:gd name="connsiteY5" fmla="*/ 1491269 h 1491269"/>
                <a:gd name="connsiteX6" fmla="*/ 0 w 2628553"/>
                <a:gd name="connsiteY6" fmla="*/ 1453169 h 1491269"/>
                <a:gd name="connsiteX7" fmla="*/ 0 w 2628553"/>
                <a:gd name="connsiteY7" fmla="*/ 1291244 h 1491269"/>
                <a:gd name="connsiteX8" fmla="*/ 85725 w 2628553"/>
                <a:gd name="connsiteY8" fmla="*/ 1015019 h 1491269"/>
                <a:gd name="connsiteX9" fmla="*/ 361950 w 2628553"/>
                <a:gd name="connsiteY9" fmla="*/ 900719 h 1491269"/>
                <a:gd name="connsiteX10" fmla="*/ 752475 w 2628553"/>
                <a:gd name="connsiteY10" fmla="*/ 624494 h 1491269"/>
                <a:gd name="connsiteX11" fmla="*/ 942975 w 2628553"/>
                <a:gd name="connsiteY11" fmla="*/ 491144 h 1491269"/>
                <a:gd name="connsiteX12" fmla="*/ 980209 w 2628553"/>
                <a:gd name="connsiteY12" fmla="*/ 274840 h 1491269"/>
                <a:gd name="connsiteX13" fmla="*/ 764251 w 2628553"/>
                <a:gd name="connsiteY13" fmla="*/ 13682 h 1491269"/>
                <a:gd name="connsiteX14" fmla="*/ 2628553 w 2628553"/>
                <a:gd name="connsiteY14" fmla="*/ 0 h 1491269"/>
                <a:gd name="connsiteX0" fmla="*/ 2667175 w 2667175"/>
                <a:gd name="connsiteY0" fmla="*/ 757498 h 1491269"/>
                <a:gd name="connsiteX1" fmla="*/ 2364278 w 2667175"/>
                <a:gd name="connsiteY1" fmla="*/ 1191318 h 1491269"/>
                <a:gd name="connsiteX2" fmla="*/ 2295525 w 2667175"/>
                <a:gd name="connsiteY2" fmla="*/ 1291244 h 1491269"/>
                <a:gd name="connsiteX3" fmla="*/ 2209800 w 2667175"/>
                <a:gd name="connsiteY3" fmla="*/ 1376969 h 1491269"/>
                <a:gd name="connsiteX4" fmla="*/ 1504950 w 2667175"/>
                <a:gd name="connsiteY4" fmla="*/ 1481744 h 1491269"/>
                <a:gd name="connsiteX5" fmla="*/ 657225 w 2667175"/>
                <a:gd name="connsiteY5" fmla="*/ 1491269 h 1491269"/>
                <a:gd name="connsiteX6" fmla="*/ 0 w 2667175"/>
                <a:gd name="connsiteY6" fmla="*/ 1453169 h 1491269"/>
                <a:gd name="connsiteX7" fmla="*/ 0 w 2667175"/>
                <a:gd name="connsiteY7" fmla="*/ 1291244 h 1491269"/>
                <a:gd name="connsiteX8" fmla="*/ 85725 w 2667175"/>
                <a:gd name="connsiteY8" fmla="*/ 1015019 h 1491269"/>
                <a:gd name="connsiteX9" fmla="*/ 361950 w 2667175"/>
                <a:gd name="connsiteY9" fmla="*/ 900719 h 1491269"/>
                <a:gd name="connsiteX10" fmla="*/ 752475 w 2667175"/>
                <a:gd name="connsiteY10" fmla="*/ 624494 h 1491269"/>
                <a:gd name="connsiteX11" fmla="*/ 942975 w 2667175"/>
                <a:gd name="connsiteY11" fmla="*/ 491144 h 1491269"/>
                <a:gd name="connsiteX12" fmla="*/ 980209 w 2667175"/>
                <a:gd name="connsiteY12" fmla="*/ 274840 h 1491269"/>
                <a:gd name="connsiteX13" fmla="*/ 764251 w 2667175"/>
                <a:gd name="connsiteY13" fmla="*/ 13682 h 1491269"/>
                <a:gd name="connsiteX14" fmla="*/ 2628553 w 2667175"/>
                <a:gd name="connsiteY14" fmla="*/ 0 h 1491269"/>
                <a:gd name="connsiteX0" fmla="*/ 2725364 w 2725364"/>
                <a:gd name="connsiteY0" fmla="*/ 67542 h 1491269"/>
                <a:gd name="connsiteX1" fmla="*/ 2364278 w 2725364"/>
                <a:gd name="connsiteY1" fmla="*/ 1191318 h 1491269"/>
                <a:gd name="connsiteX2" fmla="*/ 2295525 w 2725364"/>
                <a:gd name="connsiteY2" fmla="*/ 1291244 h 1491269"/>
                <a:gd name="connsiteX3" fmla="*/ 2209800 w 2725364"/>
                <a:gd name="connsiteY3" fmla="*/ 1376969 h 1491269"/>
                <a:gd name="connsiteX4" fmla="*/ 1504950 w 2725364"/>
                <a:gd name="connsiteY4" fmla="*/ 1481744 h 1491269"/>
                <a:gd name="connsiteX5" fmla="*/ 657225 w 2725364"/>
                <a:gd name="connsiteY5" fmla="*/ 1491269 h 1491269"/>
                <a:gd name="connsiteX6" fmla="*/ 0 w 2725364"/>
                <a:gd name="connsiteY6" fmla="*/ 1453169 h 1491269"/>
                <a:gd name="connsiteX7" fmla="*/ 0 w 2725364"/>
                <a:gd name="connsiteY7" fmla="*/ 1291244 h 1491269"/>
                <a:gd name="connsiteX8" fmla="*/ 85725 w 2725364"/>
                <a:gd name="connsiteY8" fmla="*/ 1015019 h 1491269"/>
                <a:gd name="connsiteX9" fmla="*/ 361950 w 2725364"/>
                <a:gd name="connsiteY9" fmla="*/ 900719 h 1491269"/>
                <a:gd name="connsiteX10" fmla="*/ 752475 w 2725364"/>
                <a:gd name="connsiteY10" fmla="*/ 624494 h 1491269"/>
                <a:gd name="connsiteX11" fmla="*/ 942975 w 2725364"/>
                <a:gd name="connsiteY11" fmla="*/ 491144 h 1491269"/>
                <a:gd name="connsiteX12" fmla="*/ 980209 w 2725364"/>
                <a:gd name="connsiteY12" fmla="*/ 274840 h 1491269"/>
                <a:gd name="connsiteX13" fmla="*/ 764251 w 2725364"/>
                <a:gd name="connsiteY13" fmla="*/ 13682 h 1491269"/>
                <a:gd name="connsiteX14" fmla="*/ 2628553 w 2725364"/>
                <a:gd name="connsiteY14" fmla="*/ 0 h 1491269"/>
                <a:gd name="connsiteX0" fmla="*/ 2633924 w 2633924"/>
                <a:gd name="connsiteY0" fmla="*/ 0 h 1506854"/>
                <a:gd name="connsiteX1" fmla="*/ 2364278 w 2633924"/>
                <a:gd name="connsiteY1" fmla="*/ 1206903 h 1506854"/>
                <a:gd name="connsiteX2" fmla="*/ 2295525 w 2633924"/>
                <a:gd name="connsiteY2" fmla="*/ 1306829 h 1506854"/>
                <a:gd name="connsiteX3" fmla="*/ 2209800 w 2633924"/>
                <a:gd name="connsiteY3" fmla="*/ 1392554 h 1506854"/>
                <a:gd name="connsiteX4" fmla="*/ 1504950 w 2633924"/>
                <a:gd name="connsiteY4" fmla="*/ 1497329 h 1506854"/>
                <a:gd name="connsiteX5" fmla="*/ 657225 w 2633924"/>
                <a:gd name="connsiteY5" fmla="*/ 1506854 h 1506854"/>
                <a:gd name="connsiteX6" fmla="*/ 0 w 2633924"/>
                <a:gd name="connsiteY6" fmla="*/ 1468754 h 1506854"/>
                <a:gd name="connsiteX7" fmla="*/ 0 w 2633924"/>
                <a:gd name="connsiteY7" fmla="*/ 1306829 h 1506854"/>
                <a:gd name="connsiteX8" fmla="*/ 85725 w 2633924"/>
                <a:gd name="connsiteY8" fmla="*/ 1030604 h 1506854"/>
                <a:gd name="connsiteX9" fmla="*/ 361950 w 2633924"/>
                <a:gd name="connsiteY9" fmla="*/ 916304 h 1506854"/>
                <a:gd name="connsiteX10" fmla="*/ 752475 w 2633924"/>
                <a:gd name="connsiteY10" fmla="*/ 640079 h 1506854"/>
                <a:gd name="connsiteX11" fmla="*/ 942975 w 2633924"/>
                <a:gd name="connsiteY11" fmla="*/ 506729 h 1506854"/>
                <a:gd name="connsiteX12" fmla="*/ 980209 w 2633924"/>
                <a:gd name="connsiteY12" fmla="*/ 290425 h 1506854"/>
                <a:gd name="connsiteX13" fmla="*/ 764251 w 2633924"/>
                <a:gd name="connsiteY13" fmla="*/ 29267 h 1506854"/>
                <a:gd name="connsiteX14" fmla="*/ 2628553 w 2633924"/>
                <a:gd name="connsiteY14" fmla="*/ 15585 h 1506854"/>
                <a:gd name="connsiteX0" fmla="*/ 2633924 w 2633924"/>
                <a:gd name="connsiteY0" fmla="*/ 0 h 1506854"/>
                <a:gd name="connsiteX1" fmla="*/ 2364278 w 2633924"/>
                <a:gd name="connsiteY1" fmla="*/ 1206903 h 1506854"/>
                <a:gd name="connsiteX2" fmla="*/ 2295525 w 2633924"/>
                <a:gd name="connsiteY2" fmla="*/ 1306829 h 1506854"/>
                <a:gd name="connsiteX3" fmla="*/ 2209800 w 2633924"/>
                <a:gd name="connsiteY3" fmla="*/ 1392554 h 1506854"/>
                <a:gd name="connsiteX4" fmla="*/ 1504950 w 2633924"/>
                <a:gd name="connsiteY4" fmla="*/ 1497329 h 1506854"/>
                <a:gd name="connsiteX5" fmla="*/ 657225 w 2633924"/>
                <a:gd name="connsiteY5" fmla="*/ 1506854 h 1506854"/>
                <a:gd name="connsiteX6" fmla="*/ 0 w 2633924"/>
                <a:gd name="connsiteY6" fmla="*/ 1468754 h 1506854"/>
                <a:gd name="connsiteX7" fmla="*/ 0 w 2633924"/>
                <a:gd name="connsiteY7" fmla="*/ 1306829 h 1506854"/>
                <a:gd name="connsiteX8" fmla="*/ 85725 w 2633924"/>
                <a:gd name="connsiteY8" fmla="*/ 1030604 h 1506854"/>
                <a:gd name="connsiteX9" fmla="*/ 361950 w 2633924"/>
                <a:gd name="connsiteY9" fmla="*/ 916304 h 1506854"/>
                <a:gd name="connsiteX10" fmla="*/ 752475 w 2633924"/>
                <a:gd name="connsiteY10" fmla="*/ 640079 h 1506854"/>
                <a:gd name="connsiteX11" fmla="*/ 942975 w 2633924"/>
                <a:gd name="connsiteY11" fmla="*/ 506729 h 1506854"/>
                <a:gd name="connsiteX12" fmla="*/ 980209 w 2633924"/>
                <a:gd name="connsiteY12" fmla="*/ 290425 h 1506854"/>
                <a:gd name="connsiteX13" fmla="*/ 764251 w 2633924"/>
                <a:gd name="connsiteY13" fmla="*/ 29267 h 1506854"/>
                <a:gd name="connsiteX14" fmla="*/ 2628553 w 2633924"/>
                <a:gd name="connsiteY14" fmla="*/ 15585 h 1506854"/>
                <a:gd name="connsiteX15" fmla="*/ 2633924 w 2633924"/>
                <a:gd name="connsiteY15" fmla="*/ 0 h 1506854"/>
                <a:gd name="connsiteX0" fmla="*/ 2766928 w 2766928"/>
                <a:gd name="connsiteY0" fmla="*/ 67542 h 1491269"/>
                <a:gd name="connsiteX1" fmla="*/ 2364278 w 2766928"/>
                <a:gd name="connsiteY1" fmla="*/ 1191318 h 1491269"/>
                <a:gd name="connsiteX2" fmla="*/ 2295525 w 2766928"/>
                <a:gd name="connsiteY2" fmla="*/ 1291244 h 1491269"/>
                <a:gd name="connsiteX3" fmla="*/ 2209800 w 2766928"/>
                <a:gd name="connsiteY3" fmla="*/ 1376969 h 1491269"/>
                <a:gd name="connsiteX4" fmla="*/ 1504950 w 2766928"/>
                <a:gd name="connsiteY4" fmla="*/ 1481744 h 1491269"/>
                <a:gd name="connsiteX5" fmla="*/ 657225 w 2766928"/>
                <a:gd name="connsiteY5" fmla="*/ 1491269 h 1491269"/>
                <a:gd name="connsiteX6" fmla="*/ 0 w 2766928"/>
                <a:gd name="connsiteY6" fmla="*/ 1453169 h 1491269"/>
                <a:gd name="connsiteX7" fmla="*/ 0 w 2766928"/>
                <a:gd name="connsiteY7" fmla="*/ 1291244 h 1491269"/>
                <a:gd name="connsiteX8" fmla="*/ 85725 w 2766928"/>
                <a:gd name="connsiteY8" fmla="*/ 1015019 h 1491269"/>
                <a:gd name="connsiteX9" fmla="*/ 361950 w 2766928"/>
                <a:gd name="connsiteY9" fmla="*/ 900719 h 1491269"/>
                <a:gd name="connsiteX10" fmla="*/ 752475 w 2766928"/>
                <a:gd name="connsiteY10" fmla="*/ 624494 h 1491269"/>
                <a:gd name="connsiteX11" fmla="*/ 942975 w 2766928"/>
                <a:gd name="connsiteY11" fmla="*/ 491144 h 1491269"/>
                <a:gd name="connsiteX12" fmla="*/ 980209 w 2766928"/>
                <a:gd name="connsiteY12" fmla="*/ 274840 h 1491269"/>
                <a:gd name="connsiteX13" fmla="*/ 764251 w 2766928"/>
                <a:gd name="connsiteY13" fmla="*/ 13682 h 1491269"/>
                <a:gd name="connsiteX14" fmla="*/ 2628553 w 2766928"/>
                <a:gd name="connsiteY14" fmla="*/ 0 h 1491269"/>
                <a:gd name="connsiteX15" fmla="*/ 2766928 w 2766928"/>
                <a:gd name="connsiteY15" fmla="*/ 67542 h 1491269"/>
                <a:gd name="connsiteX0" fmla="*/ 2858368 w 2858368"/>
                <a:gd name="connsiteY0" fmla="*/ 267048 h 1491269"/>
                <a:gd name="connsiteX1" fmla="*/ 2364278 w 2858368"/>
                <a:gd name="connsiteY1" fmla="*/ 1191318 h 1491269"/>
                <a:gd name="connsiteX2" fmla="*/ 2295525 w 2858368"/>
                <a:gd name="connsiteY2" fmla="*/ 1291244 h 1491269"/>
                <a:gd name="connsiteX3" fmla="*/ 2209800 w 2858368"/>
                <a:gd name="connsiteY3" fmla="*/ 1376969 h 1491269"/>
                <a:gd name="connsiteX4" fmla="*/ 1504950 w 2858368"/>
                <a:gd name="connsiteY4" fmla="*/ 1481744 h 1491269"/>
                <a:gd name="connsiteX5" fmla="*/ 657225 w 2858368"/>
                <a:gd name="connsiteY5" fmla="*/ 1491269 h 1491269"/>
                <a:gd name="connsiteX6" fmla="*/ 0 w 2858368"/>
                <a:gd name="connsiteY6" fmla="*/ 1453169 h 1491269"/>
                <a:gd name="connsiteX7" fmla="*/ 0 w 2858368"/>
                <a:gd name="connsiteY7" fmla="*/ 1291244 h 1491269"/>
                <a:gd name="connsiteX8" fmla="*/ 85725 w 2858368"/>
                <a:gd name="connsiteY8" fmla="*/ 1015019 h 1491269"/>
                <a:gd name="connsiteX9" fmla="*/ 361950 w 2858368"/>
                <a:gd name="connsiteY9" fmla="*/ 900719 h 1491269"/>
                <a:gd name="connsiteX10" fmla="*/ 752475 w 2858368"/>
                <a:gd name="connsiteY10" fmla="*/ 624494 h 1491269"/>
                <a:gd name="connsiteX11" fmla="*/ 942975 w 2858368"/>
                <a:gd name="connsiteY11" fmla="*/ 491144 h 1491269"/>
                <a:gd name="connsiteX12" fmla="*/ 980209 w 2858368"/>
                <a:gd name="connsiteY12" fmla="*/ 274840 h 1491269"/>
                <a:gd name="connsiteX13" fmla="*/ 764251 w 2858368"/>
                <a:gd name="connsiteY13" fmla="*/ 13682 h 1491269"/>
                <a:gd name="connsiteX14" fmla="*/ 2628553 w 2858368"/>
                <a:gd name="connsiteY14" fmla="*/ 0 h 1491269"/>
                <a:gd name="connsiteX15" fmla="*/ 2858368 w 2858368"/>
                <a:gd name="connsiteY15" fmla="*/ 267048 h 1491269"/>
                <a:gd name="connsiteX0" fmla="*/ 2700426 w 2700426"/>
                <a:gd name="connsiteY0" fmla="*/ 973630 h 1491269"/>
                <a:gd name="connsiteX1" fmla="*/ 2364278 w 2700426"/>
                <a:gd name="connsiteY1" fmla="*/ 1191318 h 1491269"/>
                <a:gd name="connsiteX2" fmla="*/ 2295525 w 2700426"/>
                <a:gd name="connsiteY2" fmla="*/ 1291244 h 1491269"/>
                <a:gd name="connsiteX3" fmla="*/ 2209800 w 2700426"/>
                <a:gd name="connsiteY3" fmla="*/ 1376969 h 1491269"/>
                <a:gd name="connsiteX4" fmla="*/ 1504950 w 2700426"/>
                <a:gd name="connsiteY4" fmla="*/ 1481744 h 1491269"/>
                <a:gd name="connsiteX5" fmla="*/ 657225 w 2700426"/>
                <a:gd name="connsiteY5" fmla="*/ 1491269 h 1491269"/>
                <a:gd name="connsiteX6" fmla="*/ 0 w 2700426"/>
                <a:gd name="connsiteY6" fmla="*/ 1453169 h 1491269"/>
                <a:gd name="connsiteX7" fmla="*/ 0 w 2700426"/>
                <a:gd name="connsiteY7" fmla="*/ 1291244 h 1491269"/>
                <a:gd name="connsiteX8" fmla="*/ 85725 w 2700426"/>
                <a:gd name="connsiteY8" fmla="*/ 1015019 h 1491269"/>
                <a:gd name="connsiteX9" fmla="*/ 361950 w 2700426"/>
                <a:gd name="connsiteY9" fmla="*/ 900719 h 1491269"/>
                <a:gd name="connsiteX10" fmla="*/ 752475 w 2700426"/>
                <a:gd name="connsiteY10" fmla="*/ 624494 h 1491269"/>
                <a:gd name="connsiteX11" fmla="*/ 942975 w 2700426"/>
                <a:gd name="connsiteY11" fmla="*/ 491144 h 1491269"/>
                <a:gd name="connsiteX12" fmla="*/ 980209 w 2700426"/>
                <a:gd name="connsiteY12" fmla="*/ 274840 h 1491269"/>
                <a:gd name="connsiteX13" fmla="*/ 764251 w 2700426"/>
                <a:gd name="connsiteY13" fmla="*/ 13682 h 1491269"/>
                <a:gd name="connsiteX14" fmla="*/ 2628553 w 2700426"/>
                <a:gd name="connsiteY14" fmla="*/ 0 h 1491269"/>
                <a:gd name="connsiteX15" fmla="*/ 2700426 w 2700426"/>
                <a:gd name="connsiteY15" fmla="*/ 973630 h 1491269"/>
                <a:gd name="connsiteX0" fmla="*/ 2642237 w 2642237"/>
                <a:gd name="connsiteY0" fmla="*/ 998568 h 1491269"/>
                <a:gd name="connsiteX1" fmla="*/ 2364278 w 2642237"/>
                <a:gd name="connsiteY1" fmla="*/ 1191318 h 1491269"/>
                <a:gd name="connsiteX2" fmla="*/ 2295525 w 2642237"/>
                <a:gd name="connsiteY2" fmla="*/ 1291244 h 1491269"/>
                <a:gd name="connsiteX3" fmla="*/ 2209800 w 2642237"/>
                <a:gd name="connsiteY3" fmla="*/ 1376969 h 1491269"/>
                <a:gd name="connsiteX4" fmla="*/ 1504950 w 2642237"/>
                <a:gd name="connsiteY4" fmla="*/ 1481744 h 1491269"/>
                <a:gd name="connsiteX5" fmla="*/ 657225 w 2642237"/>
                <a:gd name="connsiteY5" fmla="*/ 1491269 h 1491269"/>
                <a:gd name="connsiteX6" fmla="*/ 0 w 2642237"/>
                <a:gd name="connsiteY6" fmla="*/ 1453169 h 1491269"/>
                <a:gd name="connsiteX7" fmla="*/ 0 w 2642237"/>
                <a:gd name="connsiteY7" fmla="*/ 1291244 h 1491269"/>
                <a:gd name="connsiteX8" fmla="*/ 85725 w 2642237"/>
                <a:gd name="connsiteY8" fmla="*/ 1015019 h 1491269"/>
                <a:gd name="connsiteX9" fmla="*/ 361950 w 2642237"/>
                <a:gd name="connsiteY9" fmla="*/ 900719 h 1491269"/>
                <a:gd name="connsiteX10" fmla="*/ 752475 w 2642237"/>
                <a:gd name="connsiteY10" fmla="*/ 624494 h 1491269"/>
                <a:gd name="connsiteX11" fmla="*/ 942975 w 2642237"/>
                <a:gd name="connsiteY11" fmla="*/ 491144 h 1491269"/>
                <a:gd name="connsiteX12" fmla="*/ 980209 w 2642237"/>
                <a:gd name="connsiteY12" fmla="*/ 274840 h 1491269"/>
                <a:gd name="connsiteX13" fmla="*/ 764251 w 2642237"/>
                <a:gd name="connsiteY13" fmla="*/ 13682 h 1491269"/>
                <a:gd name="connsiteX14" fmla="*/ 2628553 w 2642237"/>
                <a:gd name="connsiteY14" fmla="*/ 0 h 1491269"/>
                <a:gd name="connsiteX15" fmla="*/ 2642237 w 2642237"/>
                <a:gd name="connsiteY15" fmla="*/ 998568 h 1491269"/>
                <a:gd name="connsiteX0" fmla="*/ 2642237 w 2642237"/>
                <a:gd name="connsiteY0" fmla="*/ 998568 h 1491269"/>
                <a:gd name="connsiteX1" fmla="*/ 2364278 w 2642237"/>
                <a:gd name="connsiteY1" fmla="*/ 1191318 h 1491269"/>
                <a:gd name="connsiteX2" fmla="*/ 2295525 w 2642237"/>
                <a:gd name="connsiteY2" fmla="*/ 1291244 h 1491269"/>
                <a:gd name="connsiteX3" fmla="*/ 2209800 w 2642237"/>
                <a:gd name="connsiteY3" fmla="*/ 1376969 h 1491269"/>
                <a:gd name="connsiteX4" fmla="*/ 1504950 w 2642237"/>
                <a:gd name="connsiteY4" fmla="*/ 1481744 h 1491269"/>
                <a:gd name="connsiteX5" fmla="*/ 657225 w 2642237"/>
                <a:gd name="connsiteY5" fmla="*/ 1491269 h 1491269"/>
                <a:gd name="connsiteX6" fmla="*/ 0 w 2642237"/>
                <a:gd name="connsiteY6" fmla="*/ 1453169 h 1491269"/>
                <a:gd name="connsiteX7" fmla="*/ 0 w 2642237"/>
                <a:gd name="connsiteY7" fmla="*/ 1291244 h 1491269"/>
                <a:gd name="connsiteX8" fmla="*/ 85725 w 2642237"/>
                <a:gd name="connsiteY8" fmla="*/ 1015019 h 1491269"/>
                <a:gd name="connsiteX9" fmla="*/ 361950 w 2642237"/>
                <a:gd name="connsiteY9" fmla="*/ 900719 h 1491269"/>
                <a:gd name="connsiteX10" fmla="*/ 752475 w 2642237"/>
                <a:gd name="connsiteY10" fmla="*/ 624494 h 1491269"/>
                <a:gd name="connsiteX11" fmla="*/ 942975 w 2642237"/>
                <a:gd name="connsiteY11" fmla="*/ 491144 h 1491269"/>
                <a:gd name="connsiteX12" fmla="*/ 996834 w 2642237"/>
                <a:gd name="connsiteY12" fmla="*/ 249902 h 1491269"/>
                <a:gd name="connsiteX13" fmla="*/ 764251 w 2642237"/>
                <a:gd name="connsiteY13" fmla="*/ 13682 h 1491269"/>
                <a:gd name="connsiteX14" fmla="*/ 2628553 w 2642237"/>
                <a:gd name="connsiteY14" fmla="*/ 0 h 1491269"/>
                <a:gd name="connsiteX15" fmla="*/ 2642237 w 2642237"/>
                <a:gd name="connsiteY15" fmla="*/ 998568 h 1491269"/>
                <a:gd name="connsiteX0" fmla="*/ 2642237 w 2642237"/>
                <a:gd name="connsiteY0" fmla="*/ 998568 h 1491269"/>
                <a:gd name="connsiteX1" fmla="*/ 2364278 w 2642237"/>
                <a:gd name="connsiteY1" fmla="*/ 1191318 h 1491269"/>
                <a:gd name="connsiteX2" fmla="*/ 2295525 w 2642237"/>
                <a:gd name="connsiteY2" fmla="*/ 1291244 h 1491269"/>
                <a:gd name="connsiteX3" fmla="*/ 2209800 w 2642237"/>
                <a:gd name="connsiteY3" fmla="*/ 1376969 h 1491269"/>
                <a:gd name="connsiteX4" fmla="*/ 1504950 w 2642237"/>
                <a:gd name="connsiteY4" fmla="*/ 1481744 h 1491269"/>
                <a:gd name="connsiteX5" fmla="*/ 657225 w 2642237"/>
                <a:gd name="connsiteY5" fmla="*/ 1491269 h 1491269"/>
                <a:gd name="connsiteX6" fmla="*/ 0 w 2642237"/>
                <a:gd name="connsiteY6" fmla="*/ 1453169 h 1491269"/>
                <a:gd name="connsiteX7" fmla="*/ 0 w 2642237"/>
                <a:gd name="connsiteY7" fmla="*/ 1291244 h 1491269"/>
                <a:gd name="connsiteX8" fmla="*/ 85725 w 2642237"/>
                <a:gd name="connsiteY8" fmla="*/ 1015019 h 1491269"/>
                <a:gd name="connsiteX9" fmla="*/ 361950 w 2642237"/>
                <a:gd name="connsiteY9" fmla="*/ 900719 h 1491269"/>
                <a:gd name="connsiteX10" fmla="*/ 752475 w 2642237"/>
                <a:gd name="connsiteY10" fmla="*/ 624494 h 1491269"/>
                <a:gd name="connsiteX11" fmla="*/ 1009476 w 2642237"/>
                <a:gd name="connsiteY11" fmla="*/ 457893 h 1491269"/>
                <a:gd name="connsiteX12" fmla="*/ 996834 w 2642237"/>
                <a:gd name="connsiteY12" fmla="*/ 249902 h 1491269"/>
                <a:gd name="connsiteX13" fmla="*/ 764251 w 2642237"/>
                <a:gd name="connsiteY13" fmla="*/ 13682 h 1491269"/>
                <a:gd name="connsiteX14" fmla="*/ 2628553 w 2642237"/>
                <a:gd name="connsiteY14" fmla="*/ 0 h 1491269"/>
                <a:gd name="connsiteX15" fmla="*/ 2642237 w 2642237"/>
                <a:gd name="connsiteY15" fmla="*/ 998568 h 149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42237" h="1491269">
                  <a:moveTo>
                    <a:pt x="2642237" y="998568"/>
                  </a:moveTo>
                  <a:lnTo>
                    <a:pt x="2364278" y="1191318"/>
                  </a:lnTo>
                  <a:lnTo>
                    <a:pt x="2295525" y="1291244"/>
                  </a:lnTo>
                  <a:lnTo>
                    <a:pt x="2209800" y="1376969"/>
                  </a:lnTo>
                  <a:lnTo>
                    <a:pt x="1504950" y="1481744"/>
                  </a:lnTo>
                  <a:lnTo>
                    <a:pt x="657225" y="1491269"/>
                  </a:lnTo>
                  <a:lnTo>
                    <a:pt x="0" y="1453169"/>
                  </a:lnTo>
                  <a:lnTo>
                    <a:pt x="0" y="1291244"/>
                  </a:lnTo>
                  <a:lnTo>
                    <a:pt x="85725" y="1015019"/>
                  </a:lnTo>
                  <a:lnTo>
                    <a:pt x="361950" y="900719"/>
                  </a:lnTo>
                  <a:lnTo>
                    <a:pt x="752475" y="624494"/>
                  </a:lnTo>
                  <a:lnTo>
                    <a:pt x="1009476" y="457893"/>
                  </a:lnTo>
                  <a:lnTo>
                    <a:pt x="996834" y="249902"/>
                  </a:lnTo>
                  <a:lnTo>
                    <a:pt x="764251" y="13682"/>
                  </a:lnTo>
                  <a:lnTo>
                    <a:pt x="2628553" y="0"/>
                  </a:lnTo>
                  <a:lnTo>
                    <a:pt x="2642237" y="998568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71DE3FE-F87A-4CAB-8474-D6127283A6CE}"/>
                </a:ext>
              </a:extLst>
            </p:cNvPr>
            <p:cNvSpPr/>
            <p:nvPr/>
          </p:nvSpPr>
          <p:spPr>
            <a:xfrm>
              <a:off x="3233651" y="1122219"/>
              <a:ext cx="1562793" cy="1936866"/>
            </a:xfrm>
            <a:custGeom>
              <a:avLst/>
              <a:gdLst>
                <a:gd name="connsiteX0" fmla="*/ 365760 w 1562793"/>
                <a:gd name="connsiteY0" fmla="*/ 1903615 h 1928553"/>
                <a:gd name="connsiteX1" fmla="*/ 24938 w 1562793"/>
                <a:gd name="connsiteY1" fmla="*/ 1762298 h 1928553"/>
                <a:gd name="connsiteX2" fmla="*/ 0 w 1562793"/>
                <a:gd name="connsiteY2" fmla="*/ 1479666 h 1928553"/>
                <a:gd name="connsiteX3" fmla="*/ 49876 w 1562793"/>
                <a:gd name="connsiteY3" fmla="*/ 1221971 h 1928553"/>
                <a:gd name="connsiteX4" fmla="*/ 241069 w 1562793"/>
                <a:gd name="connsiteY4" fmla="*/ 1105593 h 1928553"/>
                <a:gd name="connsiteX5" fmla="*/ 473825 w 1562793"/>
                <a:gd name="connsiteY5" fmla="*/ 1047404 h 1928553"/>
                <a:gd name="connsiteX6" fmla="*/ 548640 w 1562793"/>
                <a:gd name="connsiteY6" fmla="*/ 648393 h 1928553"/>
                <a:gd name="connsiteX7" fmla="*/ 507076 w 1562793"/>
                <a:gd name="connsiteY7" fmla="*/ 457200 h 1928553"/>
                <a:gd name="connsiteX8" fmla="*/ 689956 w 1562793"/>
                <a:gd name="connsiteY8" fmla="*/ 157942 h 1928553"/>
                <a:gd name="connsiteX9" fmla="*/ 1088967 w 1562793"/>
                <a:gd name="connsiteY9" fmla="*/ 49877 h 1928553"/>
                <a:gd name="connsiteX10" fmla="*/ 1512916 w 1562793"/>
                <a:gd name="connsiteY10" fmla="*/ 0 h 1928553"/>
                <a:gd name="connsiteX11" fmla="*/ 1562793 w 1562793"/>
                <a:gd name="connsiteY11" fmla="*/ 1928553 h 1928553"/>
                <a:gd name="connsiteX12" fmla="*/ 365760 w 1562793"/>
                <a:gd name="connsiteY12" fmla="*/ 1903615 h 1928553"/>
                <a:gd name="connsiteX0" fmla="*/ 382386 w 1562793"/>
                <a:gd name="connsiteY0" fmla="*/ 1936866 h 1936866"/>
                <a:gd name="connsiteX1" fmla="*/ 24938 w 1562793"/>
                <a:gd name="connsiteY1" fmla="*/ 1762298 h 1936866"/>
                <a:gd name="connsiteX2" fmla="*/ 0 w 1562793"/>
                <a:gd name="connsiteY2" fmla="*/ 1479666 h 1936866"/>
                <a:gd name="connsiteX3" fmla="*/ 49876 w 1562793"/>
                <a:gd name="connsiteY3" fmla="*/ 1221971 h 1936866"/>
                <a:gd name="connsiteX4" fmla="*/ 241069 w 1562793"/>
                <a:gd name="connsiteY4" fmla="*/ 1105593 h 1936866"/>
                <a:gd name="connsiteX5" fmla="*/ 473825 w 1562793"/>
                <a:gd name="connsiteY5" fmla="*/ 1047404 h 1936866"/>
                <a:gd name="connsiteX6" fmla="*/ 548640 w 1562793"/>
                <a:gd name="connsiteY6" fmla="*/ 648393 h 1936866"/>
                <a:gd name="connsiteX7" fmla="*/ 507076 w 1562793"/>
                <a:gd name="connsiteY7" fmla="*/ 457200 h 1936866"/>
                <a:gd name="connsiteX8" fmla="*/ 689956 w 1562793"/>
                <a:gd name="connsiteY8" fmla="*/ 157942 h 1936866"/>
                <a:gd name="connsiteX9" fmla="*/ 1088967 w 1562793"/>
                <a:gd name="connsiteY9" fmla="*/ 49877 h 1936866"/>
                <a:gd name="connsiteX10" fmla="*/ 1512916 w 1562793"/>
                <a:gd name="connsiteY10" fmla="*/ 0 h 1936866"/>
                <a:gd name="connsiteX11" fmla="*/ 1562793 w 1562793"/>
                <a:gd name="connsiteY11" fmla="*/ 1928553 h 1936866"/>
                <a:gd name="connsiteX12" fmla="*/ 382386 w 1562793"/>
                <a:gd name="connsiteY12" fmla="*/ 1936866 h 1936866"/>
                <a:gd name="connsiteX0" fmla="*/ 382386 w 1562793"/>
                <a:gd name="connsiteY0" fmla="*/ 1936866 h 1936866"/>
                <a:gd name="connsiteX1" fmla="*/ 24938 w 1562793"/>
                <a:gd name="connsiteY1" fmla="*/ 1762298 h 1936866"/>
                <a:gd name="connsiteX2" fmla="*/ 0 w 1562793"/>
                <a:gd name="connsiteY2" fmla="*/ 1479666 h 1936866"/>
                <a:gd name="connsiteX3" fmla="*/ 49876 w 1562793"/>
                <a:gd name="connsiteY3" fmla="*/ 1221971 h 1936866"/>
                <a:gd name="connsiteX4" fmla="*/ 241069 w 1562793"/>
                <a:gd name="connsiteY4" fmla="*/ 1105593 h 1936866"/>
                <a:gd name="connsiteX5" fmla="*/ 473825 w 1562793"/>
                <a:gd name="connsiteY5" fmla="*/ 1047404 h 1936866"/>
                <a:gd name="connsiteX6" fmla="*/ 548640 w 1562793"/>
                <a:gd name="connsiteY6" fmla="*/ 648393 h 1936866"/>
                <a:gd name="connsiteX7" fmla="*/ 507076 w 1562793"/>
                <a:gd name="connsiteY7" fmla="*/ 457200 h 1936866"/>
                <a:gd name="connsiteX8" fmla="*/ 689956 w 1562793"/>
                <a:gd name="connsiteY8" fmla="*/ 157942 h 1936866"/>
                <a:gd name="connsiteX9" fmla="*/ 1088967 w 1562793"/>
                <a:gd name="connsiteY9" fmla="*/ 49877 h 1936866"/>
                <a:gd name="connsiteX10" fmla="*/ 1554479 w 1562793"/>
                <a:gd name="connsiteY10" fmla="*/ 0 h 1936866"/>
                <a:gd name="connsiteX11" fmla="*/ 1562793 w 1562793"/>
                <a:gd name="connsiteY11" fmla="*/ 1928553 h 1936866"/>
                <a:gd name="connsiteX12" fmla="*/ 382386 w 1562793"/>
                <a:gd name="connsiteY12" fmla="*/ 1936866 h 19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2793" h="1936866">
                  <a:moveTo>
                    <a:pt x="382386" y="1936866"/>
                  </a:moveTo>
                  <a:lnTo>
                    <a:pt x="24938" y="1762298"/>
                  </a:lnTo>
                  <a:lnTo>
                    <a:pt x="0" y="1479666"/>
                  </a:lnTo>
                  <a:lnTo>
                    <a:pt x="49876" y="1221971"/>
                  </a:lnTo>
                  <a:lnTo>
                    <a:pt x="241069" y="1105593"/>
                  </a:lnTo>
                  <a:lnTo>
                    <a:pt x="473825" y="1047404"/>
                  </a:lnTo>
                  <a:lnTo>
                    <a:pt x="548640" y="648393"/>
                  </a:lnTo>
                  <a:lnTo>
                    <a:pt x="507076" y="457200"/>
                  </a:lnTo>
                  <a:lnTo>
                    <a:pt x="689956" y="157942"/>
                  </a:lnTo>
                  <a:lnTo>
                    <a:pt x="1088967" y="49877"/>
                  </a:lnTo>
                  <a:lnTo>
                    <a:pt x="1554479" y="0"/>
                  </a:lnTo>
                  <a:cubicBezTo>
                    <a:pt x="1557250" y="642851"/>
                    <a:pt x="1560022" y="1285702"/>
                    <a:pt x="1562793" y="1928553"/>
                  </a:cubicBezTo>
                  <a:lnTo>
                    <a:pt x="382386" y="1936866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171F978-7473-47C3-9B7C-A938C471EB19}"/>
                </a:ext>
              </a:extLst>
            </p:cNvPr>
            <p:cNvSpPr/>
            <p:nvPr/>
          </p:nvSpPr>
          <p:spPr>
            <a:xfrm>
              <a:off x="4788131" y="1005840"/>
              <a:ext cx="1770611" cy="1188720"/>
            </a:xfrm>
            <a:custGeom>
              <a:avLst/>
              <a:gdLst>
                <a:gd name="connsiteX0" fmla="*/ 0 w 1770611"/>
                <a:gd name="connsiteY0" fmla="*/ 91440 h 1188720"/>
                <a:gd name="connsiteX1" fmla="*/ 257694 w 1770611"/>
                <a:gd name="connsiteY1" fmla="*/ 58189 h 1188720"/>
                <a:gd name="connsiteX2" fmla="*/ 440574 w 1770611"/>
                <a:gd name="connsiteY2" fmla="*/ 0 h 1188720"/>
                <a:gd name="connsiteX3" fmla="*/ 997527 w 1770611"/>
                <a:gd name="connsiteY3" fmla="*/ 74815 h 1188720"/>
                <a:gd name="connsiteX4" fmla="*/ 1496291 w 1770611"/>
                <a:gd name="connsiteY4" fmla="*/ 232756 h 1188720"/>
                <a:gd name="connsiteX5" fmla="*/ 1770611 w 1770611"/>
                <a:gd name="connsiteY5" fmla="*/ 698269 h 1188720"/>
                <a:gd name="connsiteX6" fmla="*/ 1712422 w 1770611"/>
                <a:gd name="connsiteY6" fmla="*/ 831273 h 1188720"/>
                <a:gd name="connsiteX7" fmla="*/ 1562793 w 1770611"/>
                <a:gd name="connsiteY7" fmla="*/ 1005840 h 1188720"/>
                <a:gd name="connsiteX8" fmla="*/ 1521229 w 1770611"/>
                <a:gd name="connsiteY8" fmla="*/ 1188720 h 1188720"/>
                <a:gd name="connsiteX9" fmla="*/ 0 w 1770611"/>
                <a:gd name="connsiteY9" fmla="*/ 1180407 h 1188720"/>
                <a:gd name="connsiteX10" fmla="*/ 0 w 1770611"/>
                <a:gd name="connsiteY10" fmla="*/ 91440 h 118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0611" h="1188720">
                  <a:moveTo>
                    <a:pt x="0" y="91440"/>
                  </a:moveTo>
                  <a:lnTo>
                    <a:pt x="257694" y="58189"/>
                  </a:lnTo>
                  <a:lnTo>
                    <a:pt x="440574" y="0"/>
                  </a:lnTo>
                  <a:lnTo>
                    <a:pt x="997527" y="74815"/>
                  </a:lnTo>
                  <a:lnTo>
                    <a:pt x="1496291" y="232756"/>
                  </a:lnTo>
                  <a:lnTo>
                    <a:pt x="1770611" y="698269"/>
                  </a:lnTo>
                  <a:lnTo>
                    <a:pt x="1712422" y="831273"/>
                  </a:lnTo>
                  <a:lnTo>
                    <a:pt x="1562793" y="1005840"/>
                  </a:lnTo>
                  <a:lnTo>
                    <a:pt x="1521229" y="1188720"/>
                  </a:lnTo>
                  <a:lnTo>
                    <a:pt x="0" y="1180407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36C9D33-EF34-42B2-95AB-72B1757DFA87}"/>
                </a:ext>
              </a:extLst>
            </p:cNvPr>
            <p:cNvSpPr/>
            <p:nvPr/>
          </p:nvSpPr>
          <p:spPr>
            <a:xfrm>
              <a:off x="4804756" y="2186247"/>
              <a:ext cx="1612669" cy="1895302"/>
            </a:xfrm>
            <a:custGeom>
              <a:avLst/>
              <a:gdLst>
                <a:gd name="connsiteX0" fmla="*/ 0 w 1612669"/>
                <a:gd name="connsiteY0" fmla="*/ 0 h 1895302"/>
                <a:gd name="connsiteX1" fmla="*/ 8313 w 1612669"/>
                <a:gd name="connsiteY1" fmla="*/ 881149 h 1895302"/>
                <a:gd name="connsiteX2" fmla="*/ 706582 w 1612669"/>
                <a:gd name="connsiteY2" fmla="*/ 872837 h 1895302"/>
                <a:gd name="connsiteX3" fmla="*/ 731520 w 1612669"/>
                <a:gd name="connsiteY3" fmla="*/ 1895302 h 1895302"/>
                <a:gd name="connsiteX4" fmla="*/ 1130531 w 1612669"/>
                <a:gd name="connsiteY4" fmla="*/ 1645920 h 1895302"/>
                <a:gd name="connsiteX5" fmla="*/ 1263535 w 1612669"/>
                <a:gd name="connsiteY5" fmla="*/ 1546168 h 1895302"/>
                <a:gd name="connsiteX6" fmla="*/ 1454728 w 1612669"/>
                <a:gd name="connsiteY6" fmla="*/ 1030778 h 1895302"/>
                <a:gd name="connsiteX7" fmla="*/ 1596044 w 1612669"/>
                <a:gd name="connsiteY7" fmla="*/ 723208 h 1895302"/>
                <a:gd name="connsiteX8" fmla="*/ 1612669 w 1612669"/>
                <a:gd name="connsiteY8" fmla="*/ 565266 h 1895302"/>
                <a:gd name="connsiteX9" fmla="*/ 1504604 w 1612669"/>
                <a:gd name="connsiteY9" fmla="*/ 282633 h 1895302"/>
                <a:gd name="connsiteX10" fmla="*/ 1504604 w 1612669"/>
                <a:gd name="connsiteY10" fmla="*/ 16626 h 1895302"/>
                <a:gd name="connsiteX11" fmla="*/ 0 w 1612669"/>
                <a:gd name="connsiteY11" fmla="*/ 0 h 18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2669" h="1895302">
                  <a:moveTo>
                    <a:pt x="0" y="0"/>
                  </a:moveTo>
                  <a:lnTo>
                    <a:pt x="8313" y="881149"/>
                  </a:lnTo>
                  <a:lnTo>
                    <a:pt x="706582" y="872837"/>
                  </a:lnTo>
                  <a:lnTo>
                    <a:pt x="731520" y="1895302"/>
                  </a:lnTo>
                  <a:lnTo>
                    <a:pt x="1130531" y="1645920"/>
                  </a:lnTo>
                  <a:lnTo>
                    <a:pt x="1263535" y="1546168"/>
                  </a:lnTo>
                  <a:lnTo>
                    <a:pt x="1454728" y="1030778"/>
                  </a:lnTo>
                  <a:lnTo>
                    <a:pt x="1596044" y="723208"/>
                  </a:lnTo>
                  <a:lnTo>
                    <a:pt x="1612669" y="565266"/>
                  </a:lnTo>
                  <a:lnTo>
                    <a:pt x="1504604" y="282633"/>
                  </a:lnTo>
                  <a:lnTo>
                    <a:pt x="1504604" y="16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260A884-6AC2-4184-9DF2-0F01340635A9}"/>
              </a:ext>
            </a:extLst>
          </p:cNvPr>
          <p:cNvGrpSpPr/>
          <p:nvPr/>
        </p:nvGrpSpPr>
        <p:grpSpPr>
          <a:xfrm>
            <a:off x="6309146" y="4567116"/>
            <a:ext cx="3414692" cy="2093638"/>
            <a:chOff x="7388297" y="3429000"/>
            <a:chExt cx="3414692" cy="2093638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9BBB392A-8BAE-444E-8D30-96A759CA28AC}"/>
                </a:ext>
              </a:extLst>
            </p:cNvPr>
            <p:cNvSpPr/>
            <p:nvPr/>
          </p:nvSpPr>
          <p:spPr>
            <a:xfrm>
              <a:off x="8724901" y="3429000"/>
              <a:ext cx="2078088" cy="3169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Elevation</a:t>
              </a:r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FCE1F3F5-AB43-4C68-BC6E-506A8A75DA87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6FD18A7B-EE50-486D-992A-C3A847782C94}"/>
                </a:ext>
              </a:extLst>
            </p:cNvPr>
            <p:cNvSpPr/>
            <p:nvPr/>
          </p:nvSpPr>
          <p:spPr>
            <a:xfrm>
              <a:off x="8868474" y="3755825"/>
              <a:ext cx="1922897" cy="1766813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5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E82F00A-FA48-4FC3-8087-9EDD78EC50AD}"/>
                </a:ext>
              </a:extLst>
            </p:cNvPr>
            <p:cNvSpPr/>
            <p:nvPr/>
          </p:nvSpPr>
          <p:spPr>
            <a:xfrm>
              <a:off x="8881973" y="38072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8797636-D426-4D0D-BA77-87E4ED9704D4}"/>
                </a:ext>
              </a:extLst>
            </p:cNvPr>
            <p:cNvSpPr/>
            <p:nvPr/>
          </p:nvSpPr>
          <p:spPr>
            <a:xfrm>
              <a:off x="8885767" y="429060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Slope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B7AF42D-ED9D-4E3F-ABF2-DA544ACCDA5F}"/>
                </a:ext>
              </a:extLst>
            </p:cNvPr>
            <p:cNvSpPr/>
            <p:nvPr/>
          </p:nvSpPr>
          <p:spPr>
            <a:xfrm>
              <a:off x="8894148" y="453059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Dominant land use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C20D029-09B3-443C-B6CD-1DBC62F0A576}"/>
                </a:ext>
              </a:extLst>
            </p:cNvPr>
            <p:cNvSpPr/>
            <p:nvPr/>
          </p:nvSpPr>
          <p:spPr>
            <a:xfrm>
              <a:off x="8885767" y="48057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Dominant soil texture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70BD66B-FDA2-4450-BC3F-EC3F2A51AD69}"/>
                </a:ext>
              </a:extLst>
            </p:cNvPr>
            <p:cNvSpPr/>
            <p:nvPr/>
          </p:nvSpPr>
          <p:spPr>
            <a:xfrm>
              <a:off x="8893821" y="5063963"/>
              <a:ext cx="1872312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Precipitation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B802E64-270A-46A3-8649-040E955598CD}"/>
                </a:ext>
              </a:extLst>
            </p:cNvPr>
            <p:cNvSpPr/>
            <p:nvPr/>
          </p:nvSpPr>
          <p:spPr>
            <a:xfrm>
              <a:off x="8883195" y="4050799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Elevation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56E77F6-2E7B-4FA0-B35F-BA22DD0F1555}"/>
                </a:ext>
              </a:extLst>
            </p:cNvPr>
            <p:cNvSpPr/>
            <p:nvPr/>
          </p:nvSpPr>
          <p:spPr>
            <a:xfrm>
              <a:off x="8893820" y="5282793"/>
              <a:ext cx="1846965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486476B-89CD-4EE7-BBBC-8262242D716B}"/>
                </a:ext>
              </a:extLst>
            </p:cNvPr>
            <p:cNvSpPr/>
            <p:nvPr/>
          </p:nvSpPr>
          <p:spPr>
            <a:xfrm>
              <a:off x="7388297" y="3489065"/>
              <a:ext cx="1298387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1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163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ABC957D-62F8-4492-9385-DCE887E04CA9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CFAF9EA-DBF6-4826-B838-A7ED20B825A9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DCA0DE2-AC5C-4380-8155-9A776F39F7D6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322CC8A-BD68-4B83-8875-60D95F72F32E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B932053-F214-4AC8-8017-744F71E32A5A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EFCF688-520D-4188-8534-088B8F0A2C06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908CD4C-5FB4-4E9A-BE83-33A6EA5CBBC2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54FD69D-F266-431C-AA2D-9ED6E2E80B0B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6BF9505-2E7F-4FD2-90A8-6C18AF8879E2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819B418-3842-4C45-A7F3-A07A60C6BCA3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A960CCF-63B2-4E5C-B43D-A15E4E8B884E}"/>
              </a:ext>
            </a:extLst>
          </p:cNvPr>
          <p:cNvSpPr/>
          <p:nvPr/>
        </p:nvSpPr>
        <p:spPr>
          <a:xfrm>
            <a:off x="9753129" y="352730"/>
            <a:ext cx="2437695" cy="6278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2C9E5B-C9D1-465F-AE89-4D33F25AA4DA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719C94-22B0-422A-AC71-EFA96759866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AEB60DC-AADF-4A0E-838D-FB17640E2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F24800-C492-4FC1-8013-C9ABB9C26C1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BBDF97B1-C403-4B7F-BF20-5714EEED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2CAF50C7-5F34-4E82-A6BF-F752D733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D6A80A-380F-45BE-AC26-AB4DB279257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4419E1-E57A-4EA1-8213-B24BB3568DF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C00571-D08E-459B-A724-A0CC31D41A01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Baseline information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43AAF5-9136-4B1C-AC01-66B084A1EFFB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7CF3F5-99A3-40E6-AD22-79E33B93CFDF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36EDAD-B885-41D2-8EDB-6200F6248D24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73388-3788-4B63-B401-A9F0B43EB377}"/>
              </a:ext>
            </a:extLst>
          </p:cNvPr>
          <p:cNvGrpSpPr/>
          <p:nvPr/>
        </p:nvGrpSpPr>
        <p:grpSpPr>
          <a:xfrm>
            <a:off x="-1" y="349070"/>
            <a:ext cx="2437695" cy="6278319"/>
            <a:chOff x="-1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51F0DE-4E70-42B6-A7AD-1BD89A643D63}"/>
                </a:ext>
              </a:extLst>
            </p:cNvPr>
            <p:cNvSpPr/>
            <p:nvPr/>
          </p:nvSpPr>
          <p:spPr>
            <a:xfrm>
              <a:off x="-1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0069D4-C3F6-460A-A4EE-E129275A9348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74550D-CF2B-4258-AFFC-873E5C3D15AC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1F7925-4CF2-42D3-92B2-D16222C8DFC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5A15A42-30EE-42A0-A860-BEE861B55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B31EF8A6-7BD2-4818-8215-26AA1B60A34B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A8A88C-F5F5-44DF-972C-BA67C595D0FD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7B0B2C-3EB9-4AC4-9A8E-DEF99685A7D7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5DAD5D3-856E-4D61-AF5C-3A43BF75D88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F8ACCB5B-F476-46B3-B463-C2647054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27412E-930A-449A-9B5C-711423FB6DB1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err="1">
                <a:solidFill>
                  <a:schemeClr val="tx1"/>
                </a:solidFill>
              </a:rPr>
              <a:t>Modeste</a:t>
            </a:r>
            <a:r>
              <a:rPr lang="en-CA" sz="100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2F1799C-881A-40BB-810E-C3B0271AE57B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F4DBB1-0DC3-462F-960E-5BF5C73B610D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05119-90F4-4ADC-A131-14369BD6B540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>
                  <a:solidFill>
                    <a:schemeClr val="accent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CE5D3B7-69A6-45D3-8758-249009BC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71E23B20-4A60-49D1-9FC8-98A6F21B8C9B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AA5F54-C0F0-45E4-BD3B-F8C655D813BE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E0934B-87AE-4815-A9DC-BEBF6F392D2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EDD2D04F-0032-4FF3-B8B9-5ED8319D4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0779F80E-6751-4604-9261-3CE39F0157A9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4C9F88-5565-4C32-A04B-67586A8C1895}"/>
              </a:ext>
            </a:extLst>
          </p:cNvPr>
          <p:cNvGrpSpPr/>
          <p:nvPr/>
        </p:nvGrpSpPr>
        <p:grpSpPr>
          <a:xfrm>
            <a:off x="327311" y="2534026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254F48-1742-47F2-8373-42C8B909849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5E153153-1C1B-46D1-8688-8BECB0F47CF7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7F5A5108-2981-4106-92E6-610604CA5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A98193D7-AD7E-4A92-BB7B-C7B98204DD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2DC0BD8-1368-492C-860D-C5F6CD4CE234}"/>
              </a:ext>
            </a:extLst>
          </p:cNvPr>
          <p:cNvGrpSpPr/>
          <p:nvPr/>
        </p:nvGrpSpPr>
        <p:grpSpPr>
          <a:xfrm>
            <a:off x="183475" y="2951910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3B2BE5-CFFD-406E-9875-F81F3ED03B83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E3A02C7-FBB0-4350-9C14-C880CF299939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AA3EAC7E-0595-4A48-965D-DF0266D8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F4B3B6-C8AF-496F-B8F5-3B85A51487D8}"/>
              </a:ext>
            </a:extLst>
          </p:cNvPr>
          <p:cNvGrpSpPr/>
          <p:nvPr/>
        </p:nvGrpSpPr>
        <p:grpSpPr>
          <a:xfrm>
            <a:off x="180805" y="3311485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D2DEB-318D-44A5-96EA-10E9AEC2667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err="1">
                  <a:solidFill>
                    <a:schemeClr val="tx1"/>
                  </a:solidFill>
                </a:rPr>
                <a:t>Indianfarm</a:t>
              </a:r>
              <a:r>
                <a:rPr lang="en-CA" sz="100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F437EDA1-016D-4706-BB92-8E3E80A3107A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04B40B62-1410-4DEF-9D6E-E92303AAE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70EEE9-9A76-4754-BC45-225E503B01F0}"/>
              </a:ext>
            </a:extLst>
          </p:cNvPr>
          <p:cNvGrpSpPr/>
          <p:nvPr/>
        </p:nvGrpSpPr>
        <p:grpSpPr>
          <a:xfrm>
            <a:off x="180805" y="3679027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3FD5294-479C-4064-90A2-0ED254BC4D47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412D4385-DC1C-406E-AC7C-D0D121104CDF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D469F75D-6B6A-4433-9D1D-2208C622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78AFD7-0132-424C-A6F3-A0B3B1DBFC83}"/>
              </a:ext>
            </a:extLst>
          </p:cNvPr>
          <p:cNvGrpSpPr/>
          <p:nvPr/>
        </p:nvGrpSpPr>
        <p:grpSpPr>
          <a:xfrm>
            <a:off x="180805" y="4068421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AB70E9-F444-43CF-A80A-9A64BFB99F2A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686A190-4B88-4B1D-B1A4-B2924076B7D7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2989D85C-7829-424F-9963-CDF607271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917D1A67-E53B-47D3-8447-7F716CC99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066407"/>
              </p:ext>
            </p:extLst>
          </p:nvPr>
        </p:nvGraphicFramePr>
        <p:xfrm>
          <a:off x="2454316" y="4918474"/>
          <a:ext cx="7297639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13080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357448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44702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416262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5983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11116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85098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520328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633068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52900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572361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399295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Subwatershed</a:t>
                      </a:r>
                      <a:endParaRPr lang="en-CA" sz="70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Elevation 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(m)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70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TSS 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128" name="Rectangle 127">
            <a:extLst>
              <a:ext uri="{FF2B5EF4-FFF2-40B4-BE49-F238E27FC236}">
                <a16:creationId xmlns:a16="http://schemas.microsoft.com/office/drawing/2014/main" id="{F9D97CB0-72BA-42A7-95C0-7DCE08694A0B}"/>
              </a:ext>
            </a:extLst>
          </p:cNvPr>
          <p:cNvSpPr/>
          <p:nvPr/>
        </p:nvSpPr>
        <p:spPr>
          <a:xfrm>
            <a:off x="2529987" y="3858663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+</a:t>
            </a:r>
          </a:p>
          <a:p>
            <a:pPr algn="ctr"/>
            <a:endParaRPr lang="en-CA"/>
          </a:p>
          <a:p>
            <a:pPr algn="ctr"/>
            <a:r>
              <a:rPr lang="en-CA">
                <a:sym typeface="Symbol" panose="05050102010706020507" pitchFamily="18" charset="2"/>
              </a:rPr>
              <a:t></a:t>
            </a:r>
            <a:endParaRPr lang="en-CA"/>
          </a:p>
        </p:txBody>
      </p:sp>
      <p:pic>
        <p:nvPicPr>
          <p:cNvPr id="129" name="Graphic 128" descr="World">
            <a:extLst>
              <a:ext uri="{FF2B5EF4-FFF2-40B4-BE49-F238E27FC236}">
                <a16:creationId xmlns:a16="http://schemas.microsoft.com/office/drawing/2014/main" id="{D9A1A561-0AB6-4516-B5E1-A6C1D79B40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92485" y="4611289"/>
            <a:ext cx="318011" cy="300740"/>
          </a:xfrm>
          <a:prstGeom prst="rect">
            <a:avLst/>
          </a:prstGeom>
        </p:spPr>
      </p:pic>
      <p:pic>
        <p:nvPicPr>
          <p:cNvPr id="130" name="Graphic 129" descr="Map compass">
            <a:extLst>
              <a:ext uri="{FF2B5EF4-FFF2-40B4-BE49-F238E27FC236}">
                <a16:creationId xmlns:a16="http://schemas.microsoft.com/office/drawing/2014/main" id="{0837A5DB-7C14-40C4-96F9-206371DBBF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87008" y="3505032"/>
            <a:ext cx="318011" cy="30074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A878BEF2-218C-4558-927E-F4B850D9B313}"/>
              </a:ext>
            </a:extLst>
          </p:cNvPr>
          <p:cNvSpPr txBox="1"/>
          <p:nvPr/>
        </p:nvSpPr>
        <p:spPr>
          <a:xfrm>
            <a:off x="2468088" y="3135064"/>
            <a:ext cx="29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E341CDF-BFA0-4F29-BC82-765EBF4ADA36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03A6E14-86B5-4382-8A16-B113DD63AD63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2B07D83-5B71-4965-9433-65880A8DAC77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B6341BCA-032F-44F8-BF3B-D6A499D7A09C}"/>
              </a:ext>
            </a:extLst>
          </p:cNvPr>
          <p:cNvGraphicFramePr>
            <a:graphicFrameLocks noGrp="1"/>
          </p:cNvGraphicFramePr>
          <p:nvPr/>
        </p:nvGraphicFramePr>
        <p:xfrm>
          <a:off x="9852392" y="4587914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/>
                        <a:t>Total P off-site (kg/</a:t>
                      </a:r>
                      <a:r>
                        <a:rPr lang="en-CA" sz="1000" err="1"/>
                        <a:t>yr</a:t>
                      </a:r>
                      <a:r>
                        <a:rPr lang="en-CA" sz="10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/>
                        <a:t>Carbon (ton/</a:t>
                      </a:r>
                      <a:r>
                        <a:rPr lang="en-CA" sz="1000" err="1"/>
                        <a:t>yr</a:t>
                      </a:r>
                      <a:r>
                        <a:rPr lang="en-CA" sz="10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5FD6CDAE-9542-4B96-B421-85AA07479721}"/>
              </a:ext>
            </a:extLst>
          </p:cNvPr>
          <p:cNvGraphicFramePr>
            <a:graphicFrameLocks noGrp="1"/>
          </p:cNvGraphicFramePr>
          <p:nvPr/>
        </p:nvGraphicFramePr>
        <p:xfrm>
          <a:off x="9834324" y="156878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81" name="TextBox 180">
            <a:extLst>
              <a:ext uri="{FF2B5EF4-FFF2-40B4-BE49-F238E27FC236}">
                <a16:creationId xmlns:a16="http://schemas.microsoft.com/office/drawing/2014/main" id="{5C7828BF-ADD9-485F-80FF-A4D5AE9EFE72}"/>
              </a:ext>
            </a:extLst>
          </p:cNvPr>
          <p:cNvSpPr txBox="1"/>
          <p:nvPr/>
        </p:nvSpPr>
        <p:spPr>
          <a:xfrm>
            <a:off x="9796930" y="132653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Baseline 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10CAE06-20FA-4DB7-96EA-AB4C0DD189D8}"/>
              </a:ext>
            </a:extLst>
          </p:cNvPr>
          <p:cNvSpPr txBox="1"/>
          <p:nvPr/>
        </p:nvSpPr>
        <p:spPr>
          <a:xfrm>
            <a:off x="9820045" y="4371037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effectiveness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47A18C4-5AB9-4FD6-BEE1-71E6993EC132}"/>
              </a:ext>
            </a:extLst>
          </p:cNvPr>
          <p:cNvGrpSpPr/>
          <p:nvPr/>
        </p:nvGrpSpPr>
        <p:grpSpPr>
          <a:xfrm>
            <a:off x="9871807" y="737258"/>
            <a:ext cx="2200337" cy="316961"/>
            <a:chOff x="10039823" y="442664"/>
            <a:chExt cx="2061132" cy="352179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EC470C21-977A-4737-9A5C-FC2457B330A5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err="1"/>
                <a:t>Subwatershed</a:t>
              </a:r>
              <a:endParaRPr lang="en-CA" sz="1000"/>
            </a:p>
          </p:txBody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D63D16FB-5C0B-46DA-B6B0-A54215E89DA4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DA709F06-7E1E-4B8C-ADB6-CAAA08192B81}"/>
              </a:ext>
            </a:extLst>
          </p:cNvPr>
          <p:cNvSpPr txBox="1"/>
          <p:nvPr/>
        </p:nvSpPr>
        <p:spPr>
          <a:xfrm>
            <a:off x="9809122" y="39835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Summarization level</a:t>
            </a:r>
            <a:endParaRPr lang="en-CA" sz="1100" b="1" baseline="3000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A2F44E5-80DE-4211-AE38-5C626D2FC117}"/>
              </a:ext>
            </a:extLst>
          </p:cNvPr>
          <p:cNvGrpSpPr/>
          <p:nvPr/>
        </p:nvGrpSpPr>
        <p:grpSpPr>
          <a:xfrm>
            <a:off x="3665875" y="780203"/>
            <a:ext cx="3148013" cy="3457575"/>
            <a:chOff x="3209925" y="1062038"/>
            <a:chExt cx="3148013" cy="3457575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B8A0756-35F4-4E75-BEFD-BD1F04C8AC0C}"/>
                </a:ext>
              </a:extLst>
            </p:cNvPr>
            <p:cNvSpPr/>
            <p:nvPr/>
          </p:nvSpPr>
          <p:spPr>
            <a:xfrm>
              <a:off x="3209925" y="3957638"/>
              <a:ext cx="500063" cy="271462"/>
            </a:xfrm>
            <a:custGeom>
              <a:avLst/>
              <a:gdLst>
                <a:gd name="connsiteX0" fmla="*/ 500063 w 500063"/>
                <a:gd name="connsiteY0" fmla="*/ 271462 h 271462"/>
                <a:gd name="connsiteX1" fmla="*/ 452438 w 500063"/>
                <a:gd name="connsiteY1" fmla="*/ 161925 h 271462"/>
                <a:gd name="connsiteX2" fmla="*/ 395288 w 500063"/>
                <a:gd name="connsiteY2" fmla="*/ 114300 h 271462"/>
                <a:gd name="connsiteX3" fmla="*/ 252413 w 500063"/>
                <a:gd name="connsiteY3" fmla="*/ 47625 h 271462"/>
                <a:gd name="connsiteX4" fmla="*/ 171450 w 500063"/>
                <a:gd name="connsiteY4" fmla="*/ 19050 h 271462"/>
                <a:gd name="connsiteX5" fmla="*/ 95250 w 500063"/>
                <a:gd name="connsiteY5" fmla="*/ 0 h 271462"/>
                <a:gd name="connsiteX6" fmla="*/ 0 w 500063"/>
                <a:gd name="connsiteY6" fmla="*/ 0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63" h="271462">
                  <a:moveTo>
                    <a:pt x="500063" y="271462"/>
                  </a:moveTo>
                  <a:lnTo>
                    <a:pt x="452438" y="161925"/>
                  </a:lnTo>
                  <a:lnTo>
                    <a:pt x="395288" y="114300"/>
                  </a:lnTo>
                  <a:lnTo>
                    <a:pt x="252413" y="47625"/>
                  </a:lnTo>
                  <a:lnTo>
                    <a:pt x="171450" y="19050"/>
                  </a:lnTo>
                  <a:lnTo>
                    <a:pt x="9525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6FC24AA-D860-49B5-9AB2-386FC9C863D2}"/>
                </a:ext>
              </a:extLst>
            </p:cNvPr>
            <p:cNvSpPr/>
            <p:nvPr/>
          </p:nvSpPr>
          <p:spPr>
            <a:xfrm>
              <a:off x="3405188" y="4219575"/>
              <a:ext cx="295275" cy="300038"/>
            </a:xfrm>
            <a:custGeom>
              <a:avLst/>
              <a:gdLst>
                <a:gd name="connsiteX0" fmla="*/ 295275 w 295275"/>
                <a:gd name="connsiteY0" fmla="*/ 0 h 300038"/>
                <a:gd name="connsiteX1" fmla="*/ 219075 w 295275"/>
                <a:gd name="connsiteY1" fmla="*/ 90488 h 300038"/>
                <a:gd name="connsiteX2" fmla="*/ 147637 w 295275"/>
                <a:gd name="connsiteY2" fmla="*/ 185738 h 300038"/>
                <a:gd name="connsiteX3" fmla="*/ 42862 w 295275"/>
                <a:gd name="connsiteY3" fmla="*/ 285750 h 300038"/>
                <a:gd name="connsiteX4" fmla="*/ 0 w 295275"/>
                <a:gd name="connsiteY4" fmla="*/ 300038 h 30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300038">
                  <a:moveTo>
                    <a:pt x="295275" y="0"/>
                  </a:moveTo>
                  <a:lnTo>
                    <a:pt x="219075" y="90488"/>
                  </a:lnTo>
                  <a:lnTo>
                    <a:pt x="147637" y="185738"/>
                  </a:lnTo>
                  <a:lnTo>
                    <a:pt x="42862" y="285750"/>
                  </a:lnTo>
                  <a:lnTo>
                    <a:pt x="0" y="30003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6A524FE-5DED-4A8E-9BCF-33EECEB98D28}"/>
                </a:ext>
              </a:extLst>
            </p:cNvPr>
            <p:cNvSpPr/>
            <p:nvPr/>
          </p:nvSpPr>
          <p:spPr>
            <a:xfrm>
              <a:off x="5562600" y="1414463"/>
              <a:ext cx="795338" cy="657225"/>
            </a:xfrm>
            <a:custGeom>
              <a:avLst/>
              <a:gdLst>
                <a:gd name="connsiteX0" fmla="*/ 771525 w 795338"/>
                <a:gd name="connsiteY0" fmla="*/ 657225 h 657225"/>
                <a:gd name="connsiteX1" fmla="*/ 628650 w 795338"/>
                <a:gd name="connsiteY1" fmla="*/ 623887 h 657225"/>
                <a:gd name="connsiteX2" fmla="*/ 366713 w 795338"/>
                <a:gd name="connsiteY2" fmla="*/ 538162 h 657225"/>
                <a:gd name="connsiteX3" fmla="*/ 233363 w 795338"/>
                <a:gd name="connsiteY3" fmla="*/ 476250 h 657225"/>
                <a:gd name="connsiteX4" fmla="*/ 133350 w 795338"/>
                <a:gd name="connsiteY4" fmla="*/ 419100 h 657225"/>
                <a:gd name="connsiteX5" fmla="*/ 47625 w 795338"/>
                <a:gd name="connsiteY5" fmla="*/ 376237 h 657225"/>
                <a:gd name="connsiteX6" fmla="*/ 0 w 795338"/>
                <a:gd name="connsiteY6" fmla="*/ 357187 h 657225"/>
                <a:gd name="connsiteX7" fmla="*/ 47625 w 795338"/>
                <a:gd name="connsiteY7" fmla="*/ 280987 h 657225"/>
                <a:gd name="connsiteX8" fmla="*/ 200025 w 795338"/>
                <a:gd name="connsiteY8" fmla="*/ 247650 h 657225"/>
                <a:gd name="connsiteX9" fmla="*/ 376238 w 795338"/>
                <a:gd name="connsiteY9" fmla="*/ 204787 h 657225"/>
                <a:gd name="connsiteX10" fmla="*/ 438150 w 795338"/>
                <a:gd name="connsiteY10" fmla="*/ 104775 h 657225"/>
                <a:gd name="connsiteX11" fmla="*/ 471488 w 795338"/>
                <a:gd name="connsiteY11" fmla="*/ 57150 h 657225"/>
                <a:gd name="connsiteX12" fmla="*/ 528638 w 795338"/>
                <a:gd name="connsiteY12" fmla="*/ 42862 h 657225"/>
                <a:gd name="connsiteX13" fmla="*/ 581025 w 795338"/>
                <a:gd name="connsiteY13" fmla="*/ 28575 h 657225"/>
                <a:gd name="connsiteX14" fmla="*/ 595313 w 795338"/>
                <a:gd name="connsiteY14" fmla="*/ 23812 h 657225"/>
                <a:gd name="connsiteX15" fmla="*/ 652463 w 795338"/>
                <a:gd name="connsiteY15" fmla="*/ 4762 h 657225"/>
                <a:gd name="connsiteX16" fmla="*/ 695325 w 795338"/>
                <a:gd name="connsiteY16" fmla="*/ 4762 h 657225"/>
                <a:gd name="connsiteX17" fmla="*/ 738188 w 795338"/>
                <a:gd name="connsiteY17" fmla="*/ 0 h 657225"/>
                <a:gd name="connsiteX18" fmla="*/ 747713 w 795338"/>
                <a:gd name="connsiteY18" fmla="*/ 0 h 657225"/>
                <a:gd name="connsiteX19" fmla="*/ 795338 w 795338"/>
                <a:gd name="connsiteY19" fmla="*/ 4762 h 657225"/>
                <a:gd name="connsiteX20" fmla="*/ 795338 w 795338"/>
                <a:gd name="connsiteY20" fmla="*/ 476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5338" h="657225">
                  <a:moveTo>
                    <a:pt x="771525" y="657225"/>
                  </a:moveTo>
                  <a:lnTo>
                    <a:pt x="628650" y="623887"/>
                  </a:lnTo>
                  <a:lnTo>
                    <a:pt x="366713" y="538162"/>
                  </a:lnTo>
                  <a:lnTo>
                    <a:pt x="233363" y="476250"/>
                  </a:lnTo>
                  <a:lnTo>
                    <a:pt x="133350" y="419100"/>
                  </a:lnTo>
                  <a:lnTo>
                    <a:pt x="47625" y="376237"/>
                  </a:lnTo>
                  <a:lnTo>
                    <a:pt x="0" y="357187"/>
                  </a:lnTo>
                  <a:lnTo>
                    <a:pt x="47625" y="280987"/>
                  </a:lnTo>
                  <a:lnTo>
                    <a:pt x="200025" y="247650"/>
                  </a:lnTo>
                  <a:lnTo>
                    <a:pt x="376238" y="204787"/>
                  </a:lnTo>
                  <a:lnTo>
                    <a:pt x="438150" y="104775"/>
                  </a:lnTo>
                  <a:lnTo>
                    <a:pt x="471488" y="57150"/>
                  </a:lnTo>
                  <a:lnTo>
                    <a:pt x="528638" y="42862"/>
                  </a:lnTo>
                  <a:lnTo>
                    <a:pt x="581025" y="28575"/>
                  </a:lnTo>
                  <a:cubicBezTo>
                    <a:pt x="585852" y="27196"/>
                    <a:pt x="595313" y="23812"/>
                    <a:pt x="595313" y="23812"/>
                  </a:cubicBezTo>
                  <a:lnTo>
                    <a:pt x="652463" y="4762"/>
                  </a:lnTo>
                  <a:lnTo>
                    <a:pt x="695325" y="4762"/>
                  </a:lnTo>
                  <a:lnTo>
                    <a:pt x="738188" y="0"/>
                  </a:lnTo>
                  <a:lnTo>
                    <a:pt x="747713" y="0"/>
                  </a:lnTo>
                  <a:lnTo>
                    <a:pt x="795338" y="4762"/>
                  </a:lnTo>
                  <a:lnTo>
                    <a:pt x="795338" y="476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22747F9-E9D1-4FB9-A665-3CDCE0487D93}"/>
                </a:ext>
              </a:extLst>
            </p:cNvPr>
            <p:cNvSpPr/>
            <p:nvPr/>
          </p:nvSpPr>
          <p:spPr>
            <a:xfrm>
              <a:off x="3786188" y="1514475"/>
              <a:ext cx="1404937" cy="2066925"/>
            </a:xfrm>
            <a:custGeom>
              <a:avLst/>
              <a:gdLst>
                <a:gd name="connsiteX0" fmla="*/ 0 w 1404937"/>
                <a:gd name="connsiteY0" fmla="*/ 1685925 h 2066925"/>
                <a:gd name="connsiteX1" fmla="*/ 271462 w 1404937"/>
                <a:gd name="connsiteY1" fmla="*/ 1566863 h 2066925"/>
                <a:gd name="connsiteX2" fmla="*/ 400050 w 1404937"/>
                <a:gd name="connsiteY2" fmla="*/ 1438275 h 2066925"/>
                <a:gd name="connsiteX3" fmla="*/ 533400 w 1404937"/>
                <a:gd name="connsiteY3" fmla="*/ 1281113 h 2066925"/>
                <a:gd name="connsiteX4" fmla="*/ 633412 w 1404937"/>
                <a:gd name="connsiteY4" fmla="*/ 1147763 h 2066925"/>
                <a:gd name="connsiteX5" fmla="*/ 652462 w 1404937"/>
                <a:gd name="connsiteY5" fmla="*/ 1042988 h 2066925"/>
                <a:gd name="connsiteX6" fmla="*/ 661987 w 1404937"/>
                <a:gd name="connsiteY6" fmla="*/ 876300 h 2066925"/>
                <a:gd name="connsiteX7" fmla="*/ 738187 w 1404937"/>
                <a:gd name="connsiteY7" fmla="*/ 623888 h 2066925"/>
                <a:gd name="connsiteX8" fmla="*/ 795337 w 1404937"/>
                <a:gd name="connsiteY8" fmla="*/ 419100 h 2066925"/>
                <a:gd name="connsiteX9" fmla="*/ 823912 w 1404937"/>
                <a:gd name="connsiteY9" fmla="*/ 276225 h 2066925"/>
                <a:gd name="connsiteX10" fmla="*/ 885825 w 1404937"/>
                <a:gd name="connsiteY10" fmla="*/ 195263 h 2066925"/>
                <a:gd name="connsiteX11" fmla="*/ 1023937 w 1404937"/>
                <a:gd name="connsiteY11" fmla="*/ 80963 h 2066925"/>
                <a:gd name="connsiteX12" fmla="*/ 1090612 w 1404937"/>
                <a:gd name="connsiteY12" fmla="*/ 38100 h 2066925"/>
                <a:gd name="connsiteX13" fmla="*/ 1190625 w 1404937"/>
                <a:gd name="connsiteY13" fmla="*/ 0 h 2066925"/>
                <a:gd name="connsiteX14" fmla="*/ 1262062 w 1404937"/>
                <a:gd name="connsiteY14" fmla="*/ 66675 h 2066925"/>
                <a:gd name="connsiteX15" fmla="*/ 1323975 w 1404937"/>
                <a:gd name="connsiteY15" fmla="*/ 228600 h 2066925"/>
                <a:gd name="connsiteX16" fmla="*/ 1381125 w 1404937"/>
                <a:gd name="connsiteY16" fmla="*/ 385763 h 2066925"/>
                <a:gd name="connsiteX17" fmla="*/ 1376362 w 1404937"/>
                <a:gd name="connsiteY17" fmla="*/ 638175 h 2066925"/>
                <a:gd name="connsiteX18" fmla="*/ 1371600 w 1404937"/>
                <a:gd name="connsiteY18" fmla="*/ 862013 h 2066925"/>
                <a:gd name="connsiteX19" fmla="*/ 1357312 w 1404937"/>
                <a:gd name="connsiteY19" fmla="*/ 1019175 h 2066925"/>
                <a:gd name="connsiteX20" fmla="*/ 1385887 w 1404937"/>
                <a:gd name="connsiteY20" fmla="*/ 1133475 h 2066925"/>
                <a:gd name="connsiteX21" fmla="*/ 1395412 w 1404937"/>
                <a:gd name="connsiteY21" fmla="*/ 1238250 h 2066925"/>
                <a:gd name="connsiteX22" fmla="*/ 1404937 w 1404937"/>
                <a:gd name="connsiteY22" fmla="*/ 1333500 h 2066925"/>
                <a:gd name="connsiteX23" fmla="*/ 1328737 w 1404937"/>
                <a:gd name="connsiteY23" fmla="*/ 1547813 h 2066925"/>
                <a:gd name="connsiteX24" fmla="*/ 1185862 w 1404937"/>
                <a:gd name="connsiteY24" fmla="*/ 1790700 h 2066925"/>
                <a:gd name="connsiteX25" fmla="*/ 942975 w 1404937"/>
                <a:gd name="connsiteY25" fmla="*/ 1900238 h 2066925"/>
                <a:gd name="connsiteX26" fmla="*/ 614362 w 1404937"/>
                <a:gd name="connsiteY26" fmla="*/ 1976438 h 2066925"/>
                <a:gd name="connsiteX27" fmla="*/ 342900 w 1404937"/>
                <a:gd name="connsiteY27" fmla="*/ 1985963 h 2066925"/>
                <a:gd name="connsiteX28" fmla="*/ 228600 w 1404937"/>
                <a:gd name="connsiteY28" fmla="*/ 2014538 h 2066925"/>
                <a:gd name="connsiteX29" fmla="*/ 0 w 1404937"/>
                <a:gd name="connsiteY29" fmla="*/ 2066925 h 206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04937" h="2066925">
                  <a:moveTo>
                    <a:pt x="0" y="1685925"/>
                  </a:moveTo>
                  <a:lnTo>
                    <a:pt x="271462" y="1566863"/>
                  </a:lnTo>
                  <a:lnTo>
                    <a:pt x="400050" y="1438275"/>
                  </a:lnTo>
                  <a:lnTo>
                    <a:pt x="533400" y="1281113"/>
                  </a:lnTo>
                  <a:lnTo>
                    <a:pt x="633412" y="1147763"/>
                  </a:lnTo>
                  <a:lnTo>
                    <a:pt x="652462" y="1042988"/>
                  </a:lnTo>
                  <a:lnTo>
                    <a:pt x="661987" y="876300"/>
                  </a:lnTo>
                  <a:lnTo>
                    <a:pt x="738187" y="623888"/>
                  </a:lnTo>
                  <a:lnTo>
                    <a:pt x="795337" y="419100"/>
                  </a:lnTo>
                  <a:lnTo>
                    <a:pt x="823912" y="276225"/>
                  </a:lnTo>
                  <a:lnTo>
                    <a:pt x="885825" y="195263"/>
                  </a:lnTo>
                  <a:lnTo>
                    <a:pt x="1023937" y="80963"/>
                  </a:lnTo>
                  <a:lnTo>
                    <a:pt x="1090612" y="38100"/>
                  </a:lnTo>
                  <a:lnTo>
                    <a:pt x="1190625" y="0"/>
                  </a:lnTo>
                  <a:lnTo>
                    <a:pt x="1262062" y="66675"/>
                  </a:lnTo>
                  <a:lnTo>
                    <a:pt x="1323975" y="228600"/>
                  </a:lnTo>
                  <a:lnTo>
                    <a:pt x="1381125" y="385763"/>
                  </a:lnTo>
                  <a:cubicBezTo>
                    <a:pt x="1379537" y="469900"/>
                    <a:pt x="1377950" y="554038"/>
                    <a:pt x="1376362" y="638175"/>
                  </a:cubicBezTo>
                  <a:cubicBezTo>
                    <a:pt x="1374775" y="712788"/>
                    <a:pt x="1373187" y="787400"/>
                    <a:pt x="1371600" y="862013"/>
                  </a:cubicBezTo>
                  <a:lnTo>
                    <a:pt x="1357312" y="1019175"/>
                  </a:lnTo>
                  <a:lnTo>
                    <a:pt x="1385887" y="1133475"/>
                  </a:lnTo>
                  <a:lnTo>
                    <a:pt x="1395412" y="1238250"/>
                  </a:lnTo>
                  <a:lnTo>
                    <a:pt x="1404937" y="1333500"/>
                  </a:lnTo>
                  <a:lnTo>
                    <a:pt x="1328737" y="1547813"/>
                  </a:lnTo>
                  <a:lnTo>
                    <a:pt x="1185862" y="1790700"/>
                  </a:lnTo>
                  <a:lnTo>
                    <a:pt x="942975" y="1900238"/>
                  </a:lnTo>
                  <a:lnTo>
                    <a:pt x="614362" y="1976438"/>
                  </a:lnTo>
                  <a:lnTo>
                    <a:pt x="342900" y="1985963"/>
                  </a:lnTo>
                  <a:lnTo>
                    <a:pt x="228600" y="2014538"/>
                  </a:lnTo>
                  <a:lnTo>
                    <a:pt x="0" y="2066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5E90B3F-8C4C-4AB3-AA3D-2243403B6F1B}"/>
                </a:ext>
              </a:extLst>
            </p:cNvPr>
            <p:cNvSpPr/>
            <p:nvPr/>
          </p:nvSpPr>
          <p:spPr>
            <a:xfrm>
              <a:off x="4733925" y="3419475"/>
              <a:ext cx="628650" cy="928688"/>
            </a:xfrm>
            <a:custGeom>
              <a:avLst/>
              <a:gdLst>
                <a:gd name="connsiteX0" fmla="*/ 0 w 628650"/>
                <a:gd name="connsiteY0" fmla="*/ 0 h 928688"/>
                <a:gd name="connsiteX1" fmla="*/ 200025 w 628650"/>
                <a:gd name="connsiteY1" fmla="*/ 71438 h 928688"/>
                <a:gd name="connsiteX2" fmla="*/ 342900 w 628650"/>
                <a:gd name="connsiteY2" fmla="*/ 76200 h 928688"/>
                <a:gd name="connsiteX3" fmla="*/ 481013 w 628650"/>
                <a:gd name="connsiteY3" fmla="*/ 85725 h 928688"/>
                <a:gd name="connsiteX4" fmla="*/ 552450 w 628650"/>
                <a:gd name="connsiteY4" fmla="*/ 128588 h 928688"/>
                <a:gd name="connsiteX5" fmla="*/ 600075 w 628650"/>
                <a:gd name="connsiteY5" fmla="*/ 180975 h 928688"/>
                <a:gd name="connsiteX6" fmla="*/ 623888 w 628650"/>
                <a:gd name="connsiteY6" fmla="*/ 233363 h 928688"/>
                <a:gd name="connsiteX7" fmla="*/ 628650 w 628650"/>
                <a:gd name="connsiteY7" fmla="*/ 285750 h 928688"/>
                <a:gd name="connsiteX8" fmla="*/ 619125 w 628650"/>
                <a:gd name="connsiteY8" fmla="*/ 361950 h 928688"/>
                <a:gd name="connsiteX9" fmla="*/ 533400 w 628650"/>
                <a:gd name="connsiteY9" fmla="*/ 509588 h 928688"/>
                <a:gd name="connsiteX10" fmla="*/ 452438 w 628650"/>
                <a:gd name="connsiteY10" fmla="*/ 557213 h 928688"/>
                <a:gd name="connsiteX11" fmla="*/ 409575 w 628650"/>
                <a:gd name="connsiteY11" fmla="*/ 633413 h 928688"/>
                <a:gd name="connsiteX12" fmla="*/ 366713 w 628650"/>
                <a:gd name="connsiteY12" fmla="*/ 762000 h 928688"/>
                <a:gd name="connsiteX13" fmla="*/ 371475 w 628650"/>
                <a:gd name="connsiteY13" fmla="*/ 819150 h 928688"/>
                <a:gd name="connsiteX14" fmla="*/ 419100 w 628650"/>
                <a:gd name="connsiteY14" fmla="*/ 928688 h 92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8650" h="928688">
                  <a:moveTo>
                    <a:pt x="0" y="0"/>
                  </a:moveTo>
                  <a:lnTo>
                    <a:pt x="200025" y="71438"/>
                  </a:lnTo>
                  <a:lnTo>
                    <a:pt x="342900" y="76200"/>
                  </a:lnTo>
                  <a:lnTo>
                    <a:pt x="481013" y="85725"/>
                  </a:lnTo>
                  <a:lnTo>
                    <a:pt x="552450" y="128588"/>
                  </a:lnTo>
                  <a:lnTo>
                    <a:pt x="600075" y="180975"/>
                  </a:lnTo>
                  <a:lnTo>
                    <a:pt x="623888" y="233363"/>
                  </a:lnTo>
                  <a:lnTo>
                    <a:pt x="628650" y="285750"/>
                  </a:lnTo>
                  <a:lnTo>
                    <a:pt x="619125" y="361950"/>
                  </a:lnTo>
                  <a:lnTo>
                    <a:pt x="533400" y="509588"/>
                  </a:lnTo>
                  <a:lnTo>
                    <a:pt x="452438" y="557213"/>
                  </a:lnTo>
                  <a:lnTo>
                    <a:pt x="409575" y="633413"/>
                  </a:lnTo>
                  <a:lnTo>
                    <a:pt x="366713" y="762000"/>
                  </a:lnTo>
                  <a:lnTo>
                    <a:pt x="371475" y="819150"/>
                  </a:lnTo>
                  <a:lnTo>
                    <a:pt x="419100" y="92868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592CFAE-DE04-4E55-9AAF-A86C947EBC02}"/>
                </a:ext>
              </a:extLst>
            </p:cNvPr>
            <p:cNvSpPr/>
            <p:nvPr/>
          </p:nvSpPr>
          <p:spPr>
            <a:xfrm>
              <a:off x="5200650" y="1776413"/>
              <a:ext cx="390525" cy="1076325"/>
            </a:xfrm>
            <a:custGeom>
              <a:avLst/>
              <a:gdLst>
                <a:gd name="connsiteX0" fmla="*/ 0 w 390525"/>
                <a:gd name="connsiteY0" fmla="*/ 1076325 h 1076325"/>
                <a:gd name="connsiteX1" fmla="*/ 90488 w 390525"/>
                <a:gd name="connsiteY1" fmla="*/ 862012 h 1076325"/>
                <a:gd name="connsiteX2" fmla="*/ 247650 w 390525"/>
                <a:gd name="connsiteY2" fmla="*/ 766762 h 1076325"/>
                <a:gd name="connsiteX3" fmla="*/ 385763 w 390525"/>
                <a:gd name="connsiteY3" fmla="*/ 609600 h 1076325"/>
                <a:gd name="connsiteX4" fmla="*/ 376238 w 390525"/>
                <a:gd name="connsiteY4" fmla="*/ 428625 h 1076325"/>
                <a:gd name="connsiteX5" fmla="*/ 390525 w 390525"/>
                <a:gd name="connsiteY5" fmla="*/ 280987 h 1076325"/>
                <a:gd name="connsiteX6" fmla="*/ 323850 w 390525"/>
                <a:gd name="connsiteY6" fmla="*/ 190500 h 1076325"/>
                <a:gd name="connsiteX7" fmla="*/ 338138 w 390525"/>
                <a:gd name="connsiteY7" fmla="*/ 114300 h 1076325"/>
                <a:gd name="connsiteX8" fmla="*/ 381000 w 390525"/>
                <a:gd name="connsiteY8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1076325">
                  <a:moveTo>
                    <a:pt x="0" y="1076325"/>
                  </a:moveTo>
                  <a:lnTo>
                    <a:pt x="90488" y="862012"/>
                  </a:lnTo>
                  <a:lnTo>
                    <a:pt x="247650" y="766762"/>
                  </a:lnTo>
                  <a:lnTo>
                    <a:pt x="385763" y="609600"/>
                  </a:lnTo>
                  <a:lnTo>
                    <a:pt x="376238" y="428625"/>
                  </a:lnTo>
                  <a:lnTo>
                    <a:pt x="390525" y="280987"/>
                  </a:lnTo>
                  <a:lnTo>
                    <a:pt x="323850" y="190500"/>
                  </a:lnTo>
                  <a:lnTo>
                    <a:pt x="338138" y="114300"/>
                  </a:lnTo>
                  <a:lnTo>
                    <a:pt x="38100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69E3A01-045C-45C4-BDB1-4637B2C080E9}"/>
                </a:ext>
              </a:extLst>
            </p:cNvPr>
            <p:cNvSpPr/>
            <p:nvPr/>
          </p:nvSpPr>
          <p:spPr>
            <a:xfrm>
              <a:off x="4038600" y="1252538"/>
              <a:ext cx="571500" cy="595312"/>
            </a:xfrm>
            <a:custGeom>
              <a:avLst/>
              <a:gdLst>
                <a:gd name="connsiteX0" fmla="*/ 0 w 571500"/>
                <a:gd name="connsiteY0" fmla="*/ 0 h 595312"/>
                <a:gd name="connsiteX1" fmla="*/ 119063 w 571500"/>
                <a:gd name="connsiteY1" fmla="*/ 23812 h 595312"/>
                <a:gd name="connsiteX2" fmla="*/ 204788 w 571500"/>
                <a:gd name="connsiteY2" fmla="*/ 23812 h 595312"/>
                <a:gd name="connsiteX3" fmla="*/ 314325 w 571500"/>
                <a:gd name="connsiteY3" fmla="*/ 47625 h 595312"/>
                <a:gd name="connsiteX4" fmla="*/ 361950 w 571500"/>
                <a:gd name="connsiteY4" fmla="*/ 176212 h 595312"/>
                <a:gd name="connsiteX5" fmla="*/ 385763 w 571500"/>
                <a:gd name="connsiteY5" fmla="*/ 238125 h 595312"/>
                <a:gd name="connsiteX6" fmla="*/ 428625 w 571500"/>
                <a:gd name="connsiteY6" fmla="*/ 357187 h 595312"/>
                <a:gd name="connsiteX7" fmla="*/ 452438 w 571500"/>
                <a:gd name="connsiteY7" fmla="*/ 395287 h 595312"/>
                <a:gd name="connsiteX8" fmla="*/ 471488 w 571500"/>
                <a:gd name="connsiteY8" fmla="*/ 447675 h 595312"/>
                <a:gd name="connsiteX9" fmla="*/ 500063 w 571500"/>
                <a:gd name="connsiteY9" fmla="*/ 571500 h 595312"/>
                <a:gd name="connsiteX10" fmla="*/ 571500 w 571500"/>
                <a:gd name="connsiteY10" fmla="*/ 595312 h 59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0" h="595312">
                  <a:moveTo>
                    <a:pt x="0" y="0"/>
                  </a:moveTo>
                  <a:lnTo>
                    <a:pt x="119063" y="23812"/>
                  </a:lnTo>
                  <a:lnTo>
                    <a:pt x="204788" y="23812"/>
                  </a:lnTo>
                  <a:lnTo>
                    <a:pt x="314325" y="47625"/>
                  </a:lnTo>
                  <a:lnTo>
                    <a:pt x="361950" y="176212"/>
                  </a:lnTo>
                  <a:lnTo>
                    <a:pt x="385763" y="238125"/>
                  </a:lnTo>
                  <a:lnTo>
                    <a:pt x="428625" y="357187"/>
                  </a:lnTo>
                  <a:lnTo>
                    <a:pt x="452438" y="395287"/>
                  </a:lnTo>
                  <a:lnTo>
                    <a:pt x="471488" y="447675"/>
                  </a:lnTo>
                  <a:lnTo>
                    <a:pt x="500063" y="571500"/>
                  </a:lnTo>
                  <a:lnTo>
                    <a:pt x="571500" y="59531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92A1B24-F732-484B-B10D-6F7B89B53B9D}"/>
                </a:ext>
              </a:extLst>
            </p:cNvPr>
            <p:cNvSpPr/>
            <p:nvPr/>
          </p:nvSpPr>
          <p:spPr>
            <a:xfrm>
              <a:off x="4981575" y="1062038"/>
              <a:ext cx="723900" cy="442912"/>
            </a:xfrm>
            <a:custGeom>
              <a:avLst/>
              <a:gdLst>
                <a:gd name="connsiteX0" fmla="*/ 0 w 723900"/>
                <a:gd name="connsiteY0" fmla="*/ 442912 h 442912"/>
                <a:gd name="connsiteX1" fmla="*/ 123825 w 723900"/>
                <a:gd name="connsiteY1" fmla="*/ 342900 h 442912"/>
                <a:gd name="connsiteX2" fmla="*/ 166688 w 723900"/>
                <a:gd name="connsiteY2" fmla="*/ 219075 h 442912"/>
                <a:gd name="connsiteX3" fmla="*/ 314325 w 723900"/>
                <a:gd name="connsiteY3" fmla="*/ 123825 h 442912"/>
                <a:gd name="connsiteX4" fmla="*/ 485775 w 723900"/>
                <a:gd name="connsiteY4" fmla="*/ 90487 h 442912"/>
                <a:gd name="connsiteX5" fmla="*/ 619125 w 723900"/>
                <a:gd name="connsiteY5" fmla="*/ 47625 h 442912"/>
                <a:gd name="connsiteX6" fmla="*/ 723900 w 723900"/>
                <a:gd name="connsiteY6" fmla="*/ 0 h 4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900" h="442912">
                  <a:moveTo>
                    <a:pt x="0" y="442912"/>
                  </a:moveTo>
                  <a:lnTo>
                    <a:pt x="123825" y="342900"/>
                  </a:lnTo>
                  <a:lnTo>
                    <a:pt x="166688" y="219075"/>
                  </a:lnTo>
                  <a:lnTo>
                    <a:pt x="314325" y="123825"/>
                  </a:lnTo>
                  <a:lnTo>
                    <a:pt x="485775" y="90487"/>
                  </a:lnTo>
                  <a:lnTo>
                    <a:pt x="619125" y="47625"/>
                  </a:lnTo>
                  <a:lnTo>
                    <a:pt x="72390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794E76D-AD9E-4655-AF73-1625CE2EA880}"/>
                </a:ext>
              </a:extLst>
            </p:cNvPr>
            <p:cNvSpPr/>
            <p:nvPr/>
          </p:nvSpPr>
          <p:spPr>
            <a:xfrm>
              <a:off x="4352925" y="1128713"/>
              <a:ext cx="452438" cy="161925"/>
            </a:xfrm>
            <a:custGeom>
              <a:avLst/>
              <a:gdLst>
                <a:gd name="connsiteX0" fmla="*/ 0 w 452438"/>
                <a:gd name="connsiteY0" fmla="*/ 161925 h 161925"/>
                <a:gd name="connsiteX1" fmla="*/ 90488 w 452438"/>
                <a:gd name="connsiteY1" fmla="*/ 138112 h 161925"/>
                <a:gd name="connsiteX2" fmla="*/ 157163 w 452438"/>
                <a:gd name="connsiteY2" fmla="*/ 114300 h 161925"/>
                <a:gd name="connsiteX3" fmla="*/ 276225 w 452438"/>
                <a:gd name="connsiteY3" fmla="*/ 90487 h 161925"/>
                <a:gd name="connsiteX4" fmla="*/ 371475 w 452438"/>
                <a:gd name="connsiteY4" fmla="*/ 47625 h 161925"/>
                <a:gd name="connsiteX5" fmla="*/ 409575 w 452438"/>
                <a:gd name="connsiteY5" fmla="*/ 28575 h 161925"/>
                <a:gd name="connsiteX6" fmla="*/ 452438 w 452438"/>
                <a:gd name="connsiteY6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438" h="161925">
                  <a:moveTo>
                    <a:pt x="0" y="161925"/>
                  </a:moveTo>
                  <a:lnTo>
                    <a:pt x="90488" y="138112"/>
                  </a:lnTo>
                  <a:lnTo>
                    <a:pt x="157163" y="114300"/>
                  </a:lnTo>
                  <a:lnTo>
                    <a:pt x="276225" y="90487"/>
                  </a:lnTo>
                  <a:lnTo>
                    <a:pt x="371475" y="47625"/>
                  </a:lnTo>
                  <a:lnTo>
                    <a:pt x="409575" y="28575"/>
                  </a:lnTo>
                  <a:lnTo>
                    <a:pt x="45243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BFCC3E7C-D8FD-48F1-801F-326E0DDF3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185666"/>
              </p:ext>
            </p:extLst>
          </p:nvPr>
        </p:nvGraphicFramePr>
        <p:xfrm>
          <a:off x="6963557" y="638238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Subwatershed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BF2CF79-4792-45AE-AE10-1533622CFBFC}"/>
              </a:ext>
            </a:extLst>
          </p:cNvPr>
          <p:cNvGrpSpPr/>
          <p:nvPr/>
        </p:nvGrpSpPr>
        <p:grpSpPr>
          <a:xfrm>
            <a:off x="6960580" y="432800"/>
            <a:ext cx="1218677" cy="1142189"/>
            <a:chOff x="8967734" y="551991"/>
            <a:chExt cx="1218677" cy="1142189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896B2F2-7F9A-41AF-B93F-82C0BE8A4B15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49D0ED4-6399-462A-9C2F-C181FFC9EF2A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119" name="Isosceles Triangle 118">
                <a:extLst>
                  <a:ext uri="{FF2B5EF4-FFF2-40B4-BE49-F238E27FC236}">
                    <a16:creationId xmlns:a16="http://schemas.microsoft.com/office/drawing/2014/main" id="{EAA5DB31-321E-43E4-B834-C50553B5CB55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F2690BB-E2B7-4802-91A4-BB225A8438EF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5B7DF40-9951-45E2-9B0C-28C3A2549C2C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90FC6DA-41A7-49DF-8E62-BC7ACC745F49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2E197CF-78B8-404F-A773-6DF3C1BC39E8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8A47E54-CA63-45A0-A753-E7571D69AE10}"/>
              </a:ext>
            </a:extLst>
          </p:cNvPr>
          <p:cNvSpPr/>
          <p:nvPr/>
        </p:nvSpPr>
        <p:spPr>
          <a:xfrm>
            <a:off x="7543724" y="2608760"/>
            <a:ext cx="2117130" cy="930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err="1"/>
              <a:t>Subwatershed</a:t>
            </a:r>
            <a:r>
              <a:rPr lang="en-CA" sz="1200"/>
              <a:t> is now predefined.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1" u="sng"/>
              <a:t>It MUST cover all watershed area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8D75B5C-AD3C-41ED-AB20-5A56A95E35B9}"/>
              </a:ext>
            </a:extLst>
          </p:cNvPr>
          <p:cNvGrpSpPr/>
          <p:nvPr/>
        </p:nvGrpSpPr>
        <p:grpSpPr>
          <a:xfrm>
            <a:off x="6309146" y="4567116"/>
            <a:ext cx="3414692" cy="2093638"/>
            <a:chOff x="7388297" y="3429000"/>
            <a:chExt cx="3414692" cy="2093638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07988B82-02D0-4670-A6A7-5B6F71B187D5}"/>
                </a:ext>
              </a:extLst>
            </p:cNvPr>
            <p:cNvSpPr/>
            <p:nvPr/>
          </p:nvSpPr>
          <p:spPr>
            <a:xfrm>
              <a:off x="8724901" y="3429000"/>
              <a:ext cx="2078088" cy="3169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Elevation</a:t>
              </a:r>
            </a:p>
          </p:txBody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3E74870F-414D-428B-AB86-155E550E1F32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982CAC54-46DE-42FA-B05D-64FCCE93818B}"/>
                </a:ext>
              </a:extLst>
            </p:cNvPr>
            <p:cNvSpPr/>
            <p:nvPr/>
          </p:nvSpPr>
          <p:spPr>
            <a:xfrm>
              <a:off x="8868474" y="3755825"/>
              <a:ext cx="1922897" cy="1766813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5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898AAF0-5657-4DEC-A0AE-9FC86038732C}"/>
                </a:ext>
              </a:extLst>
            </p:cNvPr>
            <p:cNvSpPr/>
            <p:nvPr/>
          </p:nvSpPr>
          <p:spPr>
            <a:xfrm>
              <a:off x="8881973" y="38072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A61716C-4886-478D-A82B-D325C74FE90C}"/>
                </a:ext>
              </a:extLst>
            </p:cNvPr>
            <p:cNvSpPr/>
            <p:nvPr/>
          </p:nvSpPr>
          <p:spPr>
            <a:xfrm>
              <a:off x="8885767" y="429060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Slope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EB2FFB7-8B06-433F-BB2E-1CFB7B37F81D}"/>
                </a:ext>
              </a:extLst>
            </p:cNvPr>
            <p:cNvSpPr/>
            <p:nvPr/>
          </p:nvSpPr>
          <p:spPr>
            <a:xfrm>
              <a:off x="8894148" y="453059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Dominant land use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AA43D55-8B2E-4AE5-A1EC-6E58EA16AA6A}"/>
                </a:ext>
              </a:extLst>
            </p:cNvPr>
            <p:cNvSpPr/>
            <p:nvPr/>
          </p:nvSpPr>
          <p:spPr>
            <a:xfrm>
              <a:off x="8885767" y="48057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Dominant soil texture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EDF763-73B4-43F3-8DE2-8DC1818B75C0}"/>
                </a:ext>
              </a:extLst>
            </p:cNvPr>
            <p:cNvSpPr/>
            <p:nvPr/>
          </p:nvSpPr>
          <p:spPr>
            <a:xfrm>
              <a:off x="8893821" y="5063963"/>
              <a:ext cx="1872312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Precipitation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21C67BE-4BD5-4881-AB74-3ED2D0FCE3F6}"/>
                </a:ext>
              </a:extLst>
            </p:cNvPr>
            <p:cNvSpPr/>
            <p:nvPr/>
          </p:nvSpPr>
          <p:spPr>
            <a:xfrm>
              <a:off x="8883195" y="4050799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Elevation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FEB71B3-A9F2-4524-A1D9-708268BF7549}"/>
                </a:ext>
              </a:extLst>
            </p:cNvPr>
            <p:cNvSpPr/>
            <p:nvPr/>
          </p:nvSpPr>
          <p:spPr>
            <a:xfrm>
              <a:off x="8893820" y="5282793"/>
              <a:ext cx="1846965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1C02296-C1DC-4CCE-ABEC-52FEE4BD1CA3}"/>
                </a:ext>
              </a:extLst>
            </p:cNvPr>
            <p:cNvSpPr/>
            <p:nvPr/>
          </p:nvSpPr>
          <p:spPr>
            <a:xfrm>
              <a:off x="7388297" y="3489065"/>
              <a:ext cx="1298387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1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5586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343548" y="584665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pic>
        <p:nvPicPr>
          <p:cNvPr id="103" name="background">
            <a:hlinkClick r:id="" action="ppaction://media"/>
            <a:extLst>
              <a:ext uri="{FF2B5EF4-FFF2-40B4-BE49-F238E27FC236}">
                <a16:creationId xmlns:a16="http://schemas.microsoft.com/office/drawing/2014/main" id="{E5CB47FA-23FC-441B-8034-D073B358B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492"/>
          <a:stretch/>
        </p:blipFill>
        <p:spPr>
          <a:xfrm>
            <a:off x="0" y="345941"/>
            <a:ext cx="3231885" cy="633426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770427"/>
            <a:ext cx="238478" cy="645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+</a:t>
            </a:r>
          </a:p>
          <a:p>
            <a:pPr algn="ctr"/>
            <a:endParaRPr lang="en-CA"/>
          </a:p>
          <a:p>
            <a:pPr algn="ctr"/>
            <a:r>
              <a:rPr lang="en-CA">
                <a:sym typeface="Symbol" panose="05050102010706020507" pitchFamily="18" charset="2"/>
              </a:rPr>
              <a:t></a:t>
            </a:r>
            <a:endParaRPr lang="en-CA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443802"/>
            <a:ext cx="318011" cy="27777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02088"/>
            <a:ext cx="294819" cy="28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594359"/>
            <a:ext cx="4218974" cy="4127216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9286274" y="607256"/>
            <a:ext cx="886139" cy="189750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C268682-76A0-40A8-A312-E0CAF2AF824E}"/>
              </a:ext>
            </a:extLst>
          </p:cNvPr>
          <p:cNvSpPr/>
          <p:nvPr/>
        </p:nvSpPr>
        <p:spPr>
          <a:xfrm>
            <a:off x="0" y="345941"/>
            <a:ext cx="3231885" cy="633426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DFDF59-3DC3-4046-A47D-5A79DFAAF682}"/>
              </a:ext>
            </a:extLst>
          </p:cNvPr>
          <p:cNvSpPr txBox="1"/>
          <p:nvPr/>
        </p:nvSpPr>
        <p:spPr>
          <a:xfrm>
            <a:off x="426586" y="481553"/>
            <a:ext cx="2493818" cy="2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/>
              <a:t>Together we save our planet</a:t>
            </a:r>
            <a:endParaRPr lang="en-CA" sz="1400" b="1" baseline="300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144490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First name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678154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Last name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BE901A-096C-46D7-B2AD-17511F414C65}"/>
              </a:ext>
            </a:extLst>
          </p:cNvPr>
          <p:cNvSpPr txBox="1"/>
          <p:nvPr/>
        </p:nvSpPr>
        <p:spPr>
          <a:xfrm>
            <a:off x="116122" y="4125534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CA"/>
              <a:t>E-mail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059C74-22E2-48E7-B62B-4A4103B58842}"/>
              </a:ext>
            </a:extLst>
          </p:cNvPr>
          <p:cNvGrpSpPr/>
          <p:nvPr/>
        </p:nvGrpSpPr>
        <p:grpSpPr>
          <a:xfrm>
            <a:off x="116122" y="4474373"/>
            <a:ext cx="2971938" cy="227418"/>
            <a:chOff x="142875" y="1504949"/>
            <a:chExt cx="1457532" cy="24622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6B7BDB-EBDA-4D39-877A-003A2F745024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/>
                <a:t>Password 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4067984-A7CF-42EC-9669-2542465E2C4B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147620" y="1608569"/>
            <a:ext cx="2971938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147620" y="1968889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Municipality/City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147620" y="2345627"/>
            <a:ext cx="143827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State/Province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695505" y="2345627"/>
            <a:ext cx="142405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Country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116122" y="955197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User profile</a:t>
            </a:r>
            <a:endParaRPr lang="en-CA" sz="1100" b="1" baseline="300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53E16FB-BE71-4F12-9EDB-475596E55DA9}"/>
              </a:ext>
            </a:extLst>
          </p:cNvPr>
          <p:cNvSpPr/>
          <p:nvPr/>
        </p:nvSpPr>
        <p:spPr>
          <a:xfrm>
            <a:off x="254568" y="6206412"/>
            <a:ext cx="1317019" cy="227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Confirm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EF5D4B-5128-4F80-A085-5752DFB499F8}"/>
              </a:ext>
            </a:extLst>
          </p:cNvPr>
          <p:cNvSpPr txBox="1"/>
          <p:nvPr/>
        </p:nvSpPr>
        <p:spPr>
          <a:xfrm>
            <a:off x="87753" y="3820330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Account login</a:t>
            </a:r>
            <a:endParaRPr lang="en-CA" sz="1100" b="1" baseline="3000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EF35AA-B1EE-4927-8320-8FC48A9C81F7}"/>
              </a:ext>
            </a:extLst>
          </p:cNvPr>
          <p:cNvGrpSpPr/>
          <p:nvPr/>
        </p:nvGrpSpPr>
        <p:grpSpPr>
          <a:xfrm>
            <a:off x="116122" y="4856207"/>
            <a:ext cx="2971938" cy="227418"/>
            <a:chOff x="142875" y="1504949"/>
            <a:chExt cx="1457532" cy="24622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FC26D2-3421-4F6E-91AC-5AED3B07BDBA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/>
                <a:t>Confirm password *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C6A293-4A1B-4A07-883D-2A54199BE80E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F11C683-C3DC-402F-97BC-01BA5E6EBD4B}"/>
              </a:ext>
            </a:extLst>
          </p:cNvPr>
          <p:cNvGrpSpPr/>
          <p:nvPr/>
        </p:nvGrpSpPr>
        <p:grpSpPr>
          <a:xfrm>
            <a:off x="182568" y="5417367"/>
            <a:ext cx="2898158" cy="430887"/>
            <a:chOff x="197411" y="5602866"/>
            <a:chExt cx="2898158" cy="466514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684852A-DC57-42C3-8DD8-E20346178879}"/>
                </a:ext>
              </a:extLst>
            </p:cNvPr>
            <p:cNvSpPr/>
            <p:nvPr/>
          </p:nvSpPr>
          <p:spPr>
            <a:xfrm>
              <a:off x="197411" y="5669886"/>
              <a:ext cx="144000" cy="144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AF46E3-1088-41F7-A38B-38E09E55A42E}"/>
                </a:ext>
              </a:extLst>
            </p:cNvPr>
            <p:cNvSpPr txBox="1"/>
            <p:nvPr/>
          </p:nvSpPr>
          <p:spPr>
            <a:xfrm>
              <a:off x="405727" y="5602866"/>
              <a:ext cx="2689842" cy="466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/>
                <a:t>Check here to confirm your</a:t>
              </a:r>
              <a:r>
                <a:rPr lang="en-CA" sz="1100" b="1"/>
                <a:t> profile, login, and parcel </a:t>
              </a:r>
              <a:r>
                <a:rPr lang="en-CA" sz="1100"/>
                <a:t>information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119251" y="3319962"/>
            <a:ext cx="297345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Organization name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F81814A-D5DD-4BC7-8679-7C3B380E624C}"/>
              </a:ext>
            </a:extLst>
          </p:cNvPr>
          <p:cNvSpPr/>
          <p:nvPr/>
        </p:nvSpPr>
        <p:spPr>
          <a:xfrm>
            <a:off x="9003703" y="2367706"/>
            <a:ext cx="2679691" cy="5901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b="1"/>
              <a:t>User is NOT allowed to change assigned parcel in the map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70392DE-3B5E-44E5-A557-54007D8C9EF9}"/>
              </a:ext>
            </a:extLst>
          </p:cNvPr>
          <p:cNvSpPr/>
          <p:nvPr/>
        </p:nvSpPr>
        <p:spPr>
          <a:xfrm>
            <a:off x="1676539" y="6206412"/>
            <a:ext cx="1424054" cy="2274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Report Error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6E4F6B-3C76-464A-B4EC-66779A660432}"/>
              </a:ext>
            </a:extLst>
          </p:cNvPr>
          <p:cNvGrpSpPr/>
          <p:nvPr/>
        </p:nvGrpSpPr>
        <p:grpSpPr>
          <a:xfrm>
            <a:off x="3100593" y="5843633"/>
            <a:ext cx="3989627" cy="590195"/>
            <a:chOff x="3100593" y="5952262"/>
            <a:chExt cx="3989627" cy="638995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EDD1AA5-0A06-43BF-84F9-7A658CE1DD73}"/>
                </a:ext>
              </a:extLst>
            </p:cNvPr>
            <p:cNvSpPr/>
            <p:nvPr/>
          </p:nvSpPr>
          <p:spPr>
            <a:xfrm>
              <a:off x="4410529" y="5952262"/>
              <a:ext cx="267969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/>
                <a:t>Click to trigger contact us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6DAAC6-DC33-4AD0-8CDB-1853C53C3DDA}"/>
                </a:ext>
              </a:extLst>
            </p:cNvPr>
            <p:cNvCxnSpPr>
              <a:cxnSpLocks/>
              <a:stCxn id="111" idx="1"/>
              <a:endCxn id="110" idx="3"/>
            </p:cNvCxnSpPr>
            <p:nvPr/>
          </p:nvCxnSpPr>
          <p:spPr>
            <a:xfrm flipH="1">
              <a:off x="3100593" y="6271760"/>
              <a:ext cx="1309936" cy="1963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681E428C-C71F-4C1D-84D4-BAAC4C533308}"/>
              </a:ext>
            </a:extLst>
          </p:cNvPr>
          <p:cNvSpPr/>
          <p:nvPr/>
        </p:nvSpPr>
        <p:spPr>
          <a:xfrm>
            <a:off x="3788578" y="676390"/>
            <a:ext cx="3875757" cy="13470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/>
              <a:t>In this page, user will verify producer profile and assigned parcel(s).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/>
              <a:t>If there is some error, user can click “Report Error” to send to the admin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/>
              <a:t>If no error, user will input the login email and password, then check the confirm checkbox and click “Confirm” to finish activation.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7EF5C9A-60E4-4B2D-B1B2-3B0B10EA8D4B}"/>
              </a:ext>
            </a:extLst>
          </p:cNvPr>
          <p:cNvGrpSpPr/>
          <p:nvPr/>
        </p:nvGrpSpPr>
        <p:grpSpPr>
          <a:xfrm>
            <a:off x="-9525" y="6623050"/>
            <a:ext cx="12201525" cy="231290"/>
            <a:chOff x="2972" y="127000"/>
            <a:chExt cx="12192001" cy="23129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1161B02-C963-4AB4-8FEB-1427D84722D9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8281B4-2C6C-4F38-BC3D-00749505809E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C399723-1AA2-4138-BD8B-6D47AB64726C}"/>
              </a:ext>
            </a:extLst>
          </p:cNvPr>
          <p:cNvGrpSpPr/>
          <p:nvPr/>
        </p:nvGrpSpPr>
        <p:grpSpPr>
          <a:xfrm>
            <a:off x="2972" y="-1710"/>
            <a:ext cx="12192001" cy="360000"/>
            <a:chOff x="2972" y="-1710"/>
            <a:chExt cx="12192001" cy="3600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042FBBE-92F2-46F5-848F-9C5AC248F4B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8" name="Graphic 127" descr="Smiling face with no fill">
              <a:extLst>
                <a:ext uri="{FF2B5EF4-FFF2-40B4-BE49-F238E27FC236}">
                  <a16:creationId xmlns:a16="http://schemas.microsoft.com/office/drawing/2014/main" id="{232AC3D1-213B-4C4C-92CC-7AB75B45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822184" y="14693"/>
              <a:ext cx="288000" cy="288000"/>
            </a:xfrm>
            <a:prstGeom prst="rect">
              <a:avLst/>
            </a:prstGeom>
          </p:spPr>
        </p:pic>
        <p:pic>
          <p:nvPicPr>
            <p:cNvPr id="129" name="Graphic 128" descr="Question mark">
              <a:extLst>
                <a:ext uri="{FF2B5EF4-FFF2-40B4-BE49-F238E27FC236}">
                  <a16:creationId xmlns:a16="http://schemas.microsoft.com/office/drawing/2014/main" id="{219D1C05-054F-4AD0-8D68-BA2823FF9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50844" y="25932"/>
              <a:ext cx="288000" cy="288000"/>
            </a:xfrm>
            <a:prstGeom prst="rect">
              <a:avLst/>
            </a:prstGeom>
          </p:spPr>
        </p:pic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6B75D85-68B9-4C4E-A046-DE966075B906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DC646E-6787-4DDB-BEF4-659873F7138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8FB0C94-DC64-45E8-A451-0894CAD24E67}"/>
                </a:ext>
              </a:extLst>
            </p:cNvPr>
            <p:cNvSpPr txBox="1"/>
            <p:nvPr/>
          </p:nvSpPr>
          <p:spPr>
            <a:xfrm>
              <a:off x="2302933" y="25568"/>
              <a:ext cx="63610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Account activation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DFD8CD3-31A6-453B-93F4-CFAD63FBC22D}"/>
              </a:ext>
            </a:extLst>
          </p:cNvPr>
          <p:cNvSpPr txBox="1"/>
          <p:nvPr/>
        </p:nvSpPr>
        <p:spPr>
          <a:xfrm>
            <a:off x="112053" y="3032538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Organization</a:t>
            </a:r>
            <a:endParaRPr lang="en-CA" sz="1100" b="1" baseline="300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C5BF47E-4275-41F0-8F02-7889BAAB9CF9}"/>
              </a:ext>
            </a:extLst>
          </p:cNvPr>
          <p:cNvGrpSpPr/>
          <p:nvPr/>
        </p:nvGrpSpPr>
        <p:grpSpPr>
          <a:xfrm>
            <a:off x="3116428" y="2688738"/>
            <a:ext cx="4041309" cy="647362"/>
            <a:chOff x="3048911" y="5952262"/>
            <a:chExt cx="4041309" cy="70088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2005DCA-3CF5-459A-8705-E80D8FC25CF6}"/>
                </a:ext>
              </a:extLst>
            </p:cNvPr>
            <p:cNvSpPr/>
            <p:nvPr/>
          </p:nvSpPr>
          <p:spPr>
            <a:xfrm>
              <a:off x="4410529" y="5952262"/>
              <a:ext cx="267969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/>
                <a:t>This is only visible to watershed/municipality managers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0D42F6E-5D43-4808-BE57-6B8582C26A1E}"/>
                </a:ext>
              </a:extLst>
            </p:cNvPr>
            <p:cNvCxnSpPr>
              <a:cxnSpLocks/>
              <a:stCxn id="67" idx="1"/>
            </p:cNvCxnSpPr>
            <p:nvPr/>
          </p:nvCxnSpPr>
          <p:spPr>
            <a:xfrm flipH="1">
              <a:off x="3048911" y="6271760"/>
              <a:ext cx="1361618" cy="381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55862BA-DABD-4631-9E1C-4A8BCA361133}"/>
              </a:ext>
            </a:extLst>
          </p:cNvPr>
          <p:cNvSpPr txBox="1"/>
          <p:nvPr/>
        </p:nvSpPr>
        <p:spPr>
          <a:xfrm>
            <a:off x="144490" y="2698040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CA"/>
              <a:t>Post code</a:t>
            </a:r>
          </a:p>
        </p:txBody>
      </p:sp>
    </p:spTree>
    <p:extLst>
      <p:ext uri="{BB962C8B-B14F-4D97-AF65-F5344CB8AC3E}">
        <p14:creationId xmlns:p14="http://schemas.microsoft.com/office/powerpoint/2010/main" val="231514896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54F2CD5-E237-453C-844C-4595E9861BD6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55327C7-42BF-4685-9CB5-7B2C3FDD87D7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ABCE642-4BCC-404C-A57A-04D8250586B4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A89B16B-DC79-4AC3-9B7B-31FB87FA717F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A960CCF-63B2-4E5C-B43D-A15E4E8B884E}"/>
              </a:ext>
            </a:extLst>
          </p:cNvPr>
          <p:cNvSpPr/>
          <p:nvPr/>
        </p:nvSpPr>
        <p:spPr>
          <a:xfrm>
            <a:off x="9753129" y="352730"/>
            <a:ext cx="2437695" cy="6278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2C9E5B-C9D1-465F-AE89-4D33F25AA4DA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719C94-22B0-422A-AC71-EFA96759866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AEB60DC-AADF-4A0E-838D-FB17640E2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F24800-C492-4FC1-8013-C9ABB9C26C1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BBDF97B1-C403-4B7F-BF20-5714EEED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2CAF50C7-5F34-4E82-A6BF-F752D733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D6A80A-380F-45BE-AC26-AB4DB279257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4419E1-E57A-4EA1-8213-B24BB3568DF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C00571-D08E-459B-A724-A0CC31D41A01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Baseline information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43AAF5-9136-4B1C-AC01-66B084A1EFFB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7CF3F5-99A3-40E6-AD22-79E33B93CFDF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36EDAD-B885-41D2-8EDB-6200F6248D24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73388-3788-4B63-B401-A9F0B43EB377}"/>
              </a:ext>
            </a:extLst>
          </p:cNvPr>
          <p:cNvGrpSpPr/>
          <p:nvPr/>
        </p:nvGrpSpPr>
        <p:grpSpPr>
          <a:xfrm>
            <a:off x="-1" y="349070"/>
            <a:ext cx="2437695" cy="6278319"/>
            <a:chOff x="-1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51F0DE-4E70-42B6-A7AD-1BD89A643D63}"/>
                </a:ext>
              </a:extLst>
            </p:cNvPr>
            <p:cNvSpPr/>
            <p:nvPr/>
          </p:nvSpPr>
          <p:spPr>
            <a:xfrm>
              <a:off x="-1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0069D4-C3F6-460A-A4EE-E129275A9348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74550D-CF2B-4258-AFFC-873E5C3D15AC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1F7925-4CF2-42D3-92B2-D16222C8DFC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5A15A42-30EE-42A0-A860-BEE861B55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B31EF8A6-7BD2-4818-8215-26AA1B60A34B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A8A88C-F5F5-44DF-972C-BA67C595D0FD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7B0B2C-3EB9-4AC4-9A8E-DEF99685A7D7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5DAD5D3-856E-4D61-AF5C-3A43BF75D88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F8ACCB5B-F476-46B3-B463-C2647054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27412E-930A-449A-9B5C-711423FB6DB1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err="1">
                <a:solidFill>
                  <a:schemeClr val="tx1"/>
                </a:solidFill>
              </a:rPr>
              <a:t>Modeste</a:t>
            </a:r>
            <a:r>
              <a:rPr lang="en-CA" sz="100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2F1799C-881A-40BB-810E-C3B0271AE57B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F4DBB1-0DC3-462F-960E-5BF5C73B610D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05119-90F4-4ADC-A131-14369BD6B540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>
                  <a:solidFill>
                    <a:schemeClr val="accent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CE5D3B7-69A6-45D3-8758-249009BC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71E23B20-4A60-49D1-9FC8-98A6F21B8C9B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AA5F54-C0F0-45E4-BD3B-F8C655D813BE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E0934B-87AE-4815-A9DC-BEBF6F392D2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EDD2D04F-0032-4FF3-B8B9-5ED8319D4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0779F80E-6751-4604-9261-3CE39F0157A9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4C9F88-5565-4C32-A04B-67586A8C1895}"/>
              </a:ext>
            </a:extLst>
          </p:cNvPr>
          <p:cNvGrpSpPr/>
          <p:nvPr/>
        </p:nvGrpSpPr>
        <p:grpSpPr>
          <a:xfrm>
            <a:off x="327311" y="2534026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254F48-1742-47F2-8373-42C8B909849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5E153153-1C1B-46D1-8688-8BECB0F47CF7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7F5A5108-2981-4106-92E6-610604CA5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A98193D7-AD7E-4A92-BB7B-C7B98204DD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2DC0BD8-1368-492C-860D-C5F6CD4CE234}"/>
              </a:ext>
            </a:extLst>
          </p:cNvPr>
          <p:cNvGrpSpPr/>
          <p:nvPr/>
        </p:nvGrpSpPr>
        <p:grpSpPr>
          <a:xfrm>
            <a:off x="183475" y="2951910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3B2BE5-CFFD-406E-9875-F81F3ED03B83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E3A02C7-FBB0-4350-9C14-C880CF299939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AA3EAC7E-0595-4A48-965D-DF0266D8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F4B3B6-C8AF-496F-B8F5-3B85A51487D8}"/>
              </a:ext>
            </a:extLst>
          </p:cNvPr>
          <p:cNvGrpSpPr/>
          <p:nvPr/>
        </p:nvGrpSpPr>
        <p:grpSpPr>
          <a:xfrm>
            <a:off x="180805" y="3311485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D2DEB-318D-44A5-96EA-10E9AEC2667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err="1">
                  <a:solidFill>
                    <a:schemeClr val="tx1"/>
                  </a:solidFill>
                </a:rPr>
                <a:t>Indianfarm</a:t>
              </a:r>
              <a:r>
                <a:rPr lang="en-CA" sz="100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F437EDA1-016D-4706-BB92-8E3E80A3107A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04B40B62-1410-4DEF-9D6E-E92303AAE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70EEE9-9A76-4754-BC45-225E503B01F0}"/>
              </a:ext>
            </a:extLst>
          </p:cNvPr>
          <p:cNvGrpSpPr/>
          <p:nvPr/>
        </p:nvGrpSpPr>
        <p:grpSpPr>
          <a:xfrm>
            <a:off x="180805" y="3679027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3FD5294-479C-4064-90A2-0ED254BC4D47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412D4385-DC1C-406E-AC7C-D0D121104CDF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D469F75D-6B6A-4433-9D1D-2208C622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78AFD7-0132-424C-A6F3-A0B3B1DBFC83}"/>
              </a:ext>
            </a:extLst>
          </p:cNvPr>
          <p:cNvGrpSpPr/>
          <p:nvPr/>
        </p:nvGrpSpPr>
        <p:grpSpPr>
          <a:xfrm>
            <a:off x="180805" y="4068421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AB70E9-F444-43CF-A80A-9A64BFB99F2A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686A190-4B88-4B1D-B1A4-B2924076B7D7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2989D85C-7829-424F-9963-CDF607271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917D1A67-E53B-47D3-8447-7F716CC99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839460"/>
              </p:ext>
            </p:extLst>
          </p:nvPr>
        </p:nvGraphicFramePr>
        <p:xfrm>
          <a:off x="2454316" y="4918474"/>
          <a:ext cx="7297639" cy="1698671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13080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357448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44702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416262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5983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11116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85098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520328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633068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52900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572361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399295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78378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Watershed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Elevation 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(m)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70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TSS 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457442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457442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</a:tbl>
          </a:graphicData>
        </a:graphic>
      </p:graphicFrame>
      <p:sp>
        <p:nvSpPr>
          <p:cNvPr id="128" name="Rectangle 127">
            <a:extLst>
              <a:ext uri="{FF2B5EF4-FFF2-40B4-BE49-F238E27FC236}">
                <a16:creationId xmlns:a16="http://schemas.microsoft.com/office/drawing/2014/main" id="{F9D97CB0-72BA-42A7-95C0-7DCE08694A0B}"/>
              </a:ext>
            </a:extLst>
          </p:cNvPr>
          <p:cNvSpPr/>
          <p:nvPr/>
        </p:nvSpPr>
        <p:spPr>
          <a:xfrm>
            <a:off x="2546182" y="3840163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+</a:t>
            </a:r>
          </a:p>
          <a:p>
            <a:pPr algn="ctr"/>
            <a:endParaRPr lang="en-CA"/>
          </a:p>
          <a:p>
            <a:pPr algn="ctr"/>
            <a:r>
              <a:rPr lang="en-CA">
                <a:sym typeface="Symbol" panose="05050102010706020507" pitchFamily="18" charset="2"/>
              </a:rPr>
              <a:t></a:t>
            </a:r>
            <a:endParaRPr lang="en-CA"/>
          </a:p>
        </p:txBody>
      </p:sp>
      <p:pic>
        <p:nvPicPr>
          <p:cNvPr id="129" name="Graphic 128" descr="World">
            <a:extLst>
              <a:ext uri="{FF2B5EF4-FFF2-40B4-BE49-F238E27FC236}">
                <a16:creationId xmlns:a16="http://schemas.microsoft.com/office/drawing/2014/main" id="{D9A1A561-0AB6-4516-B5E1-A6C1D79B40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08680" y="4592789"/>
            <a:ext cx="318011" cy="300740"/>
          </a:xfrm>
          <a:prstGeom prst="rect">
            <a:avLst/>
          </a:prstGeom>
        </p:spPr>
      </p:pic>
      <p:pic>
        <p:nvPicPr>
          <p:cNvPr id="130" name="Graphic 129" descr="Map compass">
            <a:extLst>
              <a:ext uri="{FF2B5EF4-FFF2-40B4-BE49-F238E27FC236}">
                <a16:creationId xmlns:a16="http://schemas.microsoft.com/office/drawing/2014/main" id="{0837A5DB-7C14-40C4-96F9-206371DBBF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03203" y="3486532"/>
            <a:ext cx="318011" cy="30074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A878BEF2-218C-4558-927E-F4B850D9B313}"/>
              </a:ext>
            </a:extLst>
          </p:cNvPr>
          <p:cNvSpPr txBox="1"/>
          <p:nvPr/>
        </p:nvSpPr>
        <p:spPr>
          <a:xfrm>
            <a:off x="2484283" y="3116564"/>
            <a:ext cx="29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E341CDF-BFA0-4F29-BC82-765EBF4ADA36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03A6E14-86B5-4382-8A16-B113DD63AD63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2B07D83-5B71-4965-9433-65880A8DAC77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B6341BCA-032F-44F8-BF3B-D6A499D7A09C}"/>
              </a:ext>
            </a:extLst>
          </p:cNvPr>
          <p:cNvGraphicFramePr>
            <a:graphicFrameLocks noGrp="1"/>
          </p:cNvGraphicFramePr>
          <p:nvPr/>
        </p:nvGraphicFramePr>
        <p:xfrm>
          <a:off x="9852392" y="4587914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/>
                        <a:t>Total P off-site (kg/</a:t>
                      </a:r>
                      <a:r>
                        <a:rPr lang="en-CA" sz="1000" err="1"/>
                        <a:t>yr</a:t>
                      </a:r>
                      <a:r>
                        <a:rPr lang="en-CA" sz="10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/>
                        <a:t>Carbon (ton/</a:t>
                      </a:r>
                      <a:r>
                        <a:rPr lang="en-CA" sz="1000" err="1"/>
                        <a:t>yr</a:t>
                      </a:r>
                      <a:r>
                        <a:rPr lang="en-CA" sz="10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5FD6CDAE-9542-4B96-B421-85AA07479721}"/>
              </a:ext>
            </a:extLst>
          </p:cNvPr>
          <p:cNvGraphicFramePr>
            <a:graphicFrameLocks noGrp="1"/>
          </p:cNvGraphicFramePr>
          <p:nvPr/>
        </p:nvGraphicFramePr>
        <p:xfrm>
          <a:off x="9834324" y="156878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81" name="TextBox 180">
            <a:extLst>
              <a:ext uri="{FF2B5EF4-FFF2-40B4-BE49-F238E27FC236}">
                <a16:creationId xmlns:a16="http://schemas.microsoft.com/office/drawing/2014/main" id="{5C7828BF-ADD9-485F-80FF-A4D5AE9EFE72}"/>
              </a:ext>
            </a:extLst>
          </p:cNvPr>
          <p:cNvSpPr txBox="1"/>
          <p:nvPr/>
        </p:nvSpPr>
        <p:spPr>
          <a:xfrm>
            <a:off x="9796930" y="132653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Baseline 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10CAE06-20FA-4DB7-96EA-AB4C0DD189D8}"/>
              </a:ext>
            </a:extLst>
          </p:cNvPr>
          <p:cNvSpPr txBox="1"/>
          <p:nvPr/>
        </p:nvSpPr>
        <p:spPr>
          <a:xfrm>
            <a:off x="9820045" y="4371037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effectiveness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47A18C4-5AB9-4FD6-BEE1-71E6993EC132}"/>
              </a:ext>
            </a:extLst>
          </p:cNvPr>
          <p:cNvGrpSpPr/>
          <p:nvPr/>
        </p:nvGrpSpPr>
        <p:grpSpPr>
          <a:xfrm>
            <a:off x="9871807" y="737258"/>
            <a:ext cx="2200337" cy="316961"/>
            <a:chOff x="10039823" y="442664"/>
            <a:chExt cx="2061132" cy="352179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EC470C21-977A-4737-9A5C-FC2457B330A5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/>
                <a:t>Watershed</a:t>
              </a:r>
            </a:p>
          </p:txBody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D63D16FB-5C0B-46DA-B6B0-A54215E89DA4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DA709F06-7E1E-4B8C-ADB6-CAAA08192B81}"/>
              </a:ext>
            </a:extLst>
          </p:cNvPr>
          <p:cNvSpPr txBox="1"/>
          <p:nvPr/>
        </p:nvSpPr>
        <p:spPr>
          <a:xfrm>
            <a:off x="9809122" y="39835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Summarization level</a:t>
            </a:r>
            <a:endParaRPr lang="en-CA" sz="1100" b="1" baseline="3000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B932053-F214-4AC8-8017-744F71E32A5A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6C38377E-BD38-43B7-9826-A21152BC4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290089"/>
              </p:ext>
            </p:extLst>
          </p:nvPr>
        </p:nvGraphicFramePr>
        <p:xfrm>
          <a:off x="6963557" y="638238"/>
          <a:ext cx="1218677" cy="74735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C7FC76E-9A58-4A0A-9B59-1217C01EA38D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7708ADD-F83A-480B-8A96-E401E3588A0E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A116B85-BE6A-4010-970C-2967CA70280F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110" name="Isosceles Triangle 109">
                <a:extLst>
                  <a:ext uri="{FF2B5EF4-FFF2-40B4-BE49-F238E27FC236}">
                    <a16:creationId xmlns:a16="http://schemas.microsoft.com/office/drawing/2014/main" id="{FB887640-3839-44B9-B57C-125077E6280A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2DB03B6-4440-4263-A7AA-4C123D27F290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8FB85DC-4828-4943-B25C-D4D01B43C620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188ACB5-3A2A-4341-83FB-7B6AD04F4448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EFCF688-520D-4188-8534-088B8F0A2C06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908CD4C-5FB4-4E9A-BE83-33A6EA5CBBC2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54FD69D-F266-431C-AA2D-9ED6E2E80B0B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6BF9505-2E7F-4FD2-90A8-6C18AF8879E2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819B418-3842-4C45-A7F3-A07A60C6BCA3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FF5BD5E-D87A-49BC-A06D-8988E1085431}"/>
              </a:ext>
            </a:extLst>
          </p:cNvPr>
          <p:cNvGrpSpPr/>
          <p:nvPr/>
        </p:nvGrpSpPr>
        <p:grpSpPr>
          <a:xfrm>
            <a:off x="6309146" y="4567116"/>
            <a:ext cx="3414692" cy="2093638"/>
            <a:chOff x="7388297" y="3429000"/>
            <a:chExt cx="3414692" cy="2093638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26581C26-225B-464A-B00C-DC88792EFC78}"/>
                </a:ext>
              </a:extLst>
            </p:cNvPr>
            <p:cNvSpPr/>
            <p:nvPr/>
          </p:nvSpPr>
          <p:spPr>
            <a:xfrm>
              <a:off x="8724901" y="3429000"/>
              <a:ext cx="2078088" cy="3169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Elevation</a:t>
              </a:r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91C2939A-8F7F-4B6B-90AD-21828E880E2E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213185A8-EA10-4117-A9EF-3B26DB19A37E}"/>
                </a:ext>
              </a:extLst>
            </p:cNvPr>
            <p:cNvSpPr/>
            <p:nvPr/>
          </p:nvSpPr>
          <p:spPr>
            <a:xfrm>
              <a:off x="8868474" y="3755825"/>
              <a:ext cx="1922897" cy="1766813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5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2DAEE58-DBC2-4221-B542-F17435955E5D}"/>
                </a:ext>
              </a:extLst>
            </p:cNvPr>
            <p:cNvSpPr/>
            <p:nvPr/>
          </p:nvSpPr>
          <p:spPr>
            <a:xfrm>
              <a:off x="8881973" y="38072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932F515-98A6-4517-976B-420BBD22200E}"/>
                </a:ext>
              </a:extLst>
            </p:cNvPr>
            <p:cNvSpPr/>
            <p:nvPr/>
          </p:nvSpPr>
          <p:spPr>
            <a:xfrm>
              <a:off x="8885767" y="429060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Slope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572264B-AF46-4ECD-A781-F1696AA2330D}"/>
                </a:ext>
              </a:extLst>
            </p:cNvPr>
            <p:cNvSpPr/>
            <p:nvPr/>
          </p:nvSpPr>
          <p:spPr>
            <a:xfrm>
              <a:off x="8894148" y="453059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Dominant land use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197D829-8C97-4C6C-A116-C021467582EF}"/>
                </a:ext>
              </a:extLst>
            </p:cNvPr>
            <p:cNvSpPr/>
            <p:nvPr/>
          </p:nvSpPr>
          <p:spPr>
            <a:xfrm>
              <a:off x="8885767" y="48057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Dominant soil texture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561DECA-9D9A-4535-83A4-694D67170059}"/>
                </a:ext>
              </a:extLst>
            </p:cNvPr>
            <p:cNvSpPr/>
            <p:nvPr/>
          </p:nvSpPr>
          <p:spPr>
            <a:xfrm>
              <a:off x="8893821" y="5063963"/>
              <a:ext cx="1872312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Precipitation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ECB4D54-5800-450C-91FC-01BA3BB28A70}"/>
                </a:ext>
              </a:extLst>
            </p:cNvPr>
            <p:cNvSpPr/>
            <p:nvPr/>
          </p:nvSpPr>
          <p:spPr>
            <a:xfrm>
              <a:off x="8883195" y="4050799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Elevation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CF27F5C-4856-43D7-9055-E4A6C9084D19}"/>
                </a:ext>
              </a:extLst>
            </p:cNvPr>
            <p:cNvSpPr/>
            <p:nvPr/>
          </p:nvSpPr>
          <p:spPr>
            <a:xfrm>
              <a:off x="8893820" y="5282793"/>
              <a:ext cx="1846965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AA5F33D-2250-4C65-AA3D-4224BF47CD97}"/>
                </a:ext>
              </a:extLst>
            </p:cNvPr>
            <p:cNvSpPr/>
            <p:nvPr/>
          </p:nvSpPr>
          <p:spPr>
            <a:xfrm>
              <a:off x="7388297" y="3489065"/>
              <a:ext cx="1298387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1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3655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BMP scope &amp; intelligent recommendation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err="1">
                <a:solidFill>
                  <a:schemeClr val="tx1"/>
                </a:solidFill>
              </a:rPr>
              <a:t>Modeste</a:t>
            </a:r>
            <a:r>
              <a:rPr lang="en-CA" sz="100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err="1">
                  <a:solidFill>
                    <a:schemeClr val="tx1"/>
                  </a:solidFill>
                </a:rPr>
                <a:t>Indianfarm</a:t>
              </a:r>
              <a:r>
                <a:rPr lang="en-CA" sz="100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+</a:t>
              </a:r>
            </a:p>
            <a:p>
              <a:pPr algn="ctr"/>
              <a:endParaRPr lang="en-CA" sz="1400"/>
            </a:p>
            <a:p>
              <a:pPr algn="ctr"/>
              <a:r>
                <a:rPr lang="en-CA" sz="1400">
                  <a:sym typeface="Symbol" panose="05050102010706020507" pitchFamily="18" charset="2"/>
                </a:rPr>
                <a:t></a:t>
              </a:r>
              <a:endParaRPr lang="en-CA" sz="140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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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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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44931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1E9DF03-9441-4623-A218-BAFEB98CCABD}"/>
              </a:ext>
            </a:extLst>
          </p:cNvPr>
          <p:cNvSpPr txBox="1"/>
          <p:nvPr/>
        </p:nvSpPr>
        <p:spPr>
          <a:xfrm>
            <a:off x="9926039" y="3398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Quick selection</a:t>
            </a:r>
            <a:endParaRPr lang="en-CA" sz="1100" b="1" baseline="3000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9C56530-5636-4D06-9F97-72E620096669}"/>
              </a:ext>
            </a:extLst>
          </p:cNvPr>
          <p:cNvSpPr/>
          <p:nvPr/>
        </p:nvSpPr>
        <p:spPr>
          <a:xfrm>
            <a:off x="9975209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Select All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4A28A69A-3761-42CF-8C0A-359670B72854}"/>
              </a:ext>
            </a:extLst>
          </p:cNvPr>
          <p:cNvSpPr/>
          <p:nvPr/>
        </p:nvSpPr>
        <p:spPr>
          <a:xfrm>
            <a:off x="11075198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2E17C6B-035D-4A85-8439-D8795D57C86D}"/>
              </a:ext>
            </a:extLst>
          </p:cNvPr>
          <p:cNvGrpSpPr/>
          <p:nvPr/>
        </p:nvGrpSpPr>
        <p:grpSpPr>
          <a:xfrm>
            <a:off x="9972937" y="621390"/>
            <a:ext cx="2038806" cy="1365428"/>
            <a:chOff x="9972937" y="797230"/>
            <a:chExt cx="2038806" cy="1365428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9DD6DCE0-8A01-448F-8BB9-8EE42C4E5E8D}"/>
                </a:ext>
              </a:extLst>
            </p:cNvPr>
            <p:cNvGrpSpPr/>
            <p:nvPr/>
          </p:nvGrpSpPr>
          <p:grpSpPr>
            <a:xfrm>
              <a:off x="9972937" y="797230"/>
              <a:ext cx="2038261" cy="252000"/>
              <a:chOff x="10039823" y="442664"/>
              <a:chExt cx="2061132" cy="352179"/>
            </a:xfrm>
          </p:grpSpPr>
          <p:sp>
            <p:nvSpPr>
              <p:cNvPr id="165" name="Rectangle: Rounded Corners 164">
                <a:extLst>
                  <a:ext uri="{FF2B5EF4-FFF2-40B4-BE49-F238E27FC236}">
                    <a16:creationId xmlns:a16="http://schemas.microsoft.com/office/drawing/2014/main" id="{55B6FE2B-0192-4E67-A36A-8BF8B742C8C2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Municipality</a:t>
                </a:r>
                <a:endParaRPr lang="en-CA" sz="1200"/>
              </a:p>
            </p:txBody>
          </p:sp>
          <p:sp>
            <p:nvSpPr>
              <p:cNvPr id="166" name="Isosceles Triangle 165">
                <a:extLst>
                  <a:ext uri="{FF2B5EF4-FFF2-40B4-BE49-F238E27FC236}">
                    <a16:creationId xmlns:a16="http://schemas.microsoft.com/office/drawing/2014/main" id="{A840E1FF-20A1-409B-870C-CA366F2881E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3955F9E2-3FA1-442B-8FF9-0A1AFE5F0F31}"/>
                </a:ext>
              </a:extLst>
            </p:cNvPr>
            <p:cNvGrpSpPr/>
            <p:nvPr/>
          </p:nvGrpSpPr>
          <p:grpSpPr>
            <a:xfrm>
              <a:off x="9972937" y="1175832"/>
              <a:ext cx="2038261" cy="252000"/>
              <a:chOff x="10039823" y="442664"/>
              <a:chExt cx="2061132" cy="352179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D65B59-B127-45FE-861F-E06FE12FE868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Watershed</a:t>
                </a:r>
              </a:p>
            </p:txBody>
          </p:sp>
          <p:sp>
            <p:nvSpPr>
              <p:cNvPr id="164" name="Isosceles Triangle 163">
                <a:extLst>
                  <a:ext uri="{FF2B5EF4-FFF2-40B4-BE49-F238E27FC236}">
                    <a16:creationId xmlns:a16="http://schemas.microsoft.com/office/drawing/2014/main" id="{9559DB00-93CE-4A53-B5D9-71318F3B841A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9C74284D-2877-4DBB-B1BD-D0EC9B384F64}"/>
                </a:ext>
              </a:extLst>
            </p:cNvPr>
            <p:cNvGrpSpPr/>
            <p:nvPr/>
          </p:nvGrpSpPr>
          <p:grpSpPr>
            <a:xfrm>
              <a:off x="9972937" y="1554434"/>
              <a:ext cx="2038261" cy="252000"/>
              <a:chOff x="10054898" y="442664"/>
              <a:chExt cx="2061132" cy="352179"/>
            </a:xfrm>
          </p:grpSpPr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EAAD7C52-7C6E-4BD3-BC13-DDE7531692EE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err="1"/>
                  <a:t>Subwatershed</a:t>
                </a:r>
                <a:endParaRPr lang="en-CA" sz="1000"/>
              </a:p>
            </p:txBody>
          </p:sp>
          <p:sp>
            <p:nvSpPr>
              <p:cNvPr id="162" name="Isosceles Triangle 161">
                <a:extLst>
                  <a:ext uri="{FF2B5EF4-FFF2-40B4-BE49-F238E27FC236}">
                    <a16:creationId xmlns:a16="http://schemas.microsoft.com/office/drawing/2014/main" id="{72C30BEF-CCFE-4208-BD7C-D3C8864F779B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C429AAE0-758C-4A43-837B-1C038EE38570}"/>
                </a:ext>
              </a:extLst>
            </p:cNvPr>
            <p:cNvGrpSpPr/>
            <p:nvPr/>
          </p:nvGrpSpPr>
          <p:grpSpPr>
            <a:xfrm>
              <a:off x="9973482" y="1910658"/>
              <a:ext cx="2038261" cy="252000"/>
              <a:chOff x="10054898" y="442664"/>
              <a:chExt cx="2061132" cy="352179"/>
            </a:xfrm>
          </p:grpSpPr>
          <p:sp>
            <p:nvSpPr>
              <p:cNvPr id="159" name="Rectangle: Rounded Corners 158">
                <a:extLst>
                  <a:ext uri="{FF2B5EF4-FFF2-40B4-BE49-F238E27FC236}">
                    <a16:creationId xmlns:a16="http://schemas.microsoft.com/office/drawing/2014/main" id="{1120D5B8-EC1D-417A-86A6-62372D817B9F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Investor</a:t>
                </a:r>
              </a:p>
            </p:txBody>
          </p:sp>
          <p:sp>
            <p:nvSpPr>
              <p:cNvPr id="160" name="Isosceles Triangle 159">
                <a:extLst>
                  <a:ext uri="{FF2B5EF4-FFF2-40B4-BE49-F238E27FC236}">
                    <a16:creationId xmlns:a16="http://schemas.microsoft.com/office/drawing/2014/main" id="{7F759161-7376-4E7F-ADF7-5D955E1B8C63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A33DBE-8D3B-4B2C-80D9-91C2A43A6569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F007270-C4C2-44B7-95C6-956F9E91DF7D}"/>
              </a:ext>
            </a:extLst>
          </p:cNvPr>
          <p:cNvGrpSpPr/>
          <p:nvPr/>
        </p:nvGrpSpPr>
        <p:grpSpPr>
          <a:xfrm>
            <a:off x="9988556" y="3137010"/>
            <a:ext cx="2049609" cy="252141"/>
            <a:chOff x="9975184" y="2645117"/>
            <a:chExt cx="2049609" cy="252141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5943A02-E471-4B75-8EE6-73024EDACF36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b="1" dirty="0"/>
                <a:t>Budget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00B668B-C0BF-470E-8F07-0911FF2381F7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3B4C17F-BCA2-4CFB-994C-CF2307EFA8F0}"/>
              </a:ext>
            </a:extLst>
          </p:cNvPr>
          <p:cNvSpPr/>
          <p:nvPr/>
        </p:nvSpPr>
        <p:spPr>
          <a:xfrm>
            <a:off x="9989038" y="3565065"/>
            <a:ext cx="2076752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 (?)</a:t>
            </a:r>
            <a:endParaRPr lang="en-CA" sz="1000" baseline="30000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731687"/>
            <a:ext cx="2069220" cy="1011668"/>
            <a:chOff x="10039823" y="442665"/>
            <a:chExt cx="2069220" cy="101166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/>
                <a:t>Budget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D7206E9C-D209-4100-A43C-4FFF1826AD6B}"/>
                </a:ext>
              </a:extLst>
            </p:cNvPr>
            <p:cNvSpPr/>
            <p:nvPr/>
          </p:nvSpPr>
          <p:spPr>
            <a:xfrm>
              <a:off x="10201836" y="728956"/>
              <a:ext cx="1907207" cy="725377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0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28BE783-FC52-4B54-82C3-C04267C3C4BD}"/>
                </a:ext>
              </a:extLst>
            </p:cNvPr>
            <p:cNvSpPr/>
            <p:nvPr/>
          </p:nvSpPr>
          <p:spPr>
            <a:xfrm>
              <a:off x="10210682" y="815495"/>
              <a:ext cx="187200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Budget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AD1F7D9-3348-4ADA-A0E9-2DCD3213517C}"/>
                </a:ext>
              </a:extLst>
            </p:cNvPr>
            <p:cNvSpPr/>
            <p:nvPr/>
          </p:nvSpPr>
          <p:spPr>
            <a:xfrm>
              <a:off x="10215784" y="1132382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Eco-service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857B9349-579C-4D15-AC06-339F26496FBA}"/>
              </a:ext>
            </a:extLst>
          </p:cNvPr>
          <p:cNvGrpSpPr/>
          <p:nvPr/>
        </p:nvGrpSpPr>
        <p:grpSpPr>
          <a:xfrm>
            <a:off x="4008590" y="4690307"/>
            <a:ext cx="2984293" cy="1143396"/>
            <a:chOff x="7265376" y="3429001"/>
            <a:chExt cx="3537613" cy="1937460"/>
          </a:xfrm>
        </p:grpSpPr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4CCF2F39-7AB9-42B4-A480-B7DA08B686B9}"/>
                </a:ext>
              </a:extLst>
            </p:cNvPr>
            <p:cNvSpPr/>
            <p:nvPr/>
          </p:nvSpPr>
          <p:spPr>
            <a:xfrm>
              <a:off x="8724901" y="3429001"/>
              <a:ext cx="2078088" cy="3169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On-site effectiveness</a:t>
              </a:r>
            </a:p>
          </p:txBody>
        </p:sp>
        <p:sp>
          <p:nvSpPr>
            <p:cNvPr id="182" name="Isosceles Triangle 181">
              <a:extLst>
                <a:ext uri="{FF2B5EF4-FFF2-40B4-BE49-F238E27FC236}">
                  <a16:creationId xmlns:a16="http://schemas.microsoft.com/office/drawing/2014/main" id="{7A025094-A559-4008-86CB-9CA49136B0D3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F3180BEE-D634-4027-AC7A-EC66937C3617}"/>
                </a:ext>
              </a:extLst>
            </p:cNvPr>
            <p:cNvSpPr/>
            <p:nvPr/>
          </p:nvSpPr>
          <p:spPr>
            <a:xfrm>
              <a:off x="8868474" y="3755825"/>
              <a:ext cx="1922898" cy="1610636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90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A2C62CC-A7D9-469A-8BCA-AD1E205E4661}"/>
                </a:ext>
              </a:extLst>
            </p:cNvPr>
            <p:cNvSpPr/>
            <p:nvPr/>
          </p:nvSpPr>
          <p:spPr>
            <a:xfrm>
              <a:off x="8881973" y="38072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A4FEA944-C7DB-4AF2-8BFA-55A9A3DB8617}"/>
                </a:ext>
              </a:extLst>
            </p:cNvPr>
            <p:cNvSpPr/>
            <p:nvPr/>
          </p:nvSpPr>
          <p:spPr>
            <a:xfrm>
              <a:off x="8885767" y="429060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effectiveness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54019E2-A9F9-408D-AF3A-19A80F1BA1CF}"/>
                </a:ext>
              </a:extLst>
            </p:cNvPr>
            <p:cNvSpPr/>
            <p:nvPr/>
          </p:nvSpPr>
          <p:spPr>
            <a:xfrm>
              <a:off x="8894148" y="453059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Cost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87B50CF-D0B9-4889-AC32-C5BB60B05441}"/>
                </a:ext>
              </a:extLst>
            </p:cNvPr>
            <p:cNvSpPr/>
            <p:nvPr/>
          </p:nvSpPr>
          <p:spPr>
            <a:xfrm>
              <a:off x="8885767" y="48057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cost-effectiveness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C5DECE31-32F4-4446-B103-EF2EF11A7713}"/>
                </a:ext>
              </a:extLst>
            </p:cNvPr>
            <p:cNvSpPr/>
            <p:nvPr/>
          </p:nvSpPr>
          <p:spPr>
            <a:xfrm>
              <a:off x="8893821" y="5063963"/>
              <a:ext cx="1872312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cost-effectiveness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026FACC-E417-4C05-B7F9-752F88A9A98C}"/>
                </a:ext>
              </a:extLst>
            </p:cNvPr>
            <p:cNvSpPr/>
            <p:nvPr/>
          </p:nvSpPr>
          <p:spPr>
            <a:xfrm>
              <a:off x="8883195" y="4050799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effectiveness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8F765C29-8264-4CFE-91FF-97C685DF609A}"/>
                </a:ext>
              </a:extLst>
            </p:cNvPr>
            <p:cNvSpPr/>
            <p:nvPr/>
          </p:nvSpPr>
          <p:spPr>
            <a:xfrm>
              <a:off x="7265376" y="3481628"/>
              <a:ext cx="1429773" cy="170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0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CD61703-05D5-45EE-BDBB-2F7AB1AE9766}"/>
              </a:ext>
            </a:extLst>
          </p:cNvPr>
          <p:cNvSpPr/>
          <p:nvPr/>
        </p:nvSpPr>
        <p:spPr>
          <a:xfrm>
            <a:off x="0" y="-11246"/>
            <a:ext cx="12192000" cy="686328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E69D7B-E9B4-4015-9010-3904B8F48EC6}"/>
              </a:ext>
            </a:extLst>
          </p:cNvPr>
          <p:cNvGrpSpPr/>
          <p:nvPr/>
        </p:nvGrpSpPr>
        <p:grpSpPr>
          <a:xfrm>
            <a:off x="2358522" y="2004272"/>
            <a:ext cx="3700709" cy="1239492"/>
            <a:chOff x="2393071" y="973851"/>
            <a:chExt cx="3700709" cy="1239492"/>
          </a:xfrm>
        </p:grpSpPr>
        <p:sp>
          <p:nvSpPr>
            <p:cNvPr id="148" name="Speech Bubble: Rectangle 147">
              <a:extLst>
                <a:ext uri="{FF2B5EF4-FFF2-40B4-BE49-F238E27FC236}">
                  <a16:creationId xmlns:a16="http://schemas.microsoft.com/office/drawing/2014/main" id="{2055A10B-677E-4ADA-AD39-140D4AAF6D45}"/>
                </a:ext>
              </a:extLst>
            </p:cNvPr>
            <p:cNvSpPr/>
            <p:nvPr/>
          </p:nvSpPr>
          <p:spPr>
            <a:xfrm rot="5400000">
              <a:off x="3623680" y="-256758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/>
                <a:t>BMP scope &amp; intelligent recommendation tool identifies BMP types and locations according to user’s budget constraints or eco-service targets.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6A9A8F2-CF6D-4ECF-B76D-49F3AD8E9A72}"/>
                </a:ext>
              </a:extLst>
            </p:cNvPr>
            <p:cNvSpPr/>
            <p:nvPr/>
          </p:nvSpPr>
          <p:spPr>
            <a:xfrm>
              <a:off x="4043849" y="1866768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/>
                <a:t>Dismiss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2FBA64D-56B3-460A-8EC3-57DF68B4DD30}"/>
                </a:ext>
              </a:extLst>
            </p:cNvPr>
            <p:cNvSpPr/>
            <p:nvPr/>
          </p:nvSpPr>
          <p:spPr>
            <a:xfrm>
              <a:off x="4886068" y="1867516"/>
              <a:ext cx="1186075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/>
                <a:t>Never show again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727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BMP scope &amp; intelligent recommendation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err="1">
                <a:solidFill>
                  <a:schemeClr val="tx1"/>
                </a:solidFill>
              </a:rPr>
              <a:t>Modeste</a:t>
            </a:r>
            <a:r>
              <a:rPr lang="en-CA" sz="100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err="1">
                  <a:solidFill>
                    <a:schemeClr val="tx1"/>
                  </a:solidFill>
                </a:rPr>
                <a:t>Indianfarm</a:t>
              </a:r>
              <a:r>
                <a:rPr lang="en-CA" sz="100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+</a:t>
              </a:r>
            </a:p>
            <a:p>
              <a:pPr algn="ctr"/>
              <a:endParaRPr lang="en-CA" sz="1400"/>
            </a:p>
            <a:p>
              <a:pPr algn="ctr"/>
              <a:r>
                <a:rPr lang="en-CA" sz="1400">
                  <a:sym typeface="Symbol" panose="05050102010706020507" pitchFamily="18" charset="2"/>
                </a:rPr>
                <a:t></a:t>
              </a:r>
              <a:endParaRPr lang="en-CA" sz="140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824021"/>
              </p:ext>
            </p:extLst>
          </p:nvPr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75515"/>
              </p:ext>
            </p:extLst>
          </p:nvPr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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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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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606737"/>
              </p:ext>
            </p:extLst>
          </p:nvPr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3398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Quick selection</a:t>
            </a:r>
            <a:endParaRPr lang="en-CA" sz="1100" b="1" baseline="3000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5209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5198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554820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F007270-C4C2-44B7-95C6-956F9E91DF7D}"/>
              </a:ext>
            </a:extLst>
          </p:cNvPr>
          <p:cNvGrpSpPr/>
          <p:nvPr/>
        </p:nvGrpSpPr>
        <p:grpSpPr>
          <a:xfrm>
            <a:off x="9988556" y="3242514"/>
            <a:ext cx="2049609" cy="252141"/>
            <a:chOff x="9975184" y="2645117"/>
            <a:chExt cx="2049609" cy="252141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5943A02-E471-4B75-8EE6-73024EDACF36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b="1" dirty="0"/>
                <a:t>Budget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00B668B-C0BF-470E-8F07-0911FF2381F7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A33DBE-8D3B-4B2C-80D9-91C2A43A6569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5842C7E-1436-4B29-BB42-DE5D0B68BBD8}"/>
              </a:ext>
            </a:extLst>
          </p:cNvPr>
          <p:cNvGrpSpPr/>
          <p:nvPr/>
        </p:nvGrpSpPr>
        <p:grpSpPr>
          <a:xfrm>
            <a:off x="7155905" y="470667"/>
            <a:ext cx="2770134" cy="3170299"/>
            <a:chOff x="3505237" y="1051673"/>
            <a:chExt cx="2809181" cy="2175398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F49D7A8-EC0C-4E4F-8701-5A264064BFE5}"/>
                </a:ext>
              </a:extLst>
            </p:cNvPr>
            <p:cNvSpPr/>
            <p:nvPr/>
          </p:nvSpPr>
          <p:spPr>
            <a:xfrm>
              <a:off x="3505237" y="2158360"/>
              <a:ext cx="2775264" cy="106871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Quick selection use 4-level list way (upper level will update lower level list)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4-level list change will update map zoom scale (NOT visibility)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Select/Deselect All will add/remove all LSD/parcel within 4-level list defined area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2F2734F-6970-4865-A957-EFDCA390DB89}"/>
                </a:ext>
              </a:extLst>
            </p:cNvPr>
            <p:cNvCxnSpPr>
              <a:cxnSpLocks/>
              <a:stCxn id="149" idx="0"/>
              <a:endCxn id="127" idx="1"/>
            </p:cNvCxnSpPr>
            <p:nvPr/>
          </p:nvCxnSpPr>
          <p:spPr>
            <a:xfrm flipV="1">
              <a:off x="4892869" y="1051673"/>
              <a:ext cx="1421549" cy="11066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AD7DC93-9CB1-47FC-94DF-5DB63CB78973}"/>
              </a:ext>
            </a:extLst>
          </p:cNvPr>
          <p:cNvGrpSpPr/>
          <p:nvPr/>
        </p:nvGrpSpPr>
        <p:grpSpPr>
          <a:xfrm>
            <a:off x="2646336" y="276772"/>
            <a:ext cx="2736688" cy="1863315"/>
            <a:chOff x="3565313" y="1093840"/>
            <a:chExt cx="2775264" cy="1278570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5972EC2-0F0C-491E-A75E-941BD2189691}"/>
                </a:ext>
              </a:extLst>
            </p:cNvPr>
            <p:cNvSpPr/>
            <p:nvPr/>
          </p:nvSpPr>
          <p:spPr>
            <a:xfrm>
              <a:off x="3565313" y="1719378"/>
              <a:ext cx="2775264" cy="6530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/>
                <a:t>Page description in project is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/>
                <a:t>[Project name] – [Current tool] – [Current BMP]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0652A702-3A82-4EE1-80E4-5A15C3B2BE4F}"/>
                </a:ext>
              </a:extLst>
            </p:cNvPr>
            <p:cNvCxnSpPr>
              <a:cxnSpLocks/>
              <a:stCxn id="154" idx="0"/>
            </p:cNvCxnSpPr>
            <p:nvPr/>
          </p:nvCxnSpPr>
          <p:spPr>
            <a:xfrm flipV="1">
              <a:off x="4952945" y="1093840"/>
              <a:ext cx="329139" cy="6255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F128AAE-DA9F-496C-873A-A561FE9D5D4D}"/>
              </a:ext>
            </a:extLst>
          </p:cNvPr>
          <p:cNvGrpSpPr/>
          <p:nvPr/>
        </p:nvGrpSpPr>
        <p:grpSpPr>
          <a:xfrm>
            <a:off x="9972937" y="621390"/>
            <a:ext cx="2038806" cy="1365428"/>
            <a:chOff x="9972937" y="797230"/>
            <a:chExt cx="2038806" cy="1365428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9972937" y="797230"/>
              <a:ext cx="2038261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Municipality</a:t>
                </a:r>
                <a:endParaRPr lang="en-CA" sz="120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9972937" y="1175832"/>
              <a:ext cx="2038261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9972937" y="1554434"/>
              <a:ext cx="2038261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err="1"/>
                  <a:t>Subwatershed</a:t>
                </a:r>
                <a:endParaRPr lang="en-CA" sz="100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F3B3781-2781-4548-B549-79939E212748}"/>
                </a:ext>
              </a:extLst>
            </p:cNvPr>
            <p:cNvGrpSpPr/>
            <p:nvPr/>
          </p:nvGrpSpPr>
          <p:grpSpPr>
            <a:xfrm>
              <a:off x="9973482" y="1910658"/>
              <a:ext cx="2038261" cy="252000"/>
              <a:chOff x="10054898" y="442664"/>
              <a:chExt cx="2061132" cy="352179"/>
            </a:xfrm>
          </p:grpSpPr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429F2282-C239-4691-9D43-5271D96CEAA3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Investor</a:t>
                </a:r>
              </a:p>
            </p:txBody>
          </p:sp>
          <p:sp>
            <p:nvSpPr>
              <p:cNvPr id="152" name="Isosceles Triangle 151">
                <a:extLst>
                  <a:ext uri="{FF2B5EF4-FFF2-40B4-BE49-F238E27FC236}">
                    <a16:creationId xmlns:a16="http://schemas.microsoft.com/office/drawing/2014/main" id="{B3F816B8-72B3-4061-99A1-AD8392F40A9B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6C3A76E-0659-4A25-913E-DE54D576E626}"/>
              </a:ext>
            </a:extLst>
          </p:cNvPr>
          <p:cNvSpPr/>
          <p:nvPr/>
        </p:nvSpPr>
        <p:spPr>
          <a:xfrm>
            <a:off x="9989038" y="3565065"/>
            <a:ext cx="2076752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 (?)</a:t>
            </a:r>
            <a:endParaRPr lang="en-CA" sz="1000" baseline="30000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837191"/>
            <a:ext cx="2069220" cy="1011668"/>
            <a:chOff x="10039823" y="442665"/>
            <a:chExt cx="2069220" cy="101166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/>
                <a:t>Budget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D7206E9C-D209-4100-A43C-4FFF1826AD6B}"/>
                </a:ext>
              </a:extLst>
            </p:cNvPr>
            <p:cNvSpPr/>
            <p:nvPr/>
          </p:nvSpPr>
          <p:spPr>
            <a:xfrm>
              <a:off x="10201836" y="728956"/>
              <a:ext cx="1907207" cy="725377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0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28BE783-FC52-4B54-82C3-C04267C3C4BD}"/>
                </a:ext>
              </a:extLst>
            </p:cNvPr>
            <p:cNvSpPr/>
            <p:nvPr/>
          </p:nvSpPr>
          <p:spPr>
            <a:xfrm>
              <a:off x="10210682" y="815495"/>
              <a:ext cx="187200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Budget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AD1F7D9-3348-4ADA-A0E9-2DCD3213517C}"/>
                </a:ext>
              </a:extLst>
            </p:cNvPr>
            <p:cNvSpPr/>
            <p:nvPr/>
          </p:nvSpPr>
          <p:spPr>
            <a:xfrm>
              <a:off x="10215784" y="1132382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Eco-service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B4C6C5E-9C91-42D5-BEF8-9CB47AA97DE3}"/>
              </a:ext>
            </a:extLst>
          </p:cNvPr>
          <p:cNvGrpSpPr/>
          <p:nvPr/>
        </p:nvGrpSpPr>
        <p:grpSpPr>
          <a:xfrm>
            <a:off x="4008590" y="4690307"/>
            <a:ext cx="2984293" cy="1143396"/>
            <a:chOff x="7265376" y="3429001"/>
            <a:chExt cx="3537613" cy="1937460"/>
          </a:xfrm>
        </p:grpSpPr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301D737D-10C6-474F-8932-3F772F539D1B}"/>
                </a:ext>
              </a:extLst>
            </p:cNvPr>
            <p:cNvSpPr/>
            <p:nvPr/>
          </p:nvSpPr>
          <p:spPr>
            <a:xfrm>
              <a:off x="8724901" y="3429001"/>
              <a:ext cx="2078088" cy="3169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On-site effectiveness</a:t>
              </a:r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B375BAA8-B30E-4C53-A836-A2624D0A5B87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F136F65B-D48F-400E-9B5D-2D432E82F2FF}"/>
                </a:ext>
              </a:extLst>
            </p:cNvPr>
            <p:cNvSpPr/>
            <p:nvPr/>
          </p:nvSpPr>
          <p:spPr>
            <a:xfrm>
              <a:off x="8868474" y="3755825"/>
              <a:ext cx="1922898" cy="1610636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90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80A54343-DF13-45D1-AA3C-4C1C22F43909}"/>
                </a:ext>
              </a:extLst>
            </p:cNvPr>
            <p:cNvSpPr/>
            <p:nvPr/>
          </p:nvSpPr>
          <p:spPr>
            <a:xfrm>
              <a:off x="8881973" y="38072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CF1D960-F022-4C34-A416-E01FD59DC565}"/>
                </a:ext>
              </a:extLst>
            </p:cNvPr>
            <p:cNvSpPr/>
            <p:nvPr/>
          </p:nvSpPr>
          <p:spPr>
            <a:xfrm>
              <a:off x="8885767" y="429060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effectiveness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CA3C46-8ACD-48CC-BEA4-0C3617323A2E}"/>
                </a:ext>
              </a:extLst>
            </p:cNvPr>
            <p:cNvSpPr/>
            <p:nvPr/>
          </p:nvSpPr>
          <p:spPr>
            <a:xfrm>
              <a:off x="8894148" y="453059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Cost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774FAE6-E744-46F4-90D9-B95F21788EF4}"/>
                </a:ext>
              </a:extLst>
            </p:cNvPr>
            <p:cNvSpPr/>
            <p:nvPr/>
          </p:nvSpPr>
          <p:spPr>
            <a:xfrm>
              <a:off x="8885767" y="48057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cost-effectiveness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F5022C6E-52A2-4462-A6E5-65B53B4A76DA}"/>
                </a:ext>
              </a:extLst>
            </p:cNvPr>
            <p:cNvSpPr/>
            <p:nvPr/>
          </p:nvSpPr>
          <p:spPr>
            <a:xfrm>
              <a:off x="8893821" y="5063963"/>
              <a:ext cx="1872312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cost-effectiveness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1A284CD-8C4B-4638-A723-3A5CBD379C25}"/>
                </a:ext>
              </a:extLst>
            </p:cNvPr>
            <p:cNvSpPr/>
            <p:nvPr/>
          </p:nvSpPr>
          <p:spPr>
            <a:xfrm>
              <a:off x="8883195" y="4050799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effectiveness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955998AC-FDE7-4D25-9C87-85FCA191DBA5}"/>
                </a:ext>
              </a:extLst>
            </p:cNvPr>
            <p:cNvSpPr/>
            <p:nvPr/>
          </p:nvSpPr>
          <p:spPr>
            <a:xfrm>
              <a:off x="7265376" y="3481628"/>
              <a:ext cx="1429773" cy="170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0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0812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BMP scope &amp; intelligent recommendation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err="1">
                <a:solidFill>
                  <a:schemeClr val="tx1"/>
                </a:solidFill>
              </a:rPr>
              <a:t>Modeste</a:t>
            </a:r>
            <a:r>
              <a:rPr lang="en-CA" sz="100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err="1">
                  <a:solidFill>
                    <a:schemeClr val="tx1"/>
                  </a:solidFill>
                </a:rPr>
                <a:t>Indianfarm</a:t>
              </a:r>
              <a:r>
                <a:rPr lang="en-CA" sz="100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+</a:t>
              </a:r>
            </a:p>
            <a:p>
              <a:pPr algn="ctr"/>
              <a:endParaRPr lang="en-CA" sz="1400"/>
            </a:p>
            <a:p>
              <a:pPr algn="ctr"/>
              <a:r>
                <a:rPr lang="en-CA" sz="1400">
                  <a:sym typeface="Symbol" panose="05050102010706020507" pitchFamily="18" charset="2"/>
                </a:rPr>
                <a:t></a:t>
              </a:r>
              <a:endParaRPr lang="en-CA" sz="140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53723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F007270-C4C2-44B7-95C6-956F9E91DF7D}"/>
              </a:ext>
            </a:extLst>
          </p:cNvPr>
          <p:cNvGrpSpPr/>
          <p:nvPr/>
        </p:nvGrpSpPr>
        <p:grpSpPr>
          <a:xfrm>
            <a:off x="9988556" y="3224930"/>
            <a:ext cx="2049609" cy="252141"/>
            <a:chOff x="9975184" y="2645117"/>
            <a:chExt cx="2049609" cy="252141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5943A02-E471-4B75-8EE6-73024EDACF36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b="1" dirty="0"/>
                <a:t>Budget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00B668B-C0BF-470E-8F07-0911FF2381F7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819607"/>
            <a:ext cx="2061132" cy="267278"/>
            <a:chOff x="10039823" y="442665"/>
            <a:chExt cx="2061132" cy="26727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/>
                <a:t>Budget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A8A3A220-B86E-466F-A9DE-84DC992F2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005055"/>
              </p:ext>
            </p:extLst>
          </p:nvPr>
        </p:nvGraphicFramePr>
        <p:xfrm>
          <a:off x="2437694" y="4662712"/>
          <a:ext cx="731297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452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589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8936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Table</a:t>
                      </a:r>
                      <a:endParaRPr lang="en-CA" sz="1000" b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8FB2522-7DA3-48EA-92EE-4AF3E3DBC19F}"/>
              </a:ext>
            </a:extLst>
          </p:cNvPr>
          <p:cNvGrpSpPr/>
          <p:nvPr/>
        </p:nvGrpSpPr>
        <p:grpSpPr>
          <a:xfrm>
            <a:off x="5138299" y="4643376"/>
            <a:ext cx="4602481" cy="246221"/>
            <a:chOff x="5147881" y="4642082"/>
            <a:chExt cx="4715247" cy="246221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A543028-AC2D-423A-9A96-609A4E33E12A}"/>
                </a:ext>
              </a:extLst>
            </p:cNvPr>
            <p:cNvSpPr txBox="1"/>
            <p:nvPr/>
          </p:nvSpPr>
          <p:spPr>
            <a:xfrm>
              <a:off x="5147881" y="4642082"/>
              <a:ext cx="16959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/>
                <a:t>Cost and Effectiveness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B0A7C65-F331-4172-B67F-95DB5D942750}"/>
                </a:ext>
              </a:extLst>
            </p:cNvPr>
            <p:cNvSpPr/>
            <p:nvPr/>
          </p:nvSpPr>
          <p:spPr>
            <a:xfrm>
              <a:off x="6843862" y="4664433"/>
              <a:ext cx="1350925" cy="20780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/>
                <a:t>TP</a:t>
              </a:r>
            </a:p>
          </p:txBody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47687B5C-27DC-48A4-BB9E-32D5CFF99149}"/>
                </a:ext>
              </a:extLst>
            </p:cNvPr>
            <p:cNvSpPr/>
            <p:nvPr/>
          </p:nvSpPr>
          <p:spPr>
            <a:xfrm rot="10800000">
              <a:off x="8026081" y="4764574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263DE6B-3234-467B-BF4A-DB2840913170}"/>
                </a:ext>
              </a:extLst>
            </p:cNvPr>
            <p:cNvSpPr/>
            <p:nvPr/>
          </p:nvSpPr>
          <p:spPr>
            <a:xfrm>
              <a:off x="8317146" y="4670880"/>
              <a:ext cx="1545982" cy="209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/>
                <a:t>Off-site effectiveness</a:t>
              </a:r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B1C22069-58E1-43A9-B0EC-78C044DE815A}"/>
                </a:ext>
              </a:extLst>
            </p:cNvPr>
            <p:cNvSpPr/>
            <p:nvPr/>
          </p:nvSpPr>
          <p:spPr>
            <a:xfrm rot="10800000">
              <a:off x="9736692" y="4740895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B451E2E-5748-4424-9339-E12A3375DEFC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AFFB1093-6926-46E3-AC10-D0DDA6E371D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37694" y="4913763"/>
            <a:ext cx="7312977" cy="1749716"/>
          </a:xfrm>
          <a:prstGeom prst="rect">
            <a:avLst/>
          </a:prstGeom>
        </p:spPr>
      </p:pic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490A736-34F5-4EEF-BCC2-44B69385547B}"/>
              </a:ext>
            </a:extLst>
          </p:cNvPr>
          <p:cNvGrpSpPr/>
          <p:nvPr/>
        </p:nvGrpSpPr>
        <p:grpSpPr>
          <a:xfrm>
            <a:off x="1911199" y="2804465"/>
            <a:ext cx="6596421" cy="1681926"/>
            <a:chOff x="-650489" y="5731909"/>
            <a:chExt cx="10233626" cy="1681926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50E70026-D3F5-4C5F-9F5E-01220190BD28}"/>
                </a:ext>
              </a:extLst>
            </p:cNvPr>
            <p:cNvSpPr/>
            <p:nvPr/>
          </p:nvSpPr>
          <p:spPr>
            <a:xfrm>
              <a:off x="5446694" y="5731909"/>
              <a:ext cx="4136443" cy="5529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/>
                <a:t>In the bottom is the preview bar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076E177F-CDA5-4137-B7E6-186D85BD2278}"/>
                </a:ext>
              </a:extLst>
            </p:cNvPr>
            <p:cNvCxnSpPr>
              <a:cxnSpLocks/>
              <a:stCxn id="154" idx="1"/>
            </p:cNvCxnSpPr>
            <p:nvPr/>
          </p:nvCxnSpPr>
          <p:spPr>
            <a:xfrm flipH="1">
              <a:off x="-650489" y="6008359"/>
              <a:ext cx="6097183" cy="14054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46878DB-C03D-4A8E-B316-88F8D24D1D72}"/>
              </a:ext>
            </a:extLst>
          </p:cNvPr>
          <p:cNvGrpSpPr/>
          <p:nvPr/>
        </p:nvGrpSpPr>
        <p:grpSpPr>
          <a:xfrm>
            <a:off x="4237592" y="1053423"/>
            <a:ext cx="5465141" cy="3282015"/>
            <a:chOff x="3449783" y="3028082"/>
            <a:chExt cx="5465141" cy="328201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B20A62F-F00D-45A7-8766-280391E2E5C6}"/>
                </a:ext>
              </a:extLst>
            </p:cNvPr>
            <p:cNvSpPr/>
            <p:nvPr/>
          </p:nvSpPr>
          <p:spPr>
            <a:xfrm>
              <a:off x="4584877" y="3028082"/>
              <a:ext cx="4047829" cy="13361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Chart will indicate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which location is selected (blue),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which is included in baseline (gray),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and the unselected locations (white).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The accumulated BMP percentage use dark green shaded area.</a:t>
              </a: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DD210E23-4B31-4260-8C2C-01078EB3A8C2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3449783" y="3696166"/>
              <a:ext cx="1135094" cy="16529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C64D5A27-5D98-4A60-9D2E-9D1597AC44E4}"/>
                </a:ext>
              </a:extLst>
            </p:cNvPr>
            <p:cNvCxnSpPr>
              <a:cxnSpLocks/>
              <a:stCxn id="141" idx="2"/>
            </p:cNvCxnSpPr>
            <p:nvPr/>
          </p:nvCxnSpPr>
          <p:spPr>
            <a:xfrm>
              <a:off x="6608792" y="4364250"/>
              <a:ext cx="1240091" cy="1867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6D791F57-71E5-42BD-9B83-9B58071765BE}"/>
                </a:ext>
              </a:extLst>
            </p:cNvPr>
            <p:cNvCxnSpPr>
              <a:cxnSpLocks/>
              <a:stCxn id="141" idx="2"/>
            </p:cNvCxnSpPr>
            <p:nvPr/>
          </p:nvCxnSpPr>
          <p:spPr>
            <a:xfrm>
              <a:off x="6608792" y="4364250"/>
              <a:ext cx="2306132" cy="1945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BDC368FF-7FF8-4CE6-8751-19BC03667D27}"/>
                </a:ext>
              </a:extLst>
            </p:cNvPr>
            <p:cNvCxnSpPr>
              <a:stCxn id="141" idx="2"/>
            </p:cNvCxnSpPr>
            <p:nvPr/>
          </p:nvCxnSpPr>
          <p:spPr>
            <a:xfrm>
              <a:off x="6608792" y="4364250"/>
              <a:ext cx="1895128" cy="878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F8B20AD5-ED3D-408E-B795-B854FC793A0D}"/>
              </a:ext>
            </a:extLst>
          </p:cNvPr>
          <p:cNvSpPr txBox="1"/>
          <p:nvPr/>
        </p:nvSpPr>
        <p:spPr>
          <a:xfrm>
            <a:off x="9926039" y="3398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Quick selection</a:t>
            </a:r>
            <a:endParaRPr lang="en-CA" sz="1100" b="1" baseline="3000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04391EE-B13D-4CFA-B7FE-C62422DF9698}"/>
              </a:ext>
            </a:extLst>
          </p:cNvPr>
          <p:cNvSpPr/>
          <p:nvPr/>
        </p:nvSpPr>
        <p:spPr>
          <a:xfrm>
            <a:off x="9975209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Select All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158A4AB-D3CF-4555-8A78-D469010E2EAC}"/>
              </a:ext>
            </a:extLst>
          </p:cNvPr>
          <p:cNvSpPr/>
          <p:nvPr/>
        </p:nvSpPr>
        <p:spPr>
          <a:xfrm>
            <a:off x="11075198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F67CBAD-1B87-4C5A-8450-E8DE003CE52F}"/>
              </a:ext>
            </a:extLst>
          </p:cNvPr>
          <p:cNvGrpSpPr/>
          <p:nvPr/>
        </p:nvGrpSpPr>
        <p:grpSpPr>
          <a:xfrm>
            <a:off x="9972937" y="621390"/>
            <a:ext cx="2038806" cy="1365428"/>
            <a:chOff x="9972937" y="797230"/>
            <a:chExt cx="2038806" cy="1365428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BBE6D1D2-5C3F-443A-8842-FD5C9A6DE91E}"/>
                </a:ext>
              </a:extLst>
            </p:cNvPr>
            <p:cNvGrpSpPr/>
            <p:nvPr/>
          </p:nvGrpSpPr>
          <p:grpSpPr>
            <a:xfrm>
              <a:off x="9972937" y="797230"/>
              <a:ext cx="2038261" cy="252000"/>
              <a:chOff x="10039823" y="442664"/>
              <a:chExt cx="2061132" cy="352179"/>
            </a:xfrm>
          </p:grpSpPr>
          <p:sp>
            <p:nvSpPr>
              <p:cNvPr id="186" name="Rectangle: Rounded Corners 185">
                <a:extLst>
                  <a:ext uri="{FF2B5EF4-FFF2-40B4-BE49-F238E27FC236}">
                    <a16:creationId xmlns:a16="http://schemas.microsoft.com/office/drawing/2014/main" id="{A3EF176E-61DC-4FE7-8E58-1A1749C2E78E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Municipality</a:t>
                </a:r>
                <a:endParaRPr lang="en-CA" sz="1200"/>
              </a:p>
            </p:txBody>
          </p:sp>
          <p:sp>
            <p:nvSpPr>
              <p:cNvPr id="187" name="Isosceles Triangle 186">
                <a:extLst>
                  <a:ext uri="{FF2B5EF4-FFF2-40B4-BE49-F238E27FC236}">
                    <a16:creationId xmlns:a16="http://schemas.microsoft.com/office/drawing/2014/main" id="{5C18D641-D73B-43B7-B8B5-42924A427473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8B136217-E36D-4019-9022-BC0AC4832175}"/>
                </a:ext>
              </a:extLst>
            </p:cNvPr>
            <p:cNvGrpSpPr/>
            <p:nvPr/>
          </p:nvGrpSpPr>
          <p:grpSpPr>
            <a:xfrm>
              <a:off x="9972937" y="1175832"/>
              <a:ext cx="2038261" cy="252000"/>
              <a:chOff x="10039823" y="442664"/>
              <a:chExt cx="2061132" cy="352179"/>
            </a:xfrm>
          </p:grpSpPr>
          <p:sp>
            <p:nvSpPr>
              <p:cNvPr id="184" name="Rectangle: Rounded Corners 183">
                <a:extLst>
                  <a:ext uri="{FF2B5EF4-FFF2-40B4-BE49-F238E27FC236}">
                    <a16:creationId xmlns:a16="http://schemas.microsoft.com/office/drawing/2014/main" id="{92E565C6-97E4-4636-863F-57E1D38665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Watershed</a:t>
                </a:r>
              </a:p>
            </p:txBody>
          </p:sp>
          <p:sp>
            <p:nvSpPr>
              <p:cNvPr id="185" name="Isosceles Triangle 184">
                <a:extLst>
                  <a:ext uri="{FF2B5EF4-FFF2-40B4-BE49-F238E27FC236}">
                    <a16:creationId xmlns:a16="http://schemas.microsoft.com/office/drawing/2014/main" id="{34F15245-BA80-4C5E-8AC0-A3A83FA4B639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E1F08DC0-D3F5-41FB-8E5D-9A780872389E}"/>
                </a:ext>
              </a:extLst>
            </p:cNvPr>
            <p:cNvGrpSpPr/>
            <p:nvPr/>
          </p:nvGrpSpPr>
          <p:grpSpPr>
            <a:xfrm>
              <a:off x="9972937" y="1554434"/>
              <a:ext cx="2038261" cy="252000"/>
              <a:chOff x="10054898" y="442664"/>
              <a:chExt cx="2061132" cy="352179"/>
            </a:xfrm>
          </p:grpSpPr>
          <p:sp>
            <p:nvSpPr>
              <p:cNvPr id="182" name="Rectangle: Rounded Corners 181">
                <a:extLst>
                  <a:ext uri="{FF2B5EF4-FFF2-40B4-BE49-F238E27FC236}">
                    <a16:creationId xmlns:a16="http://schemas.microsoft.com/office/drawing/2014/main" id="{A8C069D3-8845-4896-80F5-6C955A61DE84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err="1"/>
                  <a:t>Subwatershed</a:t>
                </a:r>
                <a:endParaRPr lang="en-CA" sz="1000"/>
              </a:p>
            </p:txBody>
          </p:sp>
          <p:sp>
            <p:nvSpPr>
              <p:cNvPr id="183" name="Isosceles Triangle 182">
                <a:extLst>
                  <a:ext uri="{FF2B5EF4-FFF2-40B4-BE49-F238E27FC236}">
                    <a16:creationId xmlns:a16="http://schemas.microsoft.com/office/drawing/2014/main" id="{38D904D8-8AA8-4892-A8E2-29B7B64413F6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EAF3A65B-8C82-4164-83A6-1B8423229A9B}"/>
                </a:ext>
              </a:extLst>
            </p:cNvPr>
            <p:cNvGrpSpPr/>
            <p:nvPr/>
          </p:nvGrpSpPr>
          <p:grpSpPr>
            <a:xfrm>
              <a:off x="9973482" y="1910658"/>
              <a:ext cx="2038261" cy="252000"/>
              <a:chOff x="10054898" y="442664"/>
              <a:chExt cx="2061132" cy="352179"/>
            </a:xfrm>
          </p:grpSpPr>
          <p:sp>
            <p:nvSpPr>
              <p:cNvPr id="180" name="Rectangle: Rounded Corners 179">
                <a:extLst>
                  <a:ext uri="{FF2B5EF4-FFF2-40B4-BE49-F238E27FC236}">
                    <a16:creationId xmlns:a16="http://schemas.microsoft.com/office/drawing/2014/main" id="{9AE4BABC-73F9-4A8A-BF14-9E3CBF11FCE0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Investor</a:t>
                </a:r>
              </a:p>
            </p:txBody>
          </p:sp>
          <p:sp>
            <p:nvSpPr>
              <p:cNvPr id="181" name="Isosceles Triangle 180">
                <a:extLst>
                  <a:ext uri="{FF2B5EF4-FFF2-40B4-BE49-F238E27FC236}">
                    <a16:creationId xmlns:a16="http://schemas.microsoft.com/office/drawing/2014/main" id="{8371691E-554E-437A-8466-21E603DBB844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FAC5FC2A-4DCC-48EF-ADF5-6F164371C679}"/>
              </a:ext>
            </a:extLst>
          </p:cNvPr>
          <p:cNvSpPr txBox="1"/>
          <p:nvPr/>
        </p:nvSpPr>
        <p:spPr>
          <a:xfrm>
            <a:off x="3797835" y="4882592"/>
            <a:ext cx="3300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chemeClr val="bg1"/>
                </a:solidFill>
              </a:rPr>
              <a:t>*Negative TP effectiveness is benefit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C16574F0-E72C-472D-A505-5001137EC71E}"/>
              </a:ext>
            </a:extLst>
          </p:cNvPr>
          <p:cNvSpPr/>
          <p:nvPr/>
        </p:nvSpPr>
        <p:spPr>
          <a:xfrm>
            <a:off x="9989038" y="3565065"/>
            <a:ext cx="2076752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 (?)</a:t>
            </a:r>
            <a:endParaRPr lang="en-CA" sz="1000" baseline="30000" dirty="0"/>
          </a:p>
        </p:txBody>
      </p:sp>
    </p:spTree>
    <p:extLst>
      <p:ext uri="{BB962C8B-B14F-4D97-AF65-F5344CB8AC3E}">
        <p14:creationId xmlns:p14="http://schemas.microsoft.com/office/powerpoint/2010/main" val="109235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BMP scope &amp; intelligent recommendation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err="1">
                <a:solidFill>
                  <a:schemeClr val="tx1"/>
                </a:solidFill>
              </a:rPr>
              <a:t>Modeste</a:t>
            </a:r>
            <a:r>
              <a:rPr lang="en-CA" sz="100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err="1">
                  <a:solidFill>
                    <a:schemeClr val="tx1"/>
                  </a:solidFill>
                </a:rPr>
                <a:t>Indianfarm</a:t>
              </a:r>
              <a:r>
                <a:rPr lang="en-CA" sz="100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+</a:t>
              </a:r>
            </a:p>
            <a:p>
              <a:pPr algn="ctr"/>
              <a:endParaRPr lang="en-CA" sz="1400"/>
            </a:p>
            <a:p>
              <a:pPr algn="ctr"/>
              <a:r>
                <a:rPr lang="en-CA" sz="1400">
                  <a:sym typeface="Symbol" panose="05050102010706020507" pitchFamily="18" charset="2"/>
                </a:rPr>
                <a:t></a:t>
              </a:r>
              <a:endParaRPr lang="en-CA" sz="140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53723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F007270-C4C2-44B7-95C6-956F9E91DF7D}"/>
              </a:ext>
            </a:extLst>
          </p:cNvPr>
          <p:cNvGrpSpPr/>
          <p:nvPr/>
        </p:nvGrpSpPr>
        <p:grpSpPr>
          <a:xfrm>
            <a:off x="9988556" y="3224930"/>
            <a:ext cx="2049609" cy="252141"/>
            <a:chOff x="9975184" y="2645117"/>
            <a:chExt cx="2049609" cy="252141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5943A02-E471-4B75-8EE6-73024EDACF36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b="1" dirty="0"/>
                <a:t>Budget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00B668B-C0BF-470E-8F07-0911FF2381F7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819607"/>
            <a:ext cx="2061132" cy="267278"/>
            <a:chOff x="10039823" y="442665"/>
            <a:chExt cx="2061132" cy="26727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/>
                <a:t>Budget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A8A3A220-B86E-466F-A9DE-84DC992F2D7A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662712"/>
          <a:ext cx="731297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452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589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8936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Table</a:t>
                      </a:r>
                      <a:endParaRPr lang="en-CA" sz="1000" b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8FB2522-7DA3-48EA-92EE-4AF3E3DBC19F}"/>
              </a:ext>
            </a:extLst>
          </p:cNvPr>
          <p:cNvGrpSpPr/>
          <p:nvPr/>
        </p:nvGrpSpPr>
        <p:grpSpPr>
          <a:xfrm>
            <a:off x="5138299" y="4643376"/>
            <a:ext cx="4602481" cy="246221"/>
            <a:chOff x="5147881" y="4642082"/>
            <a:chExt cx="4715247" cy="246221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A543028-AC2D-423A-9A96-609A4E33E12A}"/>
                </a:ext>
              </a:extLst>
            </p:cNvPr>
            <p:cNvSpPr txBox="1"/>
            <p:nvPr/>
          </p:nvSpPr>
          <p:spPr>
            <a:xfrm>
              <a:off x="5147881" y="4642082"/>
              <a:ext cx="16959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/>
                <a:t>Cost and Effectiveness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B0A7C65-F331-4172-B67F-95DB5D942750}"/>
                </a:ext>
              </a:extLst>
            </p:cNvPr>
            <p:cNvSpPr/>
            <p:nvPr/>
          </p:nvSpPr>
          <p:spPr>
            <a:xfrm>
              <a:off x="6843862" y="4664433"/>
              <a:ext cx="1350925" cy="20780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/>
                <a:t>TP</a:t>
              </a:r>
            </a:p>
          </p:txBody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47687B5C-27DC-48A4-BB9E-32D5CFF99149}"/>
                </a:ext>
              </a:extLst>
            </p:cNvPr>
            <p:cNvSpPr/>
            <p:nvPr/>
          </p:nvSpPr>
          <p:spPr>
            <a:xfrm rot="10800000">
              <a:off x="8026081" y="4764574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263DE6B-3234-467B-BF4A-DB2840913170}"/>
                </a:ext>
              </a:extLst>
            </p:cNvPr>
            <p:cNvSpPr/>
            <p:nvPr/>
          </p:nvSpPr>
          <p:spPr>
            <a:xfrm>
              <a:off x="8317146" y="4670880"/>
              <a:ext cx="1545982" cy="209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/>
                <a:t>Off-site effectiveness</a:t>
              </a:r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B1C22069-58E1-43A9-B0EC-78C044DE815A}"/>
                </a:ext>
              </a:extLst>
            </p:cNvPr>
            <p:cNvSpPr/>
            <p:nvPr/>
          </p:nvSpPr>
          <p:spPr>
            <a:xfrm rot="10800000">
              <a:off x="9736692" y="4740895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B451E2E-5748-4424-9339-E12A3375DEFC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AFFB1093-6926-46E3-AC10-D0DDA6E371D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37694" y="4913763"/>
            <a:ext cx="7312977" cy="1749716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F8B20AD5-ED3D-408E-B795-B854FC793A0D}"/>
              </a:ext>
            </a:extLst>
          </p:cNvPr>
          <p:cNvSpPr txBox="1"/>
          <p:nvPr/>
        </p:nvSpPr>
        <p:spPr>
          <a:xfrm>
            <a:off x="9926039" y="3398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Quick selection</a:t>
            </a:r>
            <a:endParaRPr lang="en-CA" sz="1100" b="1" baseline="3000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04391EE-B13D-4CFA-B7FE-C62422DF9698}"/>
              </a:ext>
            </a:extLst>
          </p:cNvPr>
          <p:cNvSpPr/>
          <p:nvPr/>
        </p:nvSpPr>
        <p:spPr>
          <a:xfrm>
            <a:off x="9975209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Select All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158A4AB-D3CF-4555-8A78-D469010E2EAC}"/>
              </a:ext>
            </a:extLst>
          </p:cNvPr>
          <p:cNvSpPr/>
          <p:nvPr/>
        </p:nvSpPr>
        <p:spPr>
          <a:xfrm>
            <a:off x="11075198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F67CBAD-1B87-4C5A-8450-E8DE003CE52F}"/>
              </a:ext>
            </a:extLst>
          </p:cNvPr>
          <p:cNvGrpSpPr/>
          <p:nvPr/>
        </p:nvGrpSpPr>
        <p:grpSpPr>
          <a:xfrm>
            <a:off x="9972937" y="621390"/>
            <a:ext cx="2038806" cy="1365428"/>
            <a:chOff x="9972937" y="797230"/>
            <a:chExt cx="2038806" cy="1365428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BBE6D1D2-5C3F-443A-8842-FD5C9A6DE91E}"/>
                </a:ext>
              </a:extLst>
            </p:cNvPr>
            <p:cNvGrpSpPr/>
            <p:nvPr/>
          </p:nvGrpSpPr>
          <p:grpSpPr>
            <a:xfrm>
              <a:off x="9972937" y="797230"/>
              <a:ext cx="2038261" cy="252000"/>
              <a:chOff x="10039823" y="442664"/>
              <a:chExt cx="2061132" cy="352179"/>
            </a:xfrm>
          </p:grpSpPr>
          <p:sp>
            <p:nvSpPr>
              <p:cNvPr id="186" name="Rectangle: Rounded Corners 185">
                <a:extLst>
                  <a:ext uri="{FF2B5EF4-FFF2-40B4-BE49-F238E27FC236}">
                    <a16:creationId xmlns:a16="http://schemas.microsoft.com/office/drawing/2014/main" id="{A3EF176E-61DC-4FE7-8E58-1A1749C2E78E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Municipality</a:t>
                </a:r>
                <a:endParaRPr lang="en-CA" sz="1200"/>
              </a:p>
            </p:txBody>
          </p:sp>
          <p:sp>
            <p:nvSpPr>
              <p:cNvPr id="187" name="Isosceles Triangle 186">
                <a:extLst>
                  <a:ext uri="{FF2B5EF4-FFF2-40B4-BE49-F238E27FC236}">
                    <a16:creationId xmlns:a16="http://schemas.microsoft.com/office/drawing/2014/main" id="{5C18D641-D73B-43B7-B8B5-42924A427473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8B136217-E36D-4019-9022-BC0AC4832175}"/>
                </a:ext>
              </a:extLst>
            </p:cNvPr>
            <p:cNvGrpSpPr/>
            <p:nvPr/>
          </p:nvGrpSpPr>
          <p:grpSpPr>
            <a:xfrm>
              <a:off x="9972937" y="1175832"/>
              <a:ext cx="2038261" cy="252000"/>
              <a:chOff x="10039823" y="442664"/>
              <a:chExt cx="2061132" cy="352179"/>
            </a:xfrm>
          </p:grpSpPr>
          <p:sp>
            <p:nvSpPr>
              <p:cNvPr id="184" name="Rectangle: Rounded Corners 183">
                <a:extLst>
                  <a:ext uri="{FF2B5EF4-FFF2-40B4-BE49-F238E27FC236}">
                    <a16:creationId xmlns:a16="http://schemas.microsoft.com/office/drawing/2014/main" id="{92E565C6-97E4-4636-863F-57E1D38665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Watershed</a:t>
                </a:r>
              </a:p>
            </p:txBody>
          </p:sp>
          <p:sp>
            <p:nvSpPr>
              <p:cNvPr id="185" name="Isosceles Triangle 184">
                <a:extLst>
                  <a:ext uri="{FF2B5EF4-FFF2-40B4-BE49-F238E27FC236}">
                    <a16:creationId xmlns:a16="http://schemas.microsoft.com/office/drawing/2014/main" id="{34F15245-BA80-4C5E-8AC0-A3A83FA4B639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E1F08DC0-D3F5-41FB-8E5D-9A780872389E}"/>
                </a:ext>
              </a:extLst>
            </p:cNvPr>
            <p:cNvGrpSpPr/>
            <p:nvPr/>
          </p:nvGrpSpPr>
          <p:grpSpPr>
            <a:xfrm>
              <a:off x="9972937" y="1554434"/>
              <a:ext cx="2038261" cy="252000"/>
              <a:chOff x="10054898" y="442664"/>
              <a:chExt cx="2061132" cy="352179"/>
            </a:xfrm>
          </p:grpSpPr>
          <p:sp>
            <p:nvSpPr>
              <p:cNvPr id="182" name="Rectangle: Rounded Corners 181">
                <a:extLst>
                  <a:ext uri="{FF2B5EF4-FFF2-40B4-BE49-F238E27FC236}">
                    <a16:creationId xmlns:a16="http://schemas.microsoft.com/office/drawing/2014/main" id="{A8C069D3-8845-4896-80F5-6C955A61DE84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err="1"/>
                  <a:t>Subwatershed</a:t>
                </a:r>
                <a:endParaRPr lang="en-CA" sz="1000"/>
              </a:p>
            </p:txBody>
          </p:sp>
          <p:sp>
            <p:nvSpPr>
              <p:cNvPr id="183" name="Isosceles Triangle 182">
                <a:extLst>
                  <a:ext uri="{FF2B5EF4-FFF2-40B4-BE49-F238E27FC236}">
                    <a16:creationId xmlns:a16="http://schemas.microsoft.com/office/drawing/2014/main" id="{38D904D8-8AA8-4892-A8E2-29B7B64413F6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EAF3A65B-8C82-4164-83A6-1B8423229A9B}"/>
                </a:ext>
              </a:extLst>
            </p:cNvPr>
            <p:cNvGrpSpPr/>
            <p:nvPr/>
          </p:nvGrpSpPr>
          <p:grpSpPr>
            <a:xfrm>
              <a:off x="9973482" y="1910658"/>
              <a:ext cx="2038261" cy="252000"/>
              <a:chOff x="10054898" y="442664"/>
              <a:chExt cx="2061132" cy="352179"/>
            </a:xfrm>
          </p:grpSpPr>
          <p:sp>
            <p:nvSpPr>
              <p:cNvPr id="180" name="Rectangle: Rounded Corners 179">
                <a:extLst>
                  <a:ext uri="{FF2B5EF4-FFF2-40B4-BE49-F238E27FC236}">
                    <a16:creationId xmlns:a16="http://schemas.microsoft.com/office/drawing/2014/main" id="{9AE4BABC-73F9-4A8A-BF14-9E3CBF11FCE0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Investor</a:t>
                </a:r>
              </a:p>
            </p:txBody>
          </p:sp>
          <p:sp>
            <p:nvSpPr>
              <p:cNvPr id="181" name="Isosceles Triangle 180">
                <a:extLst>
                  <a:ext uri="{FF2B5EF4-FFF2-40B4-BE49-F238E27FC236}">
                    <a16:creationId xmlns:a16="http://schemas.microsoft.com/office/drawing/2014/main" id="{8371691E-554E-437A-8466-21E603DBB844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FAC5FC2A-4DCC-48EF-ADF5-6F164371C679}"/>
              </a:ext>
            </a:extLst>
          </p:cNvPr>
          <p:cNvSpPr txBox="1"/>
          <p:nvPr/>
        </p:nvSpPr>
        <p:spPr>
          <a:xfrm>
            <a:off x="3797835" y="4882592"/>
            <a:ext cx="33008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chemeClr val="bg1"/>
                </a:solidFill>
              </a:rPr>
              <a:t>*Negative TP effectiveness is benefit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C16574F0-E72C-472D-A505-5001137EC71E}"/>
              </a:ext>
            </a:extLst>
          </p:cNvPr>
          <p:cNvSpPr/>
          <p:nvPr/>
        </p:nvSpPr>
        <p:spPr>
          <a:xfrm>
            <a:off x="9989038" y="3565065"/>
            <a:ext cx="2076752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 (?)</a:t>
            </a:r>
            <a:endParaRPr lang="en-CA" sz="1000" baseline="30000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BC1A5952-A79C-4220-A406-998ECA5A71CF}"/>
              </a:ext>
            </a:extLst>
          </p:cNvPr>
          <p:cNvSpPr/>
          <p:nvPr/>
        </p:nvSpPr>
        <p:spPr>
          <a:xfrm>
            <a:off x="0" y="-28575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65E0955-74AF-4BBC-B2C6-4CD9A6D52E22}"/>
              </a:ext>
            </a:extLst>
          </p:cNvPr>
          <p:cNvGrpSpPr/>
          <p:nvPr/>
        </p:nvGrpSpPr>
        <p:grpSpPr>
          <a:xfrm>
            <a:off x="3638432" y="653503"/>
            <a:ext cx="4915136" cy="3489875"/>
            <a:chOff x="3638432" y="653503"/>
            <a:chExt cx="4915136" cy="3489875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A73660D4-D49B-43AC-BF2C-90EEABD3C978}"/>
                </a:ext>
              </a:extLst>
            </p:cNvPr>
            <p:cNvSpPr/>
            <p:nvPr/>
          </p:nvSpPr>
          <p:spPr>
            <a:xfrm>
              <a:off x="3638433" y="654300"/>
              <a:ext cx="4906885" cy="3489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E182453E-02C5-49E1-A328-61F7EBC37D47}"/>
                </a:ext>
              </a:extLst>
            </p:cNvPr>
            <p:cNvSpPr/>
            <p:nvPr/>
          </p:nvSpPr>
          <p:spPr>
            <a:xfrm>
              <a:off x="3638432" y="653503"/>
              <a:ext cx="4906885" cy="1992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/>
                <a:t>Eco-service Weight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6125D39D-3F42-422E-B313-A12836719F18}"/>
                </a:ext>
              </a:extLst>
            </p:cNvPr>
            <p:cNvSpPr/>
            <p:nvPr/>
          </p:nvSpPr>
          <p:spPr>
            <a:xfrm>
              <a:off x="8304083" y="653504"/>
              <a:ext cx="249485" cy="1992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/>
                <a:t>X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00E62872-6C9B-4ED0-8511-8A9602797BBA}"/>
                </a:ext>
              </a:extLst>
            </p:cNvPr>
            <p:cNvSpPr/>
            <p:nvPr/>
          </p:nvSpPr>
          <p:spPr>
            <a:xfrm>
              <a:off x="6671683" y="3798067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/>
                <a:t>OK</a:t>
              </a:r>
              <a:endParaRPr lang="en-CA" sz="1400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A28FFB6-7F63-46A9-9026-BBF35AB85A58}"/>
                </a:ext>
              </a:extLst>
            </p:cNvPr>
            <p:cNvSpPr/>
            <p:nvPr/>
          </p:nvSpPr>
          <p:spPr>
            <a:xfrm>
              <a:off x="8313303" y="854438"/>
              <a:ext cx="231665" cy="1789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FB820CA9-B7A0-454F-B0DB-152E0C15CB63}"/>
                </a:ext>
              </a:extLst>
            </p:cNvPr>
            <p:cNvSpPr/>
            <p:nvPr/>
          </p:nvSpPr>
          <p:spPr>
            <a:xfrm>
              <a:off x="8318916" y="1147051"/>
              <a:ext cx="231665" cy="3184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C04A7541-9393-4950-97B3-CE3211990B2B}"/>
                </a:ext>
              </a:extLst>
            </p:cNvPr>
            <p:cNvSpPr/>
            <p:nvPr/>
          </p:nvSpPr>
          <p:spPr>
            <a:xfrm>
              <a:off x="7614304" y="3798067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/>
                <a:t>Cancel</a:t>
              </a:r>
              <a:endParaRPr lang="en-CA" sz="1400"/>
            </a:p>
          </p:txBody>
        </p:sp>
      </p:grpSp>
      <p:graphicFrame>
        <p:nvGraphicFramePr>
          <p:cNvPr id="198" name="Table 197">
            <a:extLst>
              <a:ext uri="{FF2B5EF4-FFF2-40B4-BE49-F238E27FC236}">
                <a16:creationId xmlns:a16="http://schemas.microsoft.com/office/drawing/2014/main" id="{0180574F-D4E2-43EA-9220-7C6DABF1B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82467"/>
              </p:ext>
            </p:extLst>
          </p:nvPr>
        </p:nvGraphicFramePr>
        <p:xfrm>
          <a:off x="3647030" y="866361"/>
          <a:ext cx="4657053" cy="1789997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834746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2822307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446575">
                <a:tc>
                  <a:txBody>
                    <a:bodyPr/>
                    <a:lstStyle/>
                    <a:p>
                      <a:pPr algn="r"/>
                      <a:r>
                        <a:rPr lang="en-CA" sz="1000" b="1"/>
                        <a:t>TP off-site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446575">
                <a:tc>
                  <a:txBody>
                    <a:bodyPr/>
                    <a:lstStyle/>
                    <a:p>
                      <a:pPr algn="r"/>
                      <a:r>
                        <a:rPr lang="en-CA" sz="1000" b="1"/>
                        <a:t>Carbon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450272">
                <a:tc>
                  <a:txBody>
                    <a:bodyPr/>
                    <a:lstStyle/>
                    <a:p>
                      <a:pPr algn="r"/>
                      <a:r>
                        <a:rPr lang="en-CA" sz="1000" b="1"/>
                        <a:t>Groundwater recharge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446575">
                <a:tc>
                  <a:txBody>
                    <a:bodyPr/>
                    <a:lstStyle/>
                    <a:p>
                      <a:pPr algn="r"/>
                      <a:r>
                        <a:rPr lang="en-CA" sz="1000" b="1"/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721653"/>
                  </a:ext>
                </a:extLst>
              </a:tr>
            </a:tbl>
          </a:graphicData>
        </a:graphic>
      </p:graphicFrame>
      <p:grpSp>
        <p:nvGrpSpPr>
          <p:cNvPr id="199" name="Group 198">
            <a:extLst>
              <a:ext uri="{FF2B5EF4-FFF2-40B4-BE49-F238E27FC236}">
                <a16:creationId xmlns:a16="http://schemas.microsoft.com/office/drawing/2014/main" id="{1D18D1A1-AF97-4098-A3C7-454AE2CD6E2B}"/>
              </a:ext>
            </a:extLst>
          </p:cNvPr>
          <p:cNvGrpSpPr/>
          <p:nvPr/>
        </p:nvGrpSpPr>
        <p:grpSpPr>
          <a:xfrm>
            <a:off x="6752206" y="3771116"/>
            <a:ext cx="4001457" cy="2165914"/>
            <a:chOff x="6752206" y="3771116"/>
            <a:chExt cx="4001457" cy="2165914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9C627FE-8B12-4A47-A807-F4B8F12AC441}"/>
                </a:ext>
              </a:extLst>
            </p:cNvPr>
            <p:cNvSpPr/>
            <p:nvPr/>
          </p:nvSpPr>
          <p:spPr>
            <a:xfrm>
              <a:off x="6752206" y="4310508"/>
              <a:ext cx="2721744" cy="162652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click “Customize weight (?)“ button, user can specify Eco-service Weight in different service type.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click OK, system will check and inform user all weights must add up to 100.</a:t>
              </a:r>
            </a:p>
          </p:txBody>
        </p: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CB3AA10E-5525-4DF7-B032-3EF8B0C01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9428" y="3771116"/>
              <a:ext cx="1254235" cy="1352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EB14511D-8DAE-42F8-8925-7A1A4D223196}"/>
              </a:ext>
            </a:extLst>
          </p:cNvPr>
          <p:cNvGrpSpPr/>
          <p:nvPr/>
        </p:nvGrpSpPr>
        <p:grpSpPr>
          <a:xfrm>
            <a:off x="5714032" y="965367"/>
            <a:ext cx="2296646" cy="192062"/>
            <a:chOff x="7836823" y="2363410"/>
            <a:chExt cx="2296646" cy="192062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6B995F9-8271-4BE4-B548-B7F784BE062E}"/>
                </a:ext>
              </a:extLst>
            </p:cNvPr>
            <p:cNvGrpSpPr/>
            <p:nvPr/>
          </p:nvGrpSpPr>
          <p:grpSpPr>
            <a:xfrm>
              <a:off x="7943850" y="2363410"/>
              <a:ext cx="1980000" cy="192062"/>
              <a:chOff x="2686050" y="2461112"/>
              <a:chExt cx="7239000" cy="285751"/>
            </a:xfrm>
          </p:grpSpPr>
          <p:sp>
            <p:nvSpPr>
              <p:cNvPr id="206" name="Rectangle: Rounded Corners 205">
                <a:extLst>
                  <a:ext uri="{FF2B5EF4-FFF2-40B4-BE49-F238E27FC236}">
                    <a16:creationId xmlns:a16="http://schemas.microsoft.com/office/drawing/2014/main" id="{1A42D7EC-4352-4639-98DE-5DCA01746981}"/>
                  </a:ext>
                </a:extLst>
              </p:cNvPr>
              <p:cNvSpPr/>
              <p:nvPr/>
            </p:nvSpPr>
            <p:spPr>
              <a:xfrm>
                <a:off x="2686050" y="2533650"/>
                <a:ext cx="7239000" cy="142875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7" name="Rectangle: Rounded Corners 206">
                <a:extLst>
                  <a:ext uri="{FF2B5EF4-FFF2-40B4-BE49-F238E27FC236}">
                    <a16:creationId xmlns:a16="http://schemas.microsoft.com/office/drawing/2014/main" id="{DCE02823-A8B1-4DE7-9F40-FB325C6F9D5C}"/>
                  </a:ext>
                </a:extLst>
              </p:cNvPr>
              <p:cNvSpPr/>
              <p:nvPr/>
            </p:nvSpPr>
            <p:spPr>
              <a:xfrm>
                <a:off x="8138074" y="2461112"/>
                <a:ext cx="844550" cy="285751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800"/>
                  <a:t>90</a:t>
                </a:r>
              </a:p>
            </p:txBody>
          </p:sp>
        </p:grp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3BC33E82-C617-40B7-8E4D-63DD546985B9}"/>
                </a:ext>
              </a:extLst>
            </p:cNvPr>
            <p:cNvSpPr txBox="1"/>
            <p:nvPr/>
          </p:nvSpPr>
          <p:spPr>
            <a:xfrm>
              <a:off x="7836823" y="2398624"/>
              <a:ext cx="5129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CA" sz="800"/>
                <a:t>0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AED85062-5546-4B78-887A-02E96AE333B9}"/>
                </a:ext>
              </a:extLst>
            </p:cNvPr>
            <p:cNvSpPr txBox="1"/>
            <p:nvPr/>
          </p:nvSpPr>
          <p:spPr>
            <a:xfrm>
              <a:off x="9979581" y="2398624"/>
              <a:ext cx="153888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CA" sz="800"/>
                <a:t>100</a:t>
              </a: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E5BAAB2-FA79-4E93-9ABE-B866F8E2B97C}"/>
              </a:ext>
            </a:extLst>
          </p:cNvPr>
          <p:cNvGrpSpPr/>
          <p:nvPr/>
        </p:nvGrpSpPr>
        <p:grpSpPr>
          <a:xfrm>
            <a:off x="5713035" y="1412896"/>
            <a:ext cx="2296646" cy="192062"/>
            <a:chOff x="7836823" y="2354504"/>
            <a:chExt cx="2296646" cy="192062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6422ABD4-C196-4497-8E84-D2A1E0852304}"/>
                </a:ext>
              </a:extLst>
            </p:cNvPr>
            <p:cNvGrpSpPr/>
            <p:nvPr/>
          </p:nvGrpSpPr>
          <p:grpSpPr>
            <a:xfrm>
              <a:off x="7916162" y="2354504"/>
              <a:ext cx="2007688" cy="192062"/>
              <a:chOff x="2584821" y="2447862"/>
              <a:chExt cx="7340229" cy="285751"/>
            </a:xfrm>
          </p:grpSpPr>
          <p:sp>
            <p:nvSpPr>
              <p:cNvPr id="212" name="Rectangle: Rounded Corners 211">
                <a:extLst>
                  <a:ext uri="{FF2B5EF4-FFF2-40B4-BE49-F238E27FC236}">
                    <a16:creationId xmlns:a16="http://schemas.microsoft.com/office/drawing/2014/main" id="{2DDF6271-FB80-43DD-83FB-4C47C5A62A4A}"/>
                  </a:ext>
                </a:extLst>
              </p:cNvPr>
              <p:cNvSpPr/>
              <p:nvPr/>
            </p:nvSpPr>
            <p:spPr>
              <a:xfrm>
                <a:off x="2686050" y="2533650"/>
                <a:ext cx="7239000" cy="142875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3" name="Rectangle: Rounded Corners 212">
                <a:extLst>
                  <a:ext uri="{FF2B5EF4-FFF2-40B4-BE49-F238E27FC236}">
                    <a16:creationId xmlns:a16="http://schemas.microsoft.com/office/drawing/2014/main" id="{D62FB63E-126E-4B5A-9482-2A27D19E4E5B}"/>
                  </a:ext>
                </a:extLst>
              </p:cNvPr>
              <p:cNvSpPr/>
              <p:nvPr/>
            </p:nvSpPr>
            <p:spPr>
              <a:xfrm>
                <a:off x="2584821" y="2447862"/>
                <a:ext cx="844550" cy="285751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800"/>
                  <a:t>0</a:t>
                </a:r>
              </a:p>
            </p:txBody>
          </p:sp>
        </p:grp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AC418D08-093C-49BD-A2A8-FC1612C02297}"/>
                </a:ext>
              </a:extLst>
            </p:cNvPr>
            <p:cNvSpPr txBox="1"/>
            <p:nvPr/>
          </p:nvSpPr>
          <p:spPr>
            <a:xfrm>
              <a:off x="7836823" y="2398624"/>
              <a:ext cx="5129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CA" sz="800"/>
                <a:t>0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0F902965-AECC-4224-A411-F3961E1A4962}"/>
                </a:ext>
              </a:extLst>
            </p:cNvPr>
            <p:cNvSpPr txBox="1"/>
            <p:nvPr/>
          </p:nvSpPr>
          <p:spPr>
            <a:xfrm>
              <a:off x="9979581" y="2398624"/>
              <a:ext cx="153888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CA" sz="800"/>
                <a:t>100</a:t>
              </a: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6E9F770D-D75E-447A-B72D-C99DF0B534C8}"/>
              </a:ext>
            </a:extLst>
          </p:cNvPr>
          <p:cNvGrpSpPr/>
          <p:nvPr/>
        </p:nvGrpSpPr>
        <p:grpSpPr>
          <a:xfrm>
            <a:off x="5713035" y="1888363"/>
            <a:ext cx="2296646" cy="192062"/>
            <a:chOff x="7836823" y="2355148"/>
            <a:chExt cx="2296646" cy="192062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E71388BE-C485-4BD7-AED7-8D0D522D4324}"/>
                </a:ext>
              </a:extLst>
            </p:cNvPr>
            <p:cNvGrpSpPr/>
            <p:nvPr/>
          </p:nvGrpSpPr>
          <p:grpSpPr>
            <a:xfrm>
              <a:off x="7943850" y="2355148"/>
              <a:ext cx="1980000" cy="192062"/>
              <a:chOff x="2686050" y="2448820"/>
              <a:chExt cx="7239000" cy="285751"/>
            </a:xfrm>
          </p:grpSpPr>
          <p:sp>
            <p:nvSpPr>
              <p:cNvPr id="218" name="Rectangle: Rounded Corners 217">
                <a:extLst>
                  <a:ext uri="{FF2B5EF4-FFF2-40B4-BE49-F238E27FC236}">
                    <a16:creationId xmlns:a16="http://schemas.microsoft.com/office/drawing/2014/main" id="{97C3F91C-9604-4A94-B8AE-DED98F60AD98}"/>
                  </a:ext>
                </a:extLst>
              </p:cNvPr>
              <p:cNvSpPr/>
              <p:nvPr/>
            </p:nvSpPr>
            <p:spPr>
              <a:xfrm>
                <a:off x="2686050" y="2533650"/>
                <a:ext cx="7239000" cy="142875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9" name="Rectangle: Rounded Corners 218">
                <a:extLst>
                  <a:ext uri="{FF2B5EF4-FFF2-40B4-BE49-F238E27FC236}">
                    <a16:creationId xmlns:a16="http://schemas.microsoft.com/office/drawing/2014/main" id="{C002B466-1B03-40CC-8829-0FB6874EFB97}"/>
                  </a:ext>
                </a:extLst>
              </p:cNvPr>
              <p:cNvSpPr/>
              <p:nvPr/>
            </p:nvSpPr>
            <p:spPr>
              <a:xfrm>
                <a:off x="6237123" y="2448820"/>
                <a:ext cx="844550" cy="285751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800"/>
                  <a:t>55</a:t>
                </a: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D2A1147C-6F06-4836-B07F-6E8FEAC49C2D}"/>
                </a:ext>
              </a:extLst>
            </p:cNvPr>
            <p:cNvSpPr txBox="1"/>
            <p:nvPr/>
          </p:nvSpPr>
          <p:spPr>
            <a:xfrm>
              <a:off x="7836823" y="2398624"/>
              <a:ext cx="5129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CA" sz="800"/>
                <a:t>0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542C4D17-2141-4F6E-B477-9EA2CEDABDCD}"/>
                </a:ext>
              </a:extLst>
            </p:cNvPr>
            <p:cNvSpPr txBox="1"/>
            <p:nvPr/>
          </p:nvSpPr>
          <p:spPr>
            <a:xfrm>
              <a:off x="9979581" y="2398624"/>
              <a:ext cx="153888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CA" sz="800"/>
                <a:t>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46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BMP scope &amp; intelligent recommendation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err="1">
                <a:solidFill>
                  <a:schemeClr val="tx1"/>
                </a:solidFill>
              </a:rPr>
              <a:t>Modeste</a:t>
            </a:r>
            <a:r>
              <a:rPr lang="en-CA" sz="100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err="1">
                  <a:solidFill>
                    <a:schemeClr val="tx1"/>
                  </a:solidFill>
                </a:rPr>
                <a:t>Indianfarm</a:t>
              </a:r>
              <a:r>
                <a:rPr lang="en-CA" sz="100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+</a:t>
              </a:r>
            </a:p>
            <a:p>
              <a:pPr algn="ctr"/>
              <a:endParaRPr lang="en-CA" sz="1400"/>
            </a:p>
            <a:p>
              <a:pPr algn="ctr"/>
              <a:r>
                <a:rPr lang="en-CA" sz="1400">
                  <a:sym typeface="Symbol" panose="05050102010706020507" pitchFamily="18" charset="2"/>
                </a:rPr>
                <a:t></a:t>
              </a:r>
              <a:endParaRPr lang="en-CA" sz="140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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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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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53723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819607"/>
            <a:ext cx="2061132" cy="267278"/>
            <a:chOff x="10039823" y="442665"/>
            <a:chExt cx="2061132" cy="26727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/>
                <a:t>Eco-service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A33DBE-8D3B-4B2C-80D9-91C2A43A6569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D06B4047-8E4F-49DA-90A2-D19CF52D9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390683"/>
              </p:ext>
            </p:extLst>
          </p:nvPr>
        </p:nvGraphicFramePr>
        <p:xfrm>
          <a:off x="9972937" y="3463178"/>
          <a:ext cx="2076752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15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24915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07072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46" name="Rectangle 145">
            <a:extLst>
              <a:ext uri="{FF2B5EF4-FFF2-40B4-BE49-F238E27FC236}">
                <a16:creationId xmlns:a16="http://schemas.microsoft.com/office/drawing/2014/main" id="{3E22504F-8C2E-46BB-85E6-0B0AA592B271}"/>
              </a:ext>
            </a:extLst>
          </p:cNvPr>
          <p:cNvSpPr/>
          <p:nvPr/>
        </p:nvSpPr>
        <p:spPr>
          <a:xfrm>
            <a:off x="9972937" y="3146506"/>
            <a:ext cx="2076752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Add constraint</a:t>
            </a:r>
          </a:p>
        </p:txBody>
      </p:sp>
      <p:pic>
        <p:nvPicPr>
          <p:cNvPr id="148" name="Picture 8" descr="Related image">
            <a:extLst>
              <a:ext uri="{FF2B5EF4-FFF2-40B4-BE49-F238E27FC236}">
                <a16:creationId xmlns:a16="http://schemas.microsoft.com/office/drawing/2014/main" id="{AB38B6EC-5DB6-461A-A382-9F440C42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9841" y="3906962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8" descr="Related image">
            <a:extLst>
              <a:ext uri="{FF2B5EF4-FFF2-40B4-BE49-F238E27FC236}">
                <a16:creationId xmlns:a16="http://schemas.microsoft.com/office/drawing/2014/main" id="{91405E73-745A-4A21-93CC-2E6724D8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9840" y="4295006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8" descr="Related image">
            <a:extLst>
              <a:ext uri="{FF2B5EF4-FFF2-40B4-BE49-F238E27FC236}">
                <a16:creationId xmlns:a16="http://schemas.microsoft.com/office/drawing/2014/main" id="{62749B50-E38B-409D-8478-29780393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467" y="4668998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Graphic 150" descr="Pencil">
            <a:extLst>
              <a:ext uri="{FF2B5EF4-FFF2-40B4-BE49-F238E27FC236}">
                <a16:creationId xmlns:a16="http://schemas.microsoft.com/office/drawing/2014/main" id="{9AC59630-1327-4254-A9BF-49ABEFB9F3D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604163" y="3910858"/>
            <a:ext cx="144000" cy="144000"/>
          </a:xfrm>
          <a:prstGeom prst="rect">
            <a:avLst/>
          </a:prstGeom>
        </p:spPr>
      </p:pic>
      <p:pic>
        <p:nvPicPr>
          <p:cNvPr id="152" name="Graphic 151" descr="Pencil">
            <a:extLst>
              <a:ext uri="{FF2B5EF4-FFF2-40B4-BE49-F238E27FC236}">
                <a16:creationId xmlns:a16="http://schemas.microsoft.com/office/drawing/2014/main" id="{F5AFFF57-1084-4283-83E0-ECE3D01A82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96842" y="4295006"/>
            <a:ext cx="144000" cy="144000"/>
          </a:xfrm>
          <a:prstGeom prst="rect">
            <a:avLst/>
          </a:prstGeom>
        </p:spPr>
      </p:pic>
      <p:pic>
        <p:nvPicPr>
          <p:cNvPr id="153" name="Graphic 152" descr="Pencil">
            <a:extLst>
              <a:ext uri="{FF2B5EF4-FFF2-40B4-BE49-F238E27FC236}">
                <a16:creationId xmlns:a16="http://schemas.microsoft.com/office/drawing/2014/main" id="{CE7C439D-F284-46DB-AAD3-4F22D9A5667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94776" y="4677975"/>
            <a:ext cx="144000" cy="144000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ABEB3DA1-1C50-4383-AEFB-E56A22958619}"/>
              </a:ext>
            </a:extLst>
          </p:cNvPr>
          <p:cNvSpPr txBox="1"/>
          <p:nvPr/>
        </p:nvSpPr>
        <p:spPr>
          <a:xfrm>
            <a:off x="9926039" y="3398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Quick selection</a:t>
            </a:r>
            <a:endParaRPr lang="en-CA" sz="1100" b="1" baseline="3000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FB78AFB-49F6-47A6-9B76-7C5DDF16D481}"/>
              </a:ext>
            </a:extLst>
          </p:cNvPr>
          <p:cNvSpPr/>
          <p:nvPr/>
        </p:nvSpPr>
        <p:spPr>
          <a:xfrm>
            <a:off x="9975209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Select All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E1C36F10-C673-4A19-9966-0D6602BBB125}"/>
              </a:ext>
            </a:extLst>
          </p:cNvPr>
          <p:cNvSpPr/>
          <p:nvPr/>
        </p:nvSpPr>
        <p:spPr>
          <a:xfrm>
            <a:off x="11075198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FF12C08-F607-42F5-856B-9CFE8269A6B4}"/>
              </a:ext>
            </a:extLst>
          </p:cNvPr>
          <p:cNvGrpSpPr/>
          <p:nvPr/>
        </p:nvGrpSpPr>
        <p:grpSpPr>
          <a:xfrm>
            <a:off x="9972937" y="621390"/>
            <a:ext cx="2038806" cy="1365428"/>
            <a:chOff x="9972937" y="797230"/>
            <a:chExt cx="2038806" cy="1365428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2B0B1FC-63F0-4EA6-A2A4-1A26635BF224}"/>
                </a:ext>
              </a:extLst>
            </p:cNvPr>
            <p:cNvGrpSpPr/>
            <p:nvPr/>
          </p:nvGrpSpPr>
          <p:grpSpPr>
            <a:xfrm>
              <a:off x="9972937" y="797230"/>
              <a:ext cx="2038261" cy="252000"/>
              <a:chOff x="10039823" y="442664"/>
              <a:chExt cx="2061132" cy="352179"/>
            </a:xfrm>
          </p:grpSpPr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AF37E35A-912B-4C14-86FC-3B90C585576A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Municipality</a:t>
                </a:r>
                <a:endParaRPr lang="en-CA" sz="1200"/>
              </a:p>
            </p:txBody>
          </p:sp>
          <p:sp>
            <p:nvSpPr>
              <p:cNvPr id="184" name="Isosceles Triangle 183">
                <a:extLst>
                  <a:ext uri="{FF2B5EF4-FFF2-40B4-BE49-F238E27FC236}">
                    <a16:creationId xmlns:a16="http://schemas.microsoft.com/office/drawing/2014/main" id="{3304B1E4-5F31-4AD5-A53C-25528582C38A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1107464-C8E8-46F8-B2DF-2DB57B72C854}"/>
                </a:ext>
              </a:extLst>
            </p:cNvPr>
            <p:cNvGrpSpPr/>
            <p:nvPr/>
          </p:nvGrpSpPr>
          <p:grpSpPr>
            <a:xfrm>
              <a:off x="9972937" y="1175832"/>
              <a:ext cx="2038261" cy="252000"/>
              <a:chOff x="10039823" y="442664"/>
              <a:chExt cx="2061132" cy="352179"/>
            </a:xfrm>
          </p:grpSpPr>
          <p:sp>
            <p:nvSpPr>
              <p:cNvPr id="181" name="Rectangle: Rounded Corners 180">
                <a:extLst>
                  <a:ext uri="{FF2B5EF4-FFF2-40B4-BE49-F238E27FC236}">
                    <a16:creationId xmlns:a16="http://schemas.microsoft.com/office/drawing/2014/main" id="{7A339701-243C-4BE6-AF7D-EA7C82014D3A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Watershed</a:t>
                </a:r>
              </a:p>
            </p:txBody>
          </p:sp>
          <p:sp>
            <p:nvSpPr>
              <p:cNvPr id="182" name="Isosceles Triangle 181">
                <a:extLst>
                  <a:ext uri="{FF2B5EF4-FFF2-40B4-BE49-F238E27FC236}">
                    <a16:creationId xmlns:a16="http://schemas.microsoft.com/office/drawing/2014/main" id="{EAD8D32C-4770-4A74-BF71-3DBA06B1734A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569560A-57E6-401B-B607-9F145321E522}"/>
                </a:ext>
              </a:extLst>
            </p:cNvPr>
            <p:cNvGrpSpPr/>
            <p:nvPr/>
          </p:nvGrpSpPr>
          <p:grpSpPr>
            <a:xfrm>
              <a:off x="9972937" y="1554434"/>
              <a:ext cx="2038261" cy="252000"/>
              <a:chOff x="10054898" y="442664"/>
              <a:chExt cx="2061132" cy="352179"/>
            </a:xfrm>
          </p:grpSpPr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21682D39-FB32-4F2F-806C-A60BBBF3BF6D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err="1"/>
                  <a:t>Subwatershed</a:t>
                </a:r>
                <a:endParaRPr lang="en-CA" sz="1000"/>
              </a:p>
            </p:txBody>
          </p:sp>
          <p:sp>
            <p:nvSpPr>
              <p:cNvPr id="180" name="Isosceles Triangle 179">
                <a:extLst>
                  <a:ext uri="{FF2B5EF4-FFF2-40B4-BE49-F238E27FC236}">
                    <a16:creationId xmlns:a16="http://schemas.microsoft.com/office/drawing/2014/main" id="{EF965C9D-7A12-4A58-A7EC-56B48BB8C317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3FD923E-D2E0-4D3A-AD01-C3493746D558}"/>
                </a:ext>
              </a:extLst>
            </p:cNvPr>
            <p:cNvGrpSpPr/>
            <p:nvPr/>
          </p:nvGrpSpPr>
          <p:grpSpPr>
            <a:xfrm>
              <a:off x="9973482" y="1910658"/>
              <a:ext cx="2038261" cy="252000"/>
              <a:chOff x="10054898" y="442664"/>
              <a:chExt cx="2061132" cy="352179"/>
            </a:xfrm>
          </p:grpSpPr>
          <p:sp>
            <p:nvSpPr>
              <p:cNvPr id="177" name="Rectangle: Rounded Corners 176">
                <a:extLst>
                  <a:ext uri="{FF2B5EF4-FFF2-40B4-BE49-F238E27FC236}">
                    <a16:creationId xmlns:a16="http://schemas.microsoft.com/office/drawing/2014/main" id="{ADB14672-ECE8-4728-8DE2-775E43615F52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Investor</a:t>
                </a:r>
              </a:p>
            </p:txBody>
          </p:sp>
          <p:sp>
            <p:nvSpPr>
              <p:cNvPr id="178" name="Isosceles Triangle 177">
                <a:extLst>
                  <a:ext uri="{FF2B5EF4-FFF2-40B4-BE49-F238E27FC236}">
                    <a16:creationId xmlns:a16="http://schemas.microsoft.com/office/drawing/2014/main" id="{871F87FE-3EBB-4745-A292-5BC558C55ED6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28A9C04-D322-4A22-8C6E-A29AE2A5F998}"/>
              </a:ext>
            </a:extLst>
          </p:cNvPr>
          <p:cNvGrpSpPr/>
          <p:nvPr/>
        </p:nvGrpSpPr>
        <p:grpSpPr>
          <a:xfrm>
            <a:off x="4008590" y="4690307"/>
            <a:ext cx="2984293" cy="1143396"/>
            <a:chOff x="7265376" y="3429001"/>
            <a:chExt cx="3537613" cy="1937460"/>
          </a:xfrm>
        </p:grpSpPr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02FF67CC-9BC0-478A-804F-A67217EAB0B6}"/>
                </a:ext>
              </a:extLst>
            </p:cNvPr>
            <p:cNvSpPr/>
            <p:nvPr/>
          </p:nvSpPr>
          <p:spPr>
            <a:xfrm>
              <a:off x="8724901" y="3429001"/>
              <a:ext cx="2078088" cy="3169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On-site effectiveness</a:t>
              </a:r>
            </a:p>
          </p:txBody>
        </p: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34761F6A-E299-4B90-B833-AA026DA47D62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C244FF6E-BC85-4881-B99E-027D2243F761}"/>
                </a:ext>
              </a:extLst>
            </p:cNvPr>
            <p:cNvSpPr/>
            <p:nvPr/>
          </p:nvSpPr>
          <p:spPr>
            <a:xfrm>
              <a:off x="8868474" y="3755825"/>
              <a:ext cx="1922898" cy="1610636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90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6EC320D1-5839-4B73-B5B9-619A53FBE496}"/>
                </a:ext>
              </a:extLst>
            </p:cNvPr>
            <p:cNvSpPr/>
            <p:nvPr/>
          </p:nvSpPr>
          <p:spPr>
            <a:xfrm>
              <a:off x="8881973" y="38072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9548AE0-BA81-4107-93B1-61706F764ADE}"/>
                </a:ext>
              </a:extLst>
            </p:cNvPr>
            <p:cNvSpPr/>
            <p:nvPr/>
          </p:nvSpPr>
          <p:spPr>
            <a:xfrm>
              <a:off x="8885767" y="429060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effectiveness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E6E7A60-1EC0-448C-BF92-1347BF8FD325}"/>
                </a:ext>
              </a:extLst>
            </p:cNvPr>
            <p:cNvSpPr/>
            <p:nvPr/>
          </p:nvSpPr>
          <p:spPr>
            <a:xfrm>
              <a:off x="8894148" y="453059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Cost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977C8542-2FB2-495E-92C7-4DC2892B9EE8}"/>
                </a:ext>
              </a:extLst>
            </p:cNvPr>
            <p:cNvSpPr/>
            <p:nvPr/>
          </p:nvSpPr>
          <p:spPr>
            <a:xfrm>
              <a:off x="8885767" y="48057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cost-effectiveness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DEE3CEA6-F805-4364-AC13-C72EA884B68E}"/>
                </a:ext>
              </a:extLst>
            </p:cNvPr>
            <p:cNvSpPr/>
            <p:nvPr/>
          </p:nvSpPr>
          <p:spPr>
            <a:xfrm>
              <a:off x="8893821" y="5063963"/>
              <a:ext cx="1872312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cost-effectiveness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AC7193C-2521-4BB3-96DE-C09D634D1BB6}"/>
                </a:ext>
              </a:extLst>
            </p:cNvPr>
            <p:cNvSpPr/>
            <p:nvPr/>
          </p:nvSpPr>
          <p:spPr>
            <a:xfrm>
              <a:off x="8883195" y="4050799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effectiveness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C987028-8F0C-4500-B864-C4C09AD74C81}"/>
                </a:ext>
              </a:extLst>
            </p:cNvPr>
            <p:cNvSpPr/>
            <p:nvPr/>
          </p:nvSpPr>
          <p:spPr>
            <a:xfrm>
              <a:off x="7265376" y="3481628"/>
              <a:ext cx="1429773" cy="170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0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2477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BMP scope &amp; intelligent recommendation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err="1">
                <a:solidFill>
                  <a:schemeClr val="tx1"/>
                </a:solidFill>
              </a:rPr>
              <a:t>Modeste</a:t>
            </a:r>
            <a:r>
              <a:rPr lang="en-CA" sz="100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err="1">
                  <a:solidFill>
                    <a:schemeClr val="tx1"/>
                  </a:solidFill>
                </a:rPr>
                <a:t>Indianfarm</a:t>
              </a:r>
              <a:r>
                <a:rPr lang="en-CA" sz="100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+</a:t>
              </a:r>
            </a:p>
            <a:p>
              <a:pPr algn="ctr"/>
              <a:endParaRPr lang="en-CA" sz="1400"/>
            </a:p>
            <a:p>
              <a:pPr algn="ctr"/>
              <a:r>
                <a:rPr lang="en-CA" sz="1400">
                  <a:sym typeface="Symbol" panose="05050102010706020507" pitchFamily="18" charset="2"/>
                </a:rPr>
                <a:t></a:t>
              </a:r>
              <a:endParaRPr lang="en-CA" sz="140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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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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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53896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821337"/>
            <a:ext cx="2061132" cy="267278"/>
            <a:chOff x="10039823" y="442665"/>
            <a:chExt cx="2061132" cy="26727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/>
                <a:t>Eco-service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A33DBE-8D3B-4B2C-80D9-91C2A43A6569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D06B4047-8E4F-49DA-90A2-D19CF52D9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38374"/>
              </p:ext>
            </p:extLst>
          </p:nvPr>
        </p:nvGraphicFramePr>
        <p:xfrm>
          <a:off x="9982067" y="3482191"/>
          <a:ext cx="2076752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15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24915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07072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46" name="Rectangle 145">
            <a:extLst>
              <a:ext uri="{FF2B5EF4-FFF2-40B4-BE49-F238E27FC236}">
                <a16:creationId xmlns:a16="http://schemas.microsoft.com/office/drawing/2014/main" id="{3E22504F-8C2E-46BB-85E6-0B0AA592B271}"/>
              </a:ext>
            </a:extLst>
          </p:cNvPr>
          <p:cNvSpPr/>
          <p:nvPr/>
        </p:nvSpPr>
        <p:spPr>
          <a:xfrm>
            <a:off x="9982067" y="3165519"/>
            <a:ext cx="2076752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Add constraint</a:t>
            </a:r>
          </a:p>
        </p:txBody>
      </p:sp>
      <p:pic>
        <p:nvPicPr>
          <p:cNvPr id="148" name="Picture 8" descr="Related image">
            <a:extLst>
              <a:ext uri="{FF2B5EF4-FFF2-40B4-BE49-F238E27FC236}">
                <a16:creationId xmlns:a16="http://schemas.microsoft.com/office/drawing/2014/main" id="{AB38B6EC-5DB6-461A-A382-9F440C42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023" y="3917658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8" descr="Related image">
            <a:extLst>
              <a:ext uri="{FF2B5EF4-FFF2-40B4-BE49-F238E27FC236}">
                <a16:creationId xmlns:a16="http://schemas.microsoft.com/office/drawing/2014/main" id="{91405E73-745A-4A21-93CC-2E6724D8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022" y="4305702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8" descr="Related image">
            <a:extLst>
              <a:ext uri="{FF2B5EF4-FFF2-40B4-BE49-F238E27FC236}">
                <a16:creationId xmlns:a16="http://schemas.microsoft.com/office/drawing/2014/main" id="{62749B50-E38B-409D-8478-29780393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3649" y="4679694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Graphic 167" descr="Pencil">
            <a:extLst>
              <a:ext uri="{FF2B5EF4-FFF2-40B4-BE49-F238E27FC236}">
                <a16:creationId xmlns:a16="http://schemas.microsoft.com/office/drawing/2014/main" id="{81ED5728-0022-4575-B94D-FA2DA8FC779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99345" y="3921554"/>
            <a:ext cx="144000" cy="144000"/>
          </a:xfrm>
          <a:prstGeom prst="rect">
            <a:avLst/>
          </a:prstGeom>
        </p:spPr>
      </p:pic>
      <p:pic>
        <p:nvPicPr>
          <p:cNvPr id="169" name="Graphic 168" descr="Pencil">
            <a:extLst>
              <a:ext uri="{FF2B5EF4-FFF2-40B4-BE49-F238E27FC236}">
                <a16:creationId xmlns:a16="http://schemas.microsoft.com/office/drawing/2014/main" id="{7ED0A6ED-9F24-4CE6-A558-FA147C9B107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92024" y="4305702"/>
            <a:ext cx="144000" cy="144000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99D65AE7-52EB-4F5D-81DB-523901873B2D}"/>
              </a:ext>
            </a:extLst>
          </p:cNvPr>
          <p:cNvSpPr txBox="1"/>
          <p:nvPr/>
        </p:nvSpPr>
        <p:spPr>
          <a:xfrm>
            <a:off x="9926039" y="3398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Quick selection</a:t>
            </a:r>
            <a:endParaRPr lang="en-CA" sz="1100" b="1" baseline="3000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D43249F-74DB-4C2A-A1DA-D4EF1820C898}"/>
              </a:ext>
            </a:extLst>
          </p:cNvPr>
          <p:cNvSpPr/>
          <p:nvPr/>
        </p:nvSpPr>
        <p:spPr>
          <a:xfrm>
            <a:off x="9975209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Select All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44C57E72-F8D4-46CB-9B42-C35D7463EC2E}"/>
              </a:ext>
            </a:extLst>
          </p:cNvPr>
          <p:cNvSpPr/>
          <p:nvPr/>
        </p:nvSpPr>
        <p:spPr>
          <a:xfrm>
            <a:off x="11075198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CEAB73FB-7D27-4B78-AB37-2C1E43A6A237}"/>
              </a:ext>
            </a:extLst>
          </p:cNvPr>
          <p:cNvGrpSpPr/>
          <p:nvPr/>
        </p:nvGrpSpPr>
        <p:grpSpPr>
          <a:xfrm>
            <a:off x="9972937" y="621390"/>
            <a:ext cx="2038806" cy="1365428"/>
            <a:chOff x="9972937" y="797230"/>
            <a:chExt cx="2038806" cy="1365428"/>
          </a:xfrm>
        </p:grpSpPr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229DC8BE-0608-47CF-ACF8-74DA43FD9AAE}"/>
                </a:ext>
              </a:extLst>
            </p:cNvPr>
            <p:cNvGrpSpPr/>
            <p:nvPr/>
          </p:nvGrpSpPr>
          <p:grpSpPr>
            <a:xfrm>
              <a:off x="9972937" y="797230"/>
              <a:ext cx="2038261" cy="252000"/>
              <a:chOff x="10039823" y="442664"/>
              <a:chExt cx="2061132" cy="352179"/>
            </a:xfrm>
          </p:grpSpPr>
          <p:sp>
            <p:nvSpPr>
              <p:cNvPr id="200" name="Rectangle: Rounded Corners 199">
                <a:extLst>
                  <a:ext uri="{FF2B5EF4-FFF2-40B4-BE49-F238E27FC236}">
                    <a16:creationId xmlns:a16="http://schemas.microsoft.com/office/drawing/2014/main" id="{7B9D2991-5114-480F-ABDA-E7FA7E7F7815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Municipality</a:t>
                </a:r>
                <a:endParaRPr lang="en-CA" sz="1200"/>
              </a:p>
            </p:txBody>
          </p:sp>
          <p:sp>
            <p:nvSpPr>
              <p:cNvPr id="201" name="Isosceles Triangle 200">
                <a:extLst>
                  <a:ext uri="{FF2B5EF4-FFF2-40B4-BE49-F238E27FC236}">
                    <a16:creationId xmlns:a16="http://schemas.microsoft.com/office/drawing/2014/main" id="{E9EE28DD-44D7-4979-BF12-BF5E8228534A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BAAD05D-5698-494A-8668-22FD2C168644}"/>
                </a:ext>
              </a:extLst>
            </p:cNvPr>
            <p:cNvGrpSpPr/>
            <p:nvPr/>
          </p:nvGrpSpPr>
          <p:grpSpPr>
            <a:xfrm>
              <a:off x="9972937" y="1175832"/>
              <a:ext cx="2038261" cy="252000"/>
              <a:chOff x="10039823" y="442664"/>
              <a:chExt cx="2061132" cy="352179"/>
            </a:xfrm>
          </p:grpSpPr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id="{957331BB-AB7D-41F8-83CF-74BFA83D3051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Watershed</a:t>
                </a:r>
              </a:p>
            </p:txBody>
          </p:sp>
          <p:sp>
            <p:nvSpPr>
              <p:cNvPr id="199" name="Isosceles Triangle 198">
                <a:extLst>
                  <a:ext uri="{FF2B5EF4-FFF2-40B4-BE49-F238E27FC236}">
                    <a16:creationId xmlns:a16="http://schemas.microsoft.com/office/drawing/2014/main" id="{A61B51A5-6CA3-4B7A-9CD5-0FD2948CE44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B49BC384-2A7E-4135-B949-C4F22D3DF171}"/>
                </a:ext>
              </a:extLst>
            </p:cNvPr>
            <p:cNvGrpSpPr/>
            <p:nvPr/>
          </p:nvGrpSpPr>
          <p:grpSpPr>
            <a:xfrm>
              <a:off x="9972937" y="1554434"/>
              <a:ext cx="2038261" cy="252000"/>
              <a:chOff x="10054898" y="442664"/>
              <a:chExt cx="2061132" cy="352179"/>
            </a:xfrm>
          </p:grpSpPr>
          <p:sp>
            <p:nvSpPr>
              <p:cNvPr id="196" name="Rectangle: Rounded Corners 195">
                <a:extLst>
                  <a:ext uri="{FF2B5EF4-FFF2-40B4-BE49-F238E27FC236}">
                    <a16:creationId xmlns:a16="http://schemas.microsoft.com/office/drawing/2014/main" id="{7B1DE64F-2563-4020-A0AE-9C81085D70C9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err="1"/>
                  <a:t>Subwatershed</a:t>
                </a:r>
                <a:endParaRPr lang="en-CA" sz="1000"/>
              </a:p>
            </p:txBody>
          </p:sp>
          <p:sp>
            <p:nvSpPr>
              <p:cNvPr id="197" name="Isosceles Triangle 196">
                <a:extLst>
                  <a:ext uri="{FF2B5EF4-FFF2-40B4-BE49-F238E27FC236}">
                    <a16:creationId xmlns:a16="http://schemas.microsoft.com/office/drawing/2014/main" id="{8401D15B-F032-4AFD-9EC7-CFC11523CBF1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97DA625A-9577-4AFB-A0E0-B81EBB9465E8}"/>
                </a:ext>
              </a:extLst>
            </p:cNvPr>
            <p:cNvGrpSpPr/>
            <p:nvPr/>
          </p:nvGrpSpPr>
          <p:grpSpPr>
            <a:xfrm>
              <a:off x="9973482" y="1910658"/>
              <a:ext cx="2038261" cy="252000"/>
              <a:chOff x="10054898" y="442664"/>
              <a:chExt cx="2061132" cy="352179"/>
            </a:xfrm>
          </p:grpSpPr>
          <p:sp>
            <p:nvSpPr>
              <p:cNvPr id="194" name="Rectangle: Rounded Corners 193">
                <a:extLst>
                  <a:ext uri="{FF2B5EF4-FFF2-40B4-BE49-F238E27FC236}">
                    <a16:creationId xmlns:a16="http://schemas.microsoft.com/office/drawing/2014/main" id="{6BD9C1C3-0D9E-495C-B116-C59CE4A1CA7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Investor</a:t>
                </a:r>
              </a:p>
            </p:txBody>
          </p:sp>
          <p:sp>
            <p:nvSpPr>
              <p:cNvPr id="195" name="Isosceles Triangle 194">
                <a:extLst>
                  <a:ext uri="{FF2B5EF4-FFF2-40B4-BE49-F238E27FC236}">
                    <a16:creationId xmlns:a16="http://schemas.microsoft.com/office/drawing/2014/main" id="{C941FDD2-DC56-4FB0-ADC0-956661F29E4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pic>
        <p:nvPicPr>
          <p:cNvPr id="170" name="Graphic 169" descr="Pencil">
            <a:extLst>
              <a:ext uri="{FF2B5EF4-FFF2-40B4-BE49-F238E27FC236}">
                <a16:creationId xmlns:a16="http://schemas.microsoft.com/office/drawing/2014/main" id="{A7D610F6-083A-427A-9890-1E041216833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9958" y="4688671"/>
            <a:ext cx="144000" cy="144000"/>
          </a:xfrm>
          <a:prstGeom prst="rect">
            <a:avLst/>
          </a:prstGeom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C407A5C-3A99-4D78-8CF7-9B708269AFC0}"/>
              </a:ext>
            </a:extLst>
          </p:cNvPr>
          <p:cNvGrpSpPr/>
          <p:nvPr/>
        </p:nvGrpSpPr>
        <p:grpSpPr>
          <a:xfrm>
            <a:off x="4008590" y="4690307"/>
            <a:ext cx="2984293" cy="1143396"/>
            <a:chOff x="7265376" y="3429001"/>
            <a:chExt cx="3537613" cy="1937460"/>
          </a:xfrm>
        </p:grpSpPr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74C42DF6-A527-40FD-8BD9-CB01663A762F}"/>
                </a:ext>
              </a:extLst>
            </p:cNvPr>
            <p:cNvSpPr/>
            <p:nvPr/>
          </p:nvSpPr>
          <p:spPr>
            <a:xfrm>
              <a:off x="8724901" y="3429001"/>
              <a:ext cx="2078088" cy="3169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On-site effectiveness</a:t>
              </a:r>
            </a:p>
          </p:txBody>
        </p:sp>
        <p:sp>
          <p:nvSpPr>
            <p:cNvPr id="173" name="Isosceles Triangle 172">
              <a:extLst>
                <a:ext uri="{FF2B5EF4-FFF2-40B4-BE49-F238E27FC236}">
                  <a16:creationId xmlns:a16="http://schemas.microsoft.com/office/drawing/2014/main" id="{063D231B-0F30-4FBC-8F7B-BBEC1DAEDBC5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8D641B2E-764D-4946-AF15-417F91EF335E}"/>
                </a:ext>
              </a:extLst>
            </p:cNvPr>
            <p:cNvSpPr/>
            <p:nvPr/>
          </p:nvSpPr>
          <p:spPr>
            <a:xfrm>
              <a:off x="8868474" y="3755825"/>
              <a:ext cx="1922898" cy="1610636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900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0B63ECA3-E011-4D24-8F77-89AABE37F8CA}"/>
                </a:ext>
              </a:extLst>
            </p:cNvPr>
            <p:cNvSpPr/>
            <p:nvPr/>
          </p:nvSpPr>
          <p:spPr>
            <a:xfrm>
              <a:off x="8881973" y="38072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8E0638A-2141-405C-B805-E17DF2D93888}"/>
                </a:ext>
              </a:extLst>
            </p:cNvPr>
            <p:cNvSpPr/>
            <p:nvPr/>
          </p:nvSpPr>
          <p:spPr>
            <a:xfrm>
              <a:off x="8885767" y="429060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effectiveness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D3BBC9AE-2CA8-4DAC-BBA5-38B7A6F9E23A}"/>
                </a:ext>
              </a:extLst>
            </p:cNvPr>
            <p:cNvSpPr/>
            <p:nvPr/>
          </p:nvSpPr>
          <p:spPr>
            <a:xfrm>
              <a:off x="8894148" y="453059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Cost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E219A70A-1FA7-4AE5-80CA-CCCC3C05BB86}"/>
                </a:ext>
              </a:extLst>
            </p:cNvPr>
            <p:cNvSpPr/>
            <p:nvPr/>
          </p:nvSpPr>
          <p:spPr>
            <a:xfrm>
              <a:off x="8885767" y="48057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cost-effectiveness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2D5D533-5101-42B2-A7BB-3B5185187499}"/>
                </a:ext>
              </a:extLst>
            </p:cNvPr>
            <p:cNvSpPr/>
            <p:nvPr/>
          </p:nvSpPr>
          <p:spPr>
            <a:xfrm>
              <a:off x="8893821" y="5063963"/>
              <a:ext cx="1872312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cost-effectiveness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95886A0F-5C3E-4827-9140-38E7BA5B0CD7}"/>
                </a:ext>
              </a:extLst>
            </p:cNvPr>
            <p:cNvSpPr/>
            <p:nvPr/>
          </p:nvSpPr>
          <p:spPr>
            <a:xfrm>
              <a:off x="8883195" y="4050799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effectiveness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70884EE-56D0-41F8-8639-D571D26AE4B7}"/>
                </a:ext>
              </a:extLst>
            </p:cNvPr>
            <p:cNvSpPr/>
            <p:nvPr/>
          </p:nvSpPr>
          <p:spPr>
            <a:xfrm>
              <a:off x="7265376" y="3481628"/>
              <a:ext cx="1429773" cy="170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0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1BBECDA-51FF-4832-BF29-041B076F5426}"/>
              </a:ext>
            </a:extLst>
          </p:cNvPr>
          <p:cNvSpPr/>
          <p:nvPr/>
        </p:nvSpPr>
        <p:spPr>
          <a:xfrm>
            <a:off x="0" y="-13119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C1AEEE49-03AF-455B-BC3F-9C78E825D849}"/>
              </a:ext>
            </a:extLst>
          </p:cNvPr>
          <p:cNvGrpSpPr/>
          <p:nvPr/>
        </p:nvGrpSpPr>
        <p:grpSpPr>
          <a:xfrm>
            <a:off x="6525924" y="1995731"/>
            <a:ext cx="2793915" cy="1792279"/>
            <a:chOff x="3638433" y="653487"/>
            <a:chExt cx="2793915" cy="1792279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6910480-FB59-425D-81C1-AD4EA556B759}"/>
                </a:ext>
              </a:extLst>
            </p:cNvPr>
            <p:cNvSpPr/>
            <p:nvPr/>
          </p:nvSpPr>
          <p:spPr>
            <a:xfrm>
              <a:off x="3638434" y="654300"/>
              <a:ext cx="2793914" cy="1791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03F954D-A30C-4976-83BF-C1F045780D1D}"/>
                </a:ext>
              </a:extLst>
            </p:cNvPr>
            <p:cNvSpPr/>
            <p:nvPr/>
          </p:nvSpPr>
          <p:spPr>
            <a:xfrm>
              <a:off x="3638433" y="653503"/>
              <a:ext cx="2781957" cy="240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/>
                <a:t>Add constraint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3760731-9D36-4DC1-8589-1ACBD716E0C4}"/>
                </a:ext>
              </a:extLst>
            </p:cNvPr>
            <p:cNvSpPr/>
            <p:nvPr/>
          </p:nvSpPr>
          <p:spPr>
            <a:xfrm>
              <a:off x="6141347" y="653487"/>
              <a:ext cx="279043" cy="2422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/>
                <a:t>X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7253E45-E597-4408-81F6-AC8AFDB57A29}"/>
                </a:ext>
              </a:extLst>
            </p:cNvPr>
            <p:cNvSpPr/>
            <p:nvPr/>
          </p:nvSpPr>
          <p:spPr>
            <a:xfrm>
              <a:off x="4503189" y="1981421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/>
                <a:t>Add</a:t>
              </a:r>
              <a:endParaRPr lang="en-CA" sz="140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CEB86BF-87BA-4F95-913C-26123D925C64}"/>
                </a:ext>
              </a:extLst>
            </p:cNvPr>
            <p:cNvSpPr/>
            <p:nvPr/>
          </p:nvSpPr>
          <p:spPr>
            <a:xfrm>
              <a:off x="5445810" y="1981421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/>
                <a:t>Cancel</a:t>
              </a:r>
              <a:endParaRPr lang="en-CA" sz="14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5D7F6B1-0741-4777-A242-6013A3A944CC}"/>
                </a:ext>
              </a:extLst>
            </p:cNvPr>
            <p:cNvSpPr txBox="1"/>
            <p:nvPr/>
          </p:nvSpPr>
          <p:spPr>
            <a:xfrm>
              <a:off x="3707698" y="1009998"/>
              <a:ext cx="9604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b="1" dirty="0"/>
                <a:t>Constraint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D2303FF6-3285-4DA7-B3CA-FCED25278A28}"/>
                </a:ext>
              </a:extLst>
            </p:cNvPr>
            <p:cNvGrpSpPr/>
            <p:nvPr/>
          </p:nvGrpSpPr>
          <p:grpSpPr>
            <a:xfrm>
              <a:off x="4643411" y="1008222"/>
              <a:ext cx="1591318" cy="254021"/>
              <a:chOff x="5579169" y="1869065"/>
              <a:chExt cx="2438400" cy="511413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F6A9A714-B94A-4DEE-92E7-CE139D050860}"/>
                  </a:ext>
                </a:extLst>
              </p:cNvPr>
              <p:cNvSpPr/>
              <p:nvPr/>
            </p:nvSpPr>
            <p:spPr>
              <a:xfrm>
                <a:off x="5579169" y="1869065"/>
                <a:ext cx="2438400" cy="511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000"/>
                  <a:t>Type drop list</a:t>
                </a:r>
              </a:p>
            </p:txBody>
          </p:sp>
          <p:sp>
            <p:nvSpPr>
              <p:cNvPr id="164" name="Isosceles Triangle 163">
                <a:extLst>
                  <a:ext uri="{FF2B5EF4-FFF2-40B4-BE49-F238E27FC236}">
                    <a16:creationId xmlns:a16="http://schemas.microsoft.com/office/drawing/2014/main" id="{FCE1E97A-5974-40A4-B67C-ECA817A3249E}"/>
                  </a:ext>
                </a:extLst>
              </p:cNvPr>
              <p:cNvSpPr/>
              <p:nvPr/>
            </p:nvSpPr>
            <p:spPr>
              <a:xfrm rot="10800000">
                <a:off x="7784931" y="205720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5E63127-9D4B-4F7D-9CB3-4436130AAC26}"/>
                </a:ext>
              </a:extLst>
            </p:cNvPr>
            <p:cNvSpPr txBox="1"/>
            <p:nvPr/>
          </p:nvSpPr>
          <p:spPr>
            <a:xfrm>
              <a:off x="3660506" y="1447593"/>
              <a:ext cx="9829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b="1" dirty="0"/>
                <a:t>Target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D1911D1-0431-4D91-BA6A-7DDA5E44A3DC}"/>
                </a:ext>
              </a:extLst>
            </p:cNvPr>
            <p:cNvGrpSpPr/>
            <p:nvPr/>
          </p:nvGrpSpPr>
          <p:grpSpPr>
            <a:xfrm>
              <a:off x="5937111" y="1455139"/>
              <a:ext cx="297618" cy="254021"/>
              <a:chOff x="5579169" y="1869065"/>
              <a:chExt cx="583439" cy="511413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127D9EC0-9722-4F54-8E16-7372E85A1F79}"/>
                  </a:ext>
                </a:extLst>
              </p:cNvPr>
              <p:cNvSpPr/>
              <p:nvPr/>
            </p:nvSpPr>
            <p:spPr>
              <a:xfrm>
                <a:off x="5579169" y="1869065"/>
                <a:ext cx="583439" cy="511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000"/>
                  <a:t>%</a:t>
                </a:r>
              </a:p>
            </p:txBody>
          </p:sp>
          <p:sp>
            <p:nvSpPr>
              <p:cNvPr id="162" name="Isosceles Triangle 161">
                <a:extLst>
                  <a:ext uri="{FF2B5EF4-FFF2-40B4-BE49-F238E27FC236}">
                    <a16:creationId xmlns:a16="http://schemas.microsoft.com/office/drawing/2014/main" id="{9DF4B858-CBA2-44C5-8D45-AFCFC3231616}"/>
                  </a:ext>
                </a:extLst>
              </p:cNvPr>
              <p:cNvSpPr/>
              <p:nvPr/>
            </p:nvSpPr>
            <p:spPr>
              <a:xfrm rot="10800000">
                <a:off x="6009394" y="2027171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3FE85E2-73F9-47A5-B278-A3A5E9E8FB1A}"/>
                </a:ext>
              </a:extLst>
            </p:cNvPr>
            <p:cNvSpPr txBox="1"/>
            <p:nvPr/>
          </p:nvSpPr>
          <p:spPr>
            <a:xfrm>
              <a:off x="4643411" y="1468004"/>
              <a:ext cx="1200317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rtlCol="0">
              <a:spAutoFit/>
            </a:bodyPr>
            <a:lstStyle/>
            <a:p>
              <a:r>
                <a:rPr lang="en-CA" sz="1000">
                  <a:solidFill>
                    <a:schemeClr val="bg1">
                      <a:lumMod val="75000"/>
                    </a:schemeClr>
                  </a:solidFill>
                </a:rPr>
                <a:t>-35%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62F978C-1A11-4E65-AFEB-FBB9657D2A51}"/>
              </a:ext>
            </a:extLst>
          </p:cNvPr>
          <p:cNvGrpSpPr/>
          <p:nvPr/>
        </p:nvGrpSpPr>
        <p:grpSpPr>
          <a:xfrm>
            <a:off x="7719920" y="3209901"/>
            <a:ext cx="3174698" cy="1956524"/>
            <a:chOff x="7719920" y="3209901"/>
            <a:chExt cx="3174698" cy="1956524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C509F11-AF81-4854-9135-C68EF5418057}"/>
                </a:ext>
              </a:extLst>
            </p:cNvPr>
            <p:cNvSpPr/>
            <p:nvPr/>
          </p:nvSpPr>
          <p:spPr>
            <a:xfrm>
              <a:off x="7719920" y="4294353"/>
              <a:ext cx="2721744" cy="87207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/>
                <a:t>When click “+ Add constraint“ button, user can add a constraint type and value to the table.</a:t>
              </a:r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4926C3BB-1011-4AC0-9A13-839663732C83}"/>
                </a:ext>
              </a:extLst>
            </p:cNvPr>
            <p:cNvCxnSpPr/>
            <p:nvPr/>
          </p:nvCxnSpPr>
          <p:spPr>
            <a:xfrm flipV="1">
              <a:off x="9080792" y="3209901"/>
              <a:ext cx="1813826" cy="1070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441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BMP scope &amp; intelligent recommendation – BMP type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err="1">
                <a:solidFill>
                  <a:schemeClr val="tx1"/>
                </a:solidFill>
              </a:rPr>
              <a:t>Modeste</a:t>
            </a:r>
            <a:r>
              <a:rPr lang="en-CA" sz="100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b="1">
                    <a:solidFill>
                      <a:schemeClr val="accent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err="1">
                  <a:solidFill>
                    <a:schemeClr val="tx1"/>
                  </a:solidFill>
                </a:rPr>
                <a:t>Indianfarm</a:t>
              </a:r>
              <a:r>
                <a:rPr lang="en-CA" sz="100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+</a:t>
              </a:r>
            </a:p>
            <a:p>
              <a:pPr algn="ctr"/>
              <a:endParaRPr lang="en-CA" sz="1400"/>
            </a:p>
            <a:p>
              <a:pPr algn="ctr"/>
              <a:r>
                <a:rPr lang="en-CA" sz="1400">
                  <a:sym typeface="Symbol" panose="05050102010706020507" pitchFamily="18" charset="2"/>
                </a:rPr>
                <a:t></a:t>
              </a:r>
              <a:endParaRPr lang="en-CA" sz="140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072436"/>
              </p:ext>
            </p:extLst>
          </p:nvPr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53723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819607"/>
            <a:ext cx="2061132" cy="267278"/>
            <a:chOff x="10039823" y="442665"/>
            <a:chExt cx="2061132" cy="26727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/>
                <a:t>Eco-service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A33DBE-8D3B-4B2C-80D9-91C2A43A6569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D06B4047-8E4F-49DA-90A2-D19CF52D9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906204"/>
              </p:ext>
            </p:extLst>
          </p:nvPr>
        </p:nvGraphicFramePr>
        <p:xfrm>
          <a:off x="9987847" y="3452232"/>
          <a:ext cx="2076752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15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24915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07072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46" name="Rectangle 145">
            <a:extLst>
              <a:ext uri="{FF2B5EF4-FFF2-40B4-BE49-F238E27FC236}">
                <a16:creationId xmlns:a16="http://schemas.microsoft.com/office/drawing/2014/main" id="{3E22504F-8C2E-46BB-85E6-0B0AA592B271}"/>
              </a:ext>
            </a:extLst>
          </p:cNvPr>
          <p:cNvSpPr/>
          <p:nvPr/>
        </p:nvSpPr>
        <p:spPr>
          <a:xfrm>
            <a:off x="9987847" y="3135560"/>
            <a:ext cx="2076752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Add constraint</a:t>
            </a:r>
          </a:p>
        </p:txBody>
      </p:sp>
      <p:pic>
        <p:nvPicPr>
          <p:cNvPr id="148" name="Picture 8" descr="Related image">
            <a:extLst>
              <a:ext uri="{FF2B5EF4-FFF2-40B4-BE49-F238E27FC236}">
                <a16:creationId xmlns:a16="http://schemas.microsoft.com/office/drawing/2014/main" id="{AB38B6EC-5DB6-461A-A382-9F440C42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0803" y="3887699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8" descr="Related image">
            <a:extLst>
              <a:ext uri="{FF2B5EF4-FFF2-40B4-BE49-F238E27FC236}">
                <a16:creationId xmlns:a16="http://schemas.microsoft.com/office/drawing/2014/main" id="{91405E73-745A-4A21-93CC-2E6724D8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0802" y="4275743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8" descr="Related image">
            <a:extLst>
              <a:ext uri="{FF2B5EF4-FFF2-40B4-BE49-F238E27FC236}">
                <a16:creationId xmlns:a16="http://schemas.microsoft.com/office/drawing/2014/main" id="{62749B50-E38B-409D-8478-29780393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9429" y="4649735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717619C-A1B6-4680-B1AC-283089430D5D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1654022-AB3B-49B9-B7C5-A2E0141CD97A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616F6B4C-52FB-4CC5-9937-13A5E3F9091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248627E-39AB-4255-A938-A11FFCF5CE1A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BD49D440-B893-4427-B270-D91098339B6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C3E23A6-5BAE-45D3-ABC4-6FAE69277B10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B24A7E1-DBB9-45DA-A9CB-3BDD93D38981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12C7B3CB-195B-47DC-898F-ECC67E6667F3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27E745D-6DB6-4127-941B-B327CA507C4D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F84CAF54-0FA5-447B-B6EB-A597269A4216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A697B156-E0AD-4BB3-B8DE-613E03290397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B1ECD4CC-B3FF-4BBF-AC2D-5F6170C35CDA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7FC56B3-2809-481C-8305-6BFD0CC7B940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E1A9D7C-E997-4392-B824-988267750CBB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66" name="Graphic 165" descr="Pencil">
            <a:extLst>
              <a:ext uri="{FF2B5EF4-FFF2-40B4-BE49-F238E27FC236}">
                <a16:creationId xmlns:a16="http://schemas.microsoft.com/office/drawing/2014/main" id="{5B6550A8-3296-45D9-B0FA-DFBFD74E75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605125" y="3891595"/>
            <a:ext cx="144000" cy="144000"/>
          </a:xfrm>
          <a:prstGeom prst="rect">
            <a:avLst/>
          </a:prstGeom>
        </p:spPr>
      </p:pic>
      <p:pic>
        <p:nvPicPr>
          <p:cNvPr id="167" name="Graphic 166" descr="Pencil">
            <a:extLst>
              <a:ext uri="{FF2B5EF4-FFF2-40B4-BE49-F238E27FC236}">
                <a16:creationId xmlns:a16="http://schemas.microsoft.com/office/drawing/2014/main" id="{42AA76F0-DFBD-44ED-A8B0-2F578E569F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97804" y="4275743"/>
            <a:ext cx="144000" cy="144000"/>
          </a:xfrm>
          <a:prstGeom prst="rect">
            <a:avLst/>
          </a:prstGeom>
        </p:spPr>
      </p:pic>
      <p:pic>
        <p:nvPicPr>
          <p:cNvPr id="168" name="Graphic 167" descr="Pencil">
            <a:extLst>
              <a:ext uri="{FF2B5EF4-FFF2-40B4-BE49-F238E27FC236}">
                <a16:creationId xmlns:a16="http://schemas.microsoft.com/office/drawing/2014/main" id="{93590990-2458-40A0-B60B-2303551CE0B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95738" y="4658712"/>
            <a:ext cx="144000" cy="144000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9271F648-2BC1-4EF6-A1B5-C5664DE36912}"/>
              </a:ext>
            </a:extLst>
          </p:cNvPr>
          <p:cNvSpPr txBox="1"/>
          <p:nvPr/>
        </p:nvSpPr>
        <p:spPr>
          <a:xfrm>
            <a:off x="9926039" y="3398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Quick selection</a:t>
            </a:r>
            <a:endParaRPr lang="en-CA" sz="1100" b="1" baseline="30000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19C657F-39DC-4CB7-9DED-A33A9EE6D769}"/>
              </a:ext>
            </a:extLst>
          </p:cNvPr>
          <p:cNvSpPr/>
          <p:nvPr/>
        </p:nvSpPr>
        <p:spPr>
          <a:xfrm>
            <a:off x="9975209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Select All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C375C6C-4157-4E13-8248-8AF426091CCD}"/>
              </a:ext>
            </a:extLst>
          </p:cNvPr>
          <p:cNvSpPr/>
          <p:nvPr/>
        </p:nvSpPr>
        <p:spPr>
          <a:xfrm>
            <a:off x="11075198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E9DAD5B-9F81-4F6B-AAAC-C84ADB5D9289}"/>
              </a:ext>
            </a:extLst>
          </p:cNvPr>
          <p:cNvGrpSpPr/>
          <p:nvPr/>
        </p:nvGrpSpPr>
        <p:grpSpPr>
          <a:xfrm>
            <a:off x="9972937" y="621390"/>
            <a:ext cx="2038806" cy="1365428"/>
            <a:chOff x="9972937" y="797230"/>
            <a:chExt cx="2038806" cy="1365428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3094847F-1752-4F70-B4C8-E120468E8EE2}"/>
                </a:ext>
              </a:extLst>
            </p:cNvPr>
            <p:cNvGrpSpPr/>
            <p:nvPr/>
          </p:nvGrpSpPr>
          <p:grpSpPr>
            <a:xfrm>
              <a:off x="9972937" y="797230"/>
              <a:ext cx="2038261" cy="252000"/>
              <a:chOff x="10039823" y="442664"/>
              <a:chExt cx="2061132" cy="352179"/>
            </a:xfrm>
          </p:grpSpPr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EC6ED798-B623-46CF-8625-B4DDA3A48168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Municipality</a:t>
                </a:r>
                <a:endParaRPr lang="en-CA" sz="1200"/>
              </a:p>
            </p:txBody>
          </p:sp>
          <p:sp>
            <p:nvSpPr>
              <p:cNvPr id="196" name="Isosceles Triangle 195">
                <a:extLst>
                  <a:ext uri="{FF2B5EF4-FFF2-40B4-BE49-F238E27FC236}">
                    <a16:creationId xmlns:a16="http://schemas.microsoft.com/office/drawing/2014/main" id="{08D59100-D332-4701-B4DF-78F106C22817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FCB764E4-EB29-4D01-8D83-E80CB41DEA9B}"/>
                </a:ext>
              </a:extLst>
            </p:cNvPr>
            <p:cNvGrpSpPr/>
            <p:nvPr/>
          </p:nvGrpSpPr>
          <p:grpSpPr>
            <a:xfrm>
              <a:off x="9972937" y="1175832"/>
              <a:ext cx="2038261" cy="252000"/>
              <a:chOff x="10039823" y="442664"/>
              <a:chExt cx="2061132" cy="352179"/>
            </a:xfrm>
          </p:grpSpPr>
          <p:sp>
            <p:nvSpPr>
              <p:cNvPr id="193" name="Rectangle: Rounded Corners 192">
                <a:extLst>
                  <a:ext uri="{FF2B5EF4-FFF2-40B4-BE49-F238E27FC236}">
                    <a16:creationId xmlns:a16="http://schemas.microsoft.com/office/drawing/2014/main" id="{93E88C24-5D19-4E52-82BE-D411217273C7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Watershed</a:t>
                </a:r>
              </a:p>
            </p:txBody>
          </p:sp>
          <p:sp>
            <p:nvSpPr>
              <p:cNvPr id="194" name="Isosceles Triangle 193">
                <a:extLst>
                  <a:ext uri="{FF2B5EF4-FFF2-40B4-BE49-F238E27FC236}">
                    <a16:creationId xmlns:a16="http://schemas.microsoft.com/office/drawing/2014/main" id="{3DC66726-B858-42DC-8E97-7C8C979CE5A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814AA572-1471-4D2D-9769-AD0A560776A7}"/>
                </a:ext>
              </a:extLst>
            </p:cNvPr>
            <p:cNvGrpSpPr/>
            <p:nvPr/>
          </p:nvGrpSpPr>
          <p:grpSpPr>
            <a:xfrm>
              <a:off x="9972937" y="1554434"/>
              <a:ext cx="2038261" cy="252000"/>
              <a:chOff x="10054898" y="442664"/>
              <a:chExt cx="2061132" cy="352179"/>
            </a:xfrm>
          </p:grpSpPr>
          <p:sp>
            <p:nvSpPr>
              <p:cNvPr id="191" name="Rectangle: Rounded Corners 190">
                <a:extLst>
                  <a:ext uri="{FF2B5EF4-FFF2-40B4-BE49-F238E27FC236}">
                    <a16:creationId xmlns:a16="http://schemas.microsoft.com/office/drawing/2014/main" id="{7D478257-4E09-4BC1-ADB1-DA770259C04B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err="1"/>
                  <a:t>Subwatershed</a:t>
                </a:r>
                <a:endParaRPr lang="en-CA" sz="1000"/>
              </a:p>
            </p:txBody>
          </p:sp>
          <p:sp>
            <p:nvSpPr>
              <p:cNvPr id="192" name="Isosceles Triangle 191">
                <a:extLst>
                  <a:ext uri="{FF2B5EF4-FFF2-40B4-BE49-F238E27FC236}">
                    <a16:creationId xmlns:a16="http://schemas.microsoft.com/office/drawing/2014/main" id="{211791C7-538C-4F31-A0B0-8FAAAABCCFE4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7E8FDEBD-86F0-4500-BB83-95F0194E1FA5}"/>
                </a:ext>
              </a:extLst>
            </p:cNvPr>
            <p:cNvGrpSpPr/>
            <p:nvPr/>
          </p:nvGrpSpPr>
          <p:grpSpPr>
            <a:xfrm>
              <a:off x="9973482" y="1910658"/>
              <a:ext cx="2038261" cy="252000"/>
              <a:chOff x="10054898" y="442664"/>
              <a:chExt cx="2061132" cy="352179"/>
            </a:xfrm>
          </p:grpSpPr>
          <p:sp>
            <p:nvSpPr>
              <p:cNvPr id="189" name="Rectangle: Rounded Corners 188">
                <a:extLst>
                  <a:ext uri="{FF2B5EF4-FFF2-40B4-BE49-F238E27FC236}">
                    <a16:creationId xmlns:a16="http://schemas.microsoft.com/office/drawing/2014/main" id="{94D45D80-4E93-46E2-A8C4-C64094D0400D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Investor</a:t>
                </a:r>
              </a:p>
            </p:txBody>
          </p:sp>
          <p:sp>
            <p:nvSpPr>
              <p:cNvPr id="190" name="Isosceles Triangle 189">
                <a:extLst>
                  <a:ext uri="{FF2B5EF4-FFF2-40B4-BE49-F238E27FC236}">
                    <a16:creationId xmlns:a16="http://schemas.microsoft.com/office/drawing/2014/main" id="{54722887-79A1-4A3B-B459-12A181398E15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6CE3F3A-E543-4FFE-8497-13BD090E2881}"/>
              </a:ext>
            </a:extLst>
          </p:cNvPr>
          <p:cNvGrpSpPr/>
          <p:nvPr/>
        </p:nvGrpSpPr>
        <p:grpSpPr>
          <a:xfrm>
            <a:off x="4008590" y="4690307"/>
            <a:ext cx="2984293" cy="1143396"/>
            <a:chOff x="7265376" y="3429001"/>
            <a:chExt cx="3537613" cy="1937460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EC9186D0-AE77-4F8D-AA2D-B6676F77A9CA}"/>
                </a:ext>
              </a:extLst>
            </p:cNvPr>
            <p:cNvSpPr/>
            <p:nvPr/>
          </p:nvSpPr>
          <p:spPr>
            <a:xfrm>
              <a:off x="8724901" y="3429001"/>
              <a:ext cx="2078088" cy="3169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On-site effectiveness</a:t>
              </a:r>
            </a:p>
          </p:txBody>
        </p:sp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65565E5A-E3C1-40EA-B1F9-7F1E87DF89C9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F49CC49C-E574-448C-B229-C5144CD14CA4}"/>
                </a:ext>
              </a:extLst>
            </p:cNvPr>
            <p:cNvSpPr/>
            <p:nvPr/>
          </p:nvSpPr>
          <p:spPr>
            <a:xfrm>
              <a:off x="8868474" y="3755825"/>
              <a:ext cx="1922898" cy="1610636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90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34F88100-9DA6-40C3-9392-740AB5EFBD6A}"/>
                </a:ext>
              </a:extLst>
            </p:cNvPr>
            <p:cNvSpPr/>
            <p:nvPr/>
          </p:nvSpPr>
          <p:spPr>
            <a:xfrm>
              <a:off x="8881973" y="38072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F635180-41CE-4F5F-B7F4-409B3636707A}"/>
                </a:ext>
              </a:extLst>
            </p:cNvPr>
            <p:cNvSpPr/>
            <p:nvPr/>
          </p:nvSpPr>
          <p:spPr>
            <a:xfrm>
              <a:off x="8885767" y="429060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effectiveness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31526F3-00F6-4536-8510-FF55BE369D91}"/>
                </a:ext>
              </a:extLst>
            </p:cNvPr>
            <p:cNvSpPr/>
            <p:nvPr/>
          </p:nvSpPr>
          <p:spPr>
            <a:xfrm>
              <a:off x="8894148" y="453059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Cost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D4BA1D0-E4E3-4126-8E3E-4C2AF47DB2EB}"/>
                </a:ext>
              </a:extLst>
            </p:cNvPr>
            <p:cNvSpPr/>
            <p:nvPr/>
          </p:nvSpPr>
          <p:spPr>
            <a:xfrm>
              <a:off x="8885767" y="48057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cost-effectiveness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0C2986B6-DCE3-48FD-A4AF-E3108B49DAA8}"/>
                </a:ext>
              </a:extLst>
            </p:cNvPr>
            <p:cNvSpPr/>
            <p:nvPr/>
          </p:nvSpPr>
          <p:spPr>
            <a:xfrm>
              <a:off x="8893821" y="5063963"/>
              <a:ext cx="1872312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cost-effectiveness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2E939A50-DABF-49C3-9079-7EE0C20A53C5}"/>
                </a:ext>
              </a:extLst>
            </p:cNvPr>
            <p:cNvSpPr/>
            <p:nvPr/>
          </p:nvSpPr>
          <p:spPr>
            <a:xfrm>
              <a:off x="8883195" y="4050799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effectiveness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6A781A1E-B553-4CCB-A1D7-E652DC651548}"/>
                </a:ext>
              </a:extLst>
            </p:cNvPr>
            <p:cNvSpPr/>
            <p:nvPr/>
          </p:nvSpPr>
          <p:spPr>
            <a:xfrm>
              <a:off x="7265376" y="3481628"/>
              <a:ext cx="1429773" cy="170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0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4786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BMP scope &amp; intelligent recommendation – BMP type 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err="1">
                <a:solidFill>
                  <a:schemeClr val="tx1"/>
                </a:solidFill>
              </a:rPr>
              <a:t>Modeste</a:t>
            </a:r>
            <a:r>
              <a:rPr lang="en-CA" sz="100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b="1">
                    <a:solidFill>
                      <a:schemeClr val="accent1"/>
                    </a:solidFill>
                  </a:rPr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err="1">
                  <a:solidFill>
                    <a:schemeClr val="tx1"/>
                  </a:solidFill>
                </a:rPr>
                <a:t>Indianfarm</a:t>
              </a:r>
              <a:r>
                <a:rPr lang="en-CA" sz="100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+</a:t>
              </a:r>
            </a:p>
            <a:p>
              <a:pPr algn="ctr"/>
              <a:endParaRPr lang="en-CA" sz="1400"/>
            </a:p>
            <a:p>
              <a:pPr algn="ctr"/>
              <a:r>
                <a:rPr lang="en-CA" sz="1400">
                  <a:sym typeface="Symbol" panose="05050102010706020507" pitchFamily="18" charset="2"/>
                </a:rPr>
                <a:t></a:t>
              </a:r>
              <a:endParaRPr lang="en-CA" sz="140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727466"/>
              </p:ext>
            </p:extLst>
          </p:nvPr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06125"/>
              </p:ext>
            </p:extLst>
          </p:nvPr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olidFill>
                            <a:schemeClr val="bg1"/>
                          </a:solidFill>
                        </a:rPr>
                        <a:t>BMP type 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53723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819607"/>
            <a:ext cx="2061132" cy="267278"/>
            <a:chOff x="10039823" y="442665"/>
            <a:chExt cx="2061132" cy="26727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/>
                <a:t>Eco-service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A33DBE-8D3B-4B2C-80D9-91C2A43A6569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D06B4047-8E4F-49DA-90A2-D19CF52D9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566756"/>
              </p:ext>
            </p:extLst>
          </p:nvPr>
        </p:nvGraphicFramePr>
        <p:xfrm>
          <a:off x="9973265" y="3462415"/>
          <a:ext cx="2076752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15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24915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07072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46" name="Rectangle 145">
            <a:extLst>
              <a:ext uri="{FF2B5EF4-FFF2-40B4-BE49-F238E27FC236}">
                <a16:creationId xmlns:a16="http://schemas.microsoft.com/office/drawing/2014/main" id="{3E22504F-8C2E-46BB-85E6-0B0AA592B271}"/>
              </a:ext>
            </a:extLst>
          </p:cNvPr>
          <p:cNvSpPr/>
          <p:nvPr/>
        </p:nvSpPr>
        <p:spPr>
          <a:xfrm>
            <a:off x="9973265" y="3145743"/>
            <a:ext cx="2076752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Add constraint</a:t>
            </a:r>
          </a:p>
        </p:txBody>
      </p:sp>
      <p:pic>
        <p:nvPicPr>
          <p:cNvPr id="148" name="Picture 8" descr="Related image">
            <a:extLst>
              <a:ext uri="{FF2B5EF4-FFF2-40B4-BE49-F238E27FC236}">
                <a16:creationId xmlns:a16="http://schemas.microsoft.com/office/drawing/2014/main" id="{AB38B6EC-5DB6-461A-A382-9F440C42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221" y="3897882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8" descr="Related image">
            <a:extLst>
              <a:ext uri="{FF2B5EF4-FFF2-40B4-BE49-F238E27FC236}">
                <a16:creationId xmlns:a16="http://schemas.microsoft.com/office/drawing/2014/main" id="{91405E73-745A-4A21-93CC-2E6724D8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220" y="4285926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8" descr="Related image">
            <a:extLst>
              <a:ext uri="{FF2B5EF4-FFF2-40B4-BE49-F238E27FC236}">
                <a16:creationId xmlns:a16="http://schemas.microsoft.com/office/drawing/2014/main" id="{62749B50-E38B-409D-8478-29780393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847" y="4659918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Graphic 165" descr="Pencil">
            <a:extLst>
              <a:ext uri="{FF2B5EF4-FFF2-40B4-BE49-F238E27FC236}">
                <a16:creationId xmlns:a16="http://schemas.microsoft.com/office/drawing/2014/main" id="{5B6550A8-3296-45D9-B0FA-DFBFD74E75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90543" y="3901778"/>
            <a:ext cx="144000" cy="144000"/>
          </a:xfrm>
          <a:prstGeom prst="rect">
            <a:avLst/>
          </a:prstGeom>
        </p:spPr>
      </p:pic>
      <p:pic>
        <p:nvPicPr>
          <p:cNvPr id="167" name="Graphic 166" descr="Pencil">
            <a:extLst>
              <a:ext uri="{FF2B5EF4-FFF2-40B4-BE49-F238E27FC236}">
                <a16:creationId xmlns:a16="http://schemas.microsoft.com/office/drawing/2014/main" id="{42AA76F0-DFBD-44ED-A8B0-2F578E569F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3222" y="4285926"/>
            <a:ext cx="144000" cy="144000"/>
          </a:xfrm>
          <a:prstGeom prst="rect">
            <a:avLst/>
          </a:prstGeom>
        </p:spPr>
      </p:pic>
      <p:pic>
        <p:nvPicPr>
          <p:cNvPr id="168" name="Graphic 167" descr="Pencil">
            <a:extLst>
              <a:ext uri="{FF2B5EF4-FFF2-40B4-BE49-F238E27FC236}">
                <a16:creationId xmlns:a16="http://schemas.microsoft.com/office/drawing/2014/main" id="{93590990-2458-40A0-B60B-2303551CE0B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1156" y="4668895"/>
            <a:ext cx="144000" cy="144000"/>
          </a:xfrm>
          <a:prstGeom prst="rect">
            <a:avLst/>
          </a:prstGeom>
        </p:spPr>
      </p:pic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ED659DD-B529-4854-9616-D82D39E3BE46}"/>
              </a:ext>
            </a:extLst>
          </p:cNvPr>
          <p:cNvGrpSpPr/>
          <p:nvPr/>
        </p:nvGrpSpPr>
        <p:grpSpPr>
          <a:xfrm>
            <a:off x="4490894" y="951447"/>
            <a:ext cx="1396066" cy="2724149"/>
            <a:chOff x="4490894" y="951447"/>
            <a:chExt cx="1396066" cy="2724149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49D8EE3-1926-41CA-B28B-D2293D1B6AA7}"/>
                </a:ext>
              </a:extLst>
            </p:cNvPr>
            <p:cNvSpPr/>
            <p:nvPr/>
          </p:nvSpPr>
          <p:spPr>
            <a:xfrm>
              <a:off x="4490894" y="353159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103B796E-5406-4B22-AC34-0E8F594F0B42}"/>
                </a:ext>
              </a:extLst>
            </p:cNvPr>
            <p:cNvSpPr/>
            <p:nvPr/>
          </p:nvSpPr>
          <p:spPr>
            <a:xfrm>
              <a:off x="5742960" y="3512305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51838820-B139-4D83-94CB-FFEFB3DC6E7E}"/>
                </a:ext>
              </a:extLst>
            </p:cNvPr>
            <p:cNvSpPr/>
            <p:nvPr/>
          </p:nvSpPr>
          <p:spPr>
            <a:xfrm>
              <a:off x="5255430" y="951447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FB6AB017-774B-4C3E-97E9-812C61D6F797}"/>
                </a:ext>
              </a:extLst>
            </p:cNvPr>
            <p:cNvSpPr/>
            <p:nvPr/>
          </p:nvSpPr>
          <p:spPr>
            <a:xfrm>
              <a:off x="5056101" y="1285963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lt1"/>
                </a:solidFill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4507061F-8689-4F83-A2E1-025D92FB6AE4}"/>
                </a:ext>
              </a:extLst>
            </p:cNvPr>
            <p:cNvSpPr/>
            <p:nvPr/>
          </p:nvSpPr>
          <p:spPr>
            <a:xfrm>
              <a:off x="5208501" y="1438363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lt1"/>
                </a:solidFill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7F30E84-4646-4C20-8F14-87C7E9E40C74}"/>
              </a:ext>
            </a:extLst>
          </p:cNvPr>
          <p:cNvGrpSpPr/>
          <p:nvPr/>
        </p:nvGrpSpPr>
        <p:grpSpPr>
          <a:xfrm>
            <a:off x="6621231" y="5362932"/>
            <a:ext cx="3331623" cy="1067835"/>
            <a:chOff x="6643561" y="5489371"/>
            <a:chExt cx="3331623" cy="1067835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5674545-AA9A-44C9-98A9-D366CB6374BA}"/>
                </a:ext>
              </a:extLst>
            </p:cNvPr>
            <p:cNvSpPr/>
            <p:nvPr/>
          </p:nvSpPr>
          <p:spPr>
            <a:xfrm>
              <a:off x="6643561" y="5489371"/>
              <a:ext cx="2763524" cy="106783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/>
                <a:t>After run Intelligent Recommendation, system will recommend BMP locations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/>
                <a:t>Then the system will automatic jump to BMP selection &amp; overview page in next slide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CA" sz="1200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BCF33D0C-B7DA-4E13-943A-74D5E5837D85}"/>
                </a:ext>
              </a:extLst>
            </p:cNvPr>
            <p:cNvCxnSpPr>
              <a:cxnSpLocks/>
              <a:stCxn id="176" idx="3"/>
            </p:cNvCxnSpPr>
            <p:nvPr/>
          </p:nvCxnSpPr>
          <p:spPr>
            <a:xfrm>
              <a:off x="9407085" y="6023289"/>
              <a:ext cx="568099" cy="499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78" name="Oval 177">
            <a:extLst>
              <a:ext uri="{FF2B5EF4-FFF2-40B4-BE49-F238E27FC236}">
                <a16:creationId xmlns:a16="http://schemas.microsoft.com/office/drawing/2014/main" id="{6731371C-3FBC-4146-A787-E870D09DAF61}"/>
              </a:ext>
            </a:extLst>
          </p:cNvPr>
          <p:cNvSpPr/>
          <p:nvPr/>
        </p:nvSpPr>
        <p:spPr>
          <a:xfrm>
            <a:off x="7317308" y="1428519"/>
            <a:ext cx="108000" cy="108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B25E0D16-16B8-4E97-A87D-792C6121AD1D}"/>
              </a:ext>
            </a:extLst>
          </p:cNvPr>
          <p:cNvSpPr/>
          <p:nvPr/>
        </p:nvSpPr>
        <p:spPr>
          <a:xfrm>
            <a:off x="7317308" y="1630784"/>
            <a:ext cx="108000" cy="108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FFF74C7-553B-421C-95F7-6EC0BCA25E82}"/>
              </a:ext>
            </a:extLst>
          </p:cNvPr>
          <p:cNvSpPr txBox="1"/>
          <p:nvPr/>
        </p:nvSpPr>
        <p:spPr>
          <a:xfrm>
            <a:off x="9926039" y="3398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Quick selection</a:t>
            </a:r>
            <a:endParaRPr lang="en-CA" sz="1100" b="1" baseline="3000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5476B09-47C0-4AE5-9A44-30EFB0DF4851}"/>
              </a:ext>
            </a:extLst>
          </p:cNvPr>
          <p:cNvSpPr/>
          <p:nvPr/>
        </p:nvSpPr>
        <p:spPr>
          <a:xfrm>
            <a:off x="9975209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CAB0370-E3A2-47BC-A403-DAB5D51DE4DD}"/>
              </a:ext>
            </a:extLst>
          </p:cNvPr>
          <p:cNvSpPr/>
          <p:nvPr/>
        </p:nvSpPr>
        <p:spPr>
          <a:xfrm>
            <a:off x="11075198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E9C53CA-F30B-40E0-A8C8-1C44FAB36B9F}"/>
              </a:ext>
            </a:extLst>
          </p:cNvPr>
          <p:cNvGrpSpPr/>
          <p:nvPr/>
        </p:nvGrpSpPr>
        <p:grpSpPr>
          <a:xfrm>
            <a:off x="9972937" y="621390"/>
            <a:ext cx="2038806" cy="1365428"/>
            <a:chOff x="9972937" y="797230"/>
            <a:chExt cx="2038806" cy="1365428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8A7B3DE-F025-4602-ADA5-769CA9F4BD08}"/>
                </a:ext>
              </a:extLst>
            </p:cNvPr>
            <p:cNvGrpSpPr/>
            <p:nvPr/>
          </p:nvGrpSpPr>
          <p:grpSpPr>
            <a:xfrm>
              <a:off x="9972937" y="797230"/>
              <a:ext cx="2038261" cy="252000"/>
              <a:chOff x="10039823" y="442664"/>
              <a:chExt cx="2061132" cy="352179"/>
            </a:xfrm>
          </p:grpSpPr>
          <p:sp>
            <p:nvSpPr>
              <p:cNvPr id="191" name="Rectangle: Rounded Corners 190">
                <a:extLst>
                  <a:ext uri="{FF2B5EF4-FFF2-40B4-BE49-F238E27FC236}">
                    <a16:creationId xmlns:a16="http://schemas.microsoft.com/office/drawing/2014/main" id="{9F838268-8EAC-4D29-959A-95A362B97D9D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Municipality</a:t>
                </a:r>
                <a:endParaRPr lang="en-CA" sz="1200"/>
              </a:p>
            </p:txBody>
          </p:sp>
          <p:sp>
            <p:nvSpPr>
              <p:cNvPr id="192" name="Isosceles Triangle 191">
                <a:extLst>
                  <a:ext uri="{FF2B5EF4-FFF2-40B4-BE49-F238E27FC236}">
                    <a16:creationId xmlns:a16="http://schemas.microsoft.com/office/drawing/2014/main" id="{B882062C-47FC-4E80-AC7B-92E5ED2E432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BA448CF5-E607-4DB1-912F-D3FF3430F898}"/>
                </a:ext>
              </a:extLst>
            </p:cNvPr>
            <p:cNvGrpSpPr/>
            <p:nvPr/>
          </p:nvGrpSpPr>
          <p:grpSpPr>
            <a:xfrm>
              <a:off x="9972937" y="1175832"/>
              <a:ext cx="2038261" cy="252000"/>
              <a:chOff x="10039823" y="442664"/>
              <a:chExt cx="2061132" cy="352179"/>
            </a:xfrm>
          </p:grpSpPr>
          <p:sp>
            <p:nvSpPr>
              <p:cNvPr id="189" name="Rectangle: Rounded Corners 188">
                <a:extLst>
                  <a:ext uri="{FF2B5EF4-FFF2-40B4-BE49-F238E27FC236}">
                    <a16:creationId xmlns:a16="http://schemas.microsoft.com/office/drawing/2014/main" id="{7F103067-D41B-43FF-818E-861795D4B569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Watershed</a:t>
                </a:r>
              </a:p>
            </p:txBody>
          </p:sp>
          <p:sp>
            <p:nvSpPr>
              <p:cNvPr id="190" name="Isosceles Triangle 189">
                <a:extLst>
                  <a:ext uri="{FF2B5EF4-FFF2-40B4-BE49-F238E27FC236}">
                    <a16:creationId xmlns:a16="http://schemas.microsoft.com/office/drawing/2014/main" id="{D60FE9E5-8EF5-43F1-8D68-63F4A6D9E16E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E31EF5C6-E8FE-49A9-B597-92B6DF054786}"/>
                </a:ext>
              </a:extLst>
            </p:cNvPr>
            <p:cNvGrpSpPr/>
            <p:nvPr/>
          </p:nvGrpSpPr>
          <p:grpSpPr>
            <a:xfrm>
              <a:off x="9972937" y="1554434"/>
              <a:ext cx="2038261" cy="252000"/>
              <a:chOff x="10054898" y="442664"/>
              <a:chExt cx="2061132" cy="352179"/>
            </a:xfrm>
          </p:grpSpPr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B30F8EEF-94D3-46DF-AD0D-5BABB533A6DF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err="1"/>
                  <a:t>Subwatershed</a:t>
                </a:r>
                <a:endParaRPr lang="en-CA" sz="1000"/>
              </a:p>
            </p:txBody>
          </p:sp>
          <p:sp>
            <p:nvSpPr>
              <p:cNvPr id="188" name="Isosceles Triangle 187">
                <a:extLst>
                  <a:ext uri="{FF2B5EF4-FFF2-40B4-BE49-F238E27FC236}">
                    <a16:creationId xmlns:a16="http://schemas.microsoft.com/office/drawing/2014/main" id="{F99A7FFE-DC5C-4858-9726-61CF635100C7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9C584ED0-FA7D-4223-BFA2-CFB5050A7125}"/>
                </a:ext>
              </a:extLst>
            </p:cNvPr>
            <p:cNvGrpSpPr/>
            <p:nvPr/>
          </p:nvGrpSpPr>
          <p:grpSpPr>
            <a:xfrm>
              <a:off x="9973482" y="1910658"/>
              <a:ext cx="2038261" cy="252000"/>
              <a:chOff x="10054898" y="442664"/>
              <a:chExt cx="2061132" cy="352179"/>
            </a:xfrm>
          </p:grpSpPr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78584FB9-BE86-4C6A-955A-8D2B266F8048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Investor</a:t>
                </a:r>
              </a:p>
            </p:txBody>
          </p:sp>
          <p:sp>
            <p:nvSpPr>
              <p:cNvPr id="186" name="Isosceles Triangle 185">
                <a:extLst>
                  <a:ext uri="{FF2B5EF4-FFF2-40B4-BE49-F238E27FC236}">
                    <a16:creationId xmlns:a16="http://schemas.microsoft.com/office/drawing/2014/main" id="{E896E641-EDD7-4A44-AE07-FF66FB531E83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1443237-D17C-4790-A1E7-2991CB0CF9ED}"/>
              </a:ext>
            </a:extLst>
          </p:cNvPr>
          <p:cNvGrpSpPr/>
          <p:nvPr/>
        </p:nvGrpSpPr>
        <p:grpSpPr>
          <a:xfrm>
            <a:off x="4008590" y="4690307"/>
            <a:ext cx="2984293" cy="1143396"/>
            <a:chOff x="7265376" y="3429001"/>
            <a:chExt cx="3537613" cy="1937460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2FE9D580-5F01-4AEE-899E-E36244E3775D}"/>
                </a:ext>
              </a:extLst>
            </p:cNvPr>
            <p:cNvSpPr/>
            <p:nvPr/>
          </p:nvSpPr>
          <p:spPr>
            <a:xfrm>
              <a:off x="8724901" y="3429001"/>
              <a:ext cx="2078088" cy="3169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On-site effectiveness</a:t>
              </a:r>
            </a:p>
          </p:txBody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87B9D317-1A54-41A0-A076-0A687F71E545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89D718CA-E0B4-4C78-84A1-02806E80B8A2}"/>
                </a:ext>
              </a:extLst>
            </p:cNvPr>
            <p:cNvSpPr/>
            <p:nvPr/>
          </p:nvSpPr>
          <p:spPr>
            <a:xfrm>
              <a:off x="8868474" y="3755825"/>
              <a:ext cx="1922898" cy="1610636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90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188E90E-522A-4760-894C-61971459594A}"/>
                </a:ext>
              </a:extLst>
            </p:cNvPr>
            <p:cNvSpPr/>
            <p:nvPr/>
          </p:nvSpPr>
          <p:spPr>
            <a:xfrm>
              <a:off x="8881973" y="38072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F9E2320-DD5C-42BF-8C88-BF6D1029DCA6}"/>
                </a:ext>
              </a:extLst>
            </p:cNvPr>
            <p:cNvSpPr/>
            <p:nvPr/>
          </p:nvSpPr>
          <p:spPr>
            <a:xfrm>
              <a:off x="8885767" y="429060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effectiveness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2C95267-5F2E-496E-B442-BF7EBBF0FB7E}"/>
                </a:ext>
              </a:extLst>
            </p:cNvPr>
            <p:cNvSpPr/>
            <p:nvPr/>
          </p:nvSpPr>
          <p:spPr>
            <a:xfrm>
              <a:off x="8894148" y="453059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Cost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BBA49148-FD9A-4C6F-89E1-74FBC0D4394E}"/>
                </a:ext>
              </a:extLst>
            </p:cNvPr>
            <p:cNvSpPr/>
            <p:nvPr/>
          </p:nvSpPr>
          <p:spPr>
            <a:xfrm>
              <a:off x="8885767" y="48057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cost-effectiveness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D709A6C-E0E5-41E8-A5D4-124DFCD77F29}"/>
                </a:ext>
              </a:extLst>
            </p:cNvPr>
            <p:cNvSpPr/>
            <p:nvPr/>
          </p:nvSpPr>
          <p:spPr>
            <a:xfrm>
              <a:off x="8893821" y="5063963"/>
              <a:ext cx="1872312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cost-effectiveness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0EA134F-8AEF-45BB-8832-47F5735ED4BB}"/>
                </a:ext>
              </a:extLst>
            </p:cNvPr>
            <p:cNvSpPr/>
            <p:nvPr/>
          </p:nvSpPr>
          <p:spPr>
            <a:xfrm>
              <a:off x="8883195" y="4050799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effectiveness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6F02526E-9E83-47E1-82CA-1A73A838310D}"/>
                </a:ext>
              </a:extLst>
            </p:cNvPr>
            <p:cNvSpPr/>
            <p:nvPr/>
          </p:nvSpPr>
          <p:spPr>
            <a:xfrm>
              <a:off x="7265376" y="3481628"/>
              <a:ext cx="1429773" cy="170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0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580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E24B3471-15BE-410A-8E63-348ADB25B34A}"/>
              </a:ext>
            </a:extLst>
          </p:cNvPr>
          <p:cNvGraphicFramePr>
            <a:graphicFrameLocks noGrp="1"/>
          </p:cNvGraphicFramePr>
          <p:nvPr/>
        </p:nvGraphicFramePr>
        <p:xfrm>
          <a:off x="2437695" y="4907313"/>
          <a:ext cx="7309822" cy="1731328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651184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51184">
                  <a:extLst>
                    <a:ext uri="{9D8B030D-6E8A-4147-A177-3AD203B41FA5}">
                      <a16:colId xmlns:a16="http://schemas.microsoft.com/office/drawing/2014/main" val="3328970071"/>
                    </a:ext>
                  </a:extLst>
                </a:gridCol>
                <a:gridCol w="245314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441713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12601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41392"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BMP type 1 (0.78 ha), BMP type 2 (1.55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850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/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BMP type 1 (3.45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BMP type 3 (0.03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1,260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BMP type 1 (2.89 ha, 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B12B03C-BC1A-4D01-991E-ACD410F22E20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A5A99CF-E9A6-4C6F-9359-C2919672533F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0556D-196B-4397-9A7E-5341198CEBB4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A7C7626-0EBC-427D-9158-4681E9789486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3080A-7CB1-493F-8DC4-66A0D540EC93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13E507-8830-4AC4-84E5-9466700CC0EC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8D34DEA4-C4CB-45B6-8E62-4F6EFA3C3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C9B916-F211-48C3-8D8E-8AE5A7D39B8C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838EDB05-7AEC-40DF-81B2-D3321357F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4F058CF1-A5FF-4F87-A4BF-1B8694B84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4D7D6F7-14AD-4543-8227-FBE610EC14B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FDE3D8-79BF-4167-B333-A822EA2F090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7DA109-9BCE-4BF7-A75B-090C7F3F6998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BMP selection &amp; overview – 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2F4FBA-06B0-4275-88BE-F146A81CED51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1FFA3D-8020-4B2A-85AE-8A4329ED8FBC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5959FA-F738-4241-AEC8-DD9D8F0B496C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FE1B2D-97FB-452C-8E8A-72F8710F5158}"/>
              </a:ext>
            </a:extLst>
          </p:cNvPr>
          <p:cNvGrpSpPr/>
          <p:nvPr/>
        </p:nvGrpSpPr>
        <p:grpSpPr>
          <a:xfrm>
            <a:off x="-1" y="340757"/>
            <a:ext cx="2437695" cy="6278319"/>
            <a:chOff x="-1" y="340757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C41486-E473-48DF-8A1E-D67F90DBDC0A}"/>
                </a:ext>
              </a:extLst>
            </p:cNvPr>
            <p:cNvSpPr/>
            <p:nvPr/>
          </p:nvSpPr>
          <p:spPr>
            <a:xfrm>
              <a:off x="-1" y="340757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075A83-371D-462C-AD0C-CB2D401341AC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11AD9E-0247-4522-B7FF-51DED8B757CF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F1E8D2-5ACF-444A-8DB0-BA24C8D1640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B110AF5-9473-434F-A77B-CE17A3A11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19B85BE-57E2-4E55-8A74-53CEC7196443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95F55C-C5A6-417A-9E6E-5AA47E57A072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6E134-E2CB-4D48-8B65-A1E02ACB524F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E487B014-FFD2-4091-9686-EB8259974F52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25D879B9-FA76-4D96-8EB8-0A65C54C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959960-689D-4AE8-8011-30658D5B165E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err="1">
                <a:solidFill>
                  <a:schemeClr val="tx1"/>
                </a:solidFill>
              </a:rPr>
              <a:t>Modeste</a:t>
            </a:r>
            <a:r>
              <a:rPr lang="en-CA" sz="100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C878B0B4-FD50-4C3C-BD17-0E3BE7FC9269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F464C7-88E4-493F-8A76-9867CBDD2125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C7038A-2B57-4AD5-B69B-E93B95ED68B4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DEBD522-AF0D-4AC5-A473-67C5E074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76DDCB9-3167-4DB1-B49D-B6320784622F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DEE5A3-70EB-4545-AB20-6A1608795486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A073C3-B8CC-490E-8C5F-41FC8976D55E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55E1B272-06C8-40F5-A30B-7BCB3C5CE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11900147-B668-4C7F-92EC-FDDAD9312FFD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79A935-F524-4160-8EE7-77788CD76C67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B6F364-2DC6-4DAD-8A14-DE5540C32DB7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>
                  <a:solidFill>
                    <a:schemeClr val="accent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04F3F46E-0331-41A2-B81E-0E1543561DCC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D14A4515-5C57-4BE2-93C6-9DC859E63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BCDBCB-080F-40FB-9528-8AC722CEB7AF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779B918-8E2E-4DF4-AF84-8B4BE563B1B9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5DACD6-56B8-49D8-9D86-F2ED554311C2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39DEF80-80D7-4307-AE03-737E5E8B30B5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908EB5E-8AA4-4C15-8575-7CA21A729967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87DFB9C-4842-4194-8909-A1DBB5C7CAE8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515B9E5-54FB-4C58-AF3E-EB81DEBD6B84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297EE20-FEA0-44A9-B321-8B2D6BDC6A2E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011AB-194F-4F58-8FF4-EB6094DFD3B5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69FE626-831A-47E2-8023-E7CE04116D61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3EECE84F-D526-4AC7-AD9F-07FBAD27DA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C75C4236-3B08-4EDC-8C53-29FB991A03EB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7276BE-3A33-44ED-8F5C-5445CF78CE9C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AAA0E354-6EAE-42AD-8702-A5AE17CC3E9E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0C4DFD98-709F-43EF-98D2-4E7A8A68E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9CAEDA-8EB3-41FF-9390-385B538CBE1B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50F9CB-974E-4794-92D6-F48791C3954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err="1">
                  <a:solidFill>
                    <a:schemeClr val="tx1"/>
                  </a:solidFill>
                </a:rPr>
                <a:t>Indianfarm</a:t>
              </a:r>
              <a:r>
                <a:rPr lang="en-CA" sz="100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E20A896D-63D7-4CDD-AB24-E9CE016D42D9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5D541F3A-82F8-468F-983A-EA51577B7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E001D2-5DA4-42F5-A950-EFF43CB6D5CD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0E32B9C-97C7-4FD9-AFE9-586F42E44242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764CE1E0-E3BF-4D1A-BAA9-70C82936BE46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0B0AE3FF-AA9D-4A71-9D39-7FC31744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86A20A5-A02C-4480-AD57-B29D8D3261B1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E3122FC-73F1-4C9C-95C1-75AD31C7CBFC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63EE437-CE8A-48EB-9868-D5650165A54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D60A14B0-25DB-419B-B9F5-B1F9792F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7B812B28-4A87-49B1-8A06-9F508B5C4574}"/>
              </a:ext>
            </a:extLst>
          </p:cNvPr>
          <p:cNvSpPr/>
          <p:nvPr/>
        </p:nvSpPr>
        <p:spPr>
          <a:xfrm>
            <a:off x="9753129" y="352731"/>
            <a:ext cx="2437695" cy="6266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B2B884-4ED4-4FCC-9ACC-6C593FD8C78D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0BAD1BE-A529-4373-85BB-0C1DD13E2762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8AED53-81CF-4014-B198-EF49173EDDCF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C9388BF-8329-42CB-8DFB-9000889418FE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040FAE7-B5D6-479D-B491-1D6A7DB5716C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D096A8C-34C6-4BFB-9258-D7316621FA78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69E9FDD-3440-4DAE-A5CB-4058DC098D61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65B5945-4C9F-4146-B93A-B60FEF847758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524254B-6F82-48E2-9977-47E9194B966F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A37DE93-7E53-4CD0-85CC-9812BEE299E6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/>
                <a:t>M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EF2E03-7A0F-4F8B-A1B5-F2EEB85B9DBE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6C8B9D5-A43D-4FFC-83D3-57C5C92C79CB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3587759-D84F-40A8-A037-EC7F0360DCC3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1D1E10F-8139-43CB-94A8-65F1A52E350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EB527-B924-458C-BD97-FB41C5B53608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D1E8348-C855-439E-9A01-5F20E6B7C5F5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B18D94E-77D0-4543-AD01-46FEF85409EB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/>
                <a:t>M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02F85B1-7964-462C-A6A1-FB61BFC196D4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DEFDBD4-6D9D-4F3F-92FC-674D9F76F311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BF7CE57-2256-4A76-940A-D3EEAE346301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C5048D3-2D4C-41C8-A551-AAE4C98E459E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CBC2B0-95F6-4E21-B040-15C39866F1AB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3483AF6-6797-411E-975C-FB412B5F61CC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912EFBB-4D36-4B9B-B28E-D46B79443035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8DCB33F-BCF4-48F5-BD39-289D45E11C38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CDCA9F14-3867-4403-9116-9B7823E3183E}"/>
              </a:ext>
            </a:extLst>
          </p:cNvPr>
          <p:cNvGraphicFramePr>
            <a:graphicFrameLocks noGrp="1"/>
          </p:cNvGraphicFramePr>
          <p:nvPr/>
        </p:nvGraphicFramePr>
        <p:xfrm>
          <a:off x="6954919" y="626943"/>
          <a:ext cx="1218677" cy="229874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810929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1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2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Multiple BMP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17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47010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F654FF3-8D6E-438E-BD05-CD56296E8E62}"/>
              </a:ext>
            </a:extLst>
          </p:cNvPr>
          <p:cNvGrpSpPr/>
          <p:nvPr/>
        </p:nvGrpSpPr>
        <p:grpSpPr>
          <a:xfrm>
            <a:off x="6951942" y="421505"/>
            <a:ext cx="1218677" cy="2164844"/>
            <a:chOff x="7018629" y="437025"/>
            <a:chExt cx="1218677" cy="2164844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082327-7A41-40A0-9FC9-50473B8857BF}"/>
                </a:ext>
              </a:extLst>
            </p:cNvPr>
            <p:cNvGrpSpPr/>
            <p:nvPr/>
          </p:nvGrpSpPr>
          <p:grpSpPr>
            <a:xfrm>
              <a:off x="7018629" y="437025"/>
              <a:ext cx="1218677" cy="205437"/>
              <a:chOff x="6528872" y="1807230"/>
              <a:chExt cx="1795701" cy="449218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EFEDC0D-436C-4AED-90EE-1939AE28BAB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C0A2713B-D2B4-42E8-9C5C-7E2B290DEBD0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C354CA-E3BB-45CD-9A32-A38099F2A5FF}"/>
                </a:ext>
              </a:extLst>
            </p:cNvPr>
            <p:cNvSpPr/>
            <p:nvPr/>
          </p:nvSpPr>
          <p:spPr>
            <a:xfrm>
              <a:off x="7314808" y="1494266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F30990F-B692-4AE0-982C-29B1B4B91819}"/>
                </a:ext>
              </a:extLst>
            </p:cNvPr>
            <p:cNvSpPr/>
            <p:nvPr/>
          </p:nvSpPr>
          <p:spPr>
            <a:xfrm>
              <a:off x="7332533" y="1268474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810D326-F389-45D9-93A1-5EFC16DA703F}"/>
                </a:ext>
              </a:extLst>
            </p:cNvPr>
            <p:cNvSpPr/>
            <p:nvPr/>
          </p:nvSpPr>
          <p:spPr>
            <a:xfrm>
              <a:off x="7354879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BC3A14-ED1F-45C3-8B66-F40DBD627C37}"/>
                </a:ext>
              </a:extLst>
            </p:cNvPr>
            <p:cNvSpPr/>
            <p:nvPr/>
          </p:nvSpPr>
          <p:spPr>
            <a:xfrm>
              <a:off x="7361918" y="2291604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6C024E8-C167-4B75-82BC-5C294163DD8B}"/>
                </a:ext>
              </a:extLst>
            </p:cNvPr>
            <p:cNvSpPr/>
            <p:nvPr/>
          </p:nvSpPr>
          <p:spPr>
            <a:xfrm>
              <a:off x="7315870" y="1679508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D5942B2-7CD4-463A-8C39-E65A75174471}"/>
                </a:ext>
              </a:extLst>
            </p:cNvPr>
            <p:cNvSpPr/>
            <p:nvPr/>
          </p:nvSpPr>
          <p:spPr>
            <a:xfrm>
              <a:off x="7314841" y="1888553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7CB3D6A-D969-4447-B2A0-5A9EB5251473}"/>
                </a:ext>
              </a:extLst>
            </p:cNvPr>
            <p:cNvSpPr/>
            <p:nvPr/>
          </p:nvSpPr>
          <p:spPr>
            <a:xfrm>
              <a:off x="7314808" y="2095499"/>
              <a:ext cx="18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90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ED836E5-67D3-409B-A93F-0296F2F52471}"/>
                </a:ext>
              </a:extLst>
            </p:cNvPr>
            <p:cNvSpPr/>
            <p:nvPr/>
          </p:nvSpPr>
          <p:spPr>
            <a:xfrm>
              <a:off x="7361918" y="2493869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3E3D0C8-DCFE-4BB0-BC55-C94271CE181D}"/>
                </a:ext>
              </a:extLst>
            </p:cNvPr>
            <p:cNvSpPr/>
            <p:nvPr/>
          </p:nvSpPr>
          <p:spPr>
            <a:xfrm>
              <a:off x="7354879" y="982813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E8436C-90BB-40DA-863B-AC23D96DFB07}"/>
              </a:ext>
            </a:extLst>
          </p:cNvPr>
          <p:cNvGrpSpPr/>
          <p:nvPr/>
        </p:nvGrpSpPr>
        <p:grpSpPr>
          <a:xfrm>
            <a:off x="9358808" y="3073394"/>
            <a:ext cx="283264" cy="1554930"/>
            <a:chOff x="9308314" y="2956477"/>
            <a:chExt cx="338513" cy="1721123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BD3C9E1-4D73-41AF-88DA-F3774556D25D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+</a:t>
              </a:r>
            </a:p>
            <a:p>
              <a:pPr algn="ctr"/>
              <a:endParaRPr lang="en-CA" sz="1400"/>
            </a:p>
            <a:p>
              <a:pPr algn="ctr"/>
              <a:r>
                <a:rPr lang="en-CA" sz="1400">
                  <a:sym typeface="Symbol" panose="05050102010706020507" pitchFamily="18" charset="2"/>
                </a:rPr>
                <a:t></a:t>
              </a:r>
              <a:endParaRPr lang="en-CA" sz="1400"/>
            </a:p>
          </p:txBody>
        </p:sp>
        <p:pic>
          <p:nvPicPr>
            <p:cNvPr id="112" name="Graphic 111" descr="World">
              <a:extLst>
                <a:ext uri="{FF2B5EF4-FFF2-40B4-BE49-F238E27FC236}">
                  <a16:creationId xmlns:a16="http://schemas.microsoft.com/office/drawing/2014/main" id="{2142FD90-3E28-4F5B-AFDD-5F666006C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113" name="Graphic 112" descr="Map compass">
              <a:extLst>
                <a:ext uri="{FF2B5EF4-FFF2-40B4-BE49-F238E27FC236}">
                  <a16:creationId xmlns:a16="http://schemas.microsoft.com/office/drawing/2014/main" id="{3C7F0508-1533-4E51-BA05-422EA6475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8BCB898-68BA-4383-B9F0-6599E7D38957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D7F4995-68A5-420A-BEEC-70F33F01C6D9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D66E423-A271-4D35-9879-439FAB0B3C8A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AEBC2B-FA87-4D5E-97AA-40589D1FAA71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B87D6B2-E038-4699-BDB1-04A5F853D258}"/>
              </a:ext>
            </a:extLst>
          </p:cNvPr>
          <p:cNvGrpSpPr/>
          <p:nvPr/>
        </p:nvGrpSpPr>
        <p:grpSpPr>
          <a:xfrm>
            <a:off x="9502715" y="5264051"/>
            <a:ext cx="238994" cy="1355026"/>
            <a:chOff x="9628698" y="5316713"/>
            <a:chExt cx="231665" cy="150903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A6116D6-5794-45D1-AD23-6CB8DDF7A0F8}"/>
                </a:ext>
              </a:extLst>
            </p:cNvPr>
            <p:cNvSpPr/>
            <p:nvPr/>
          </p:nvSpPr>
          <p:spPr>
            <a:xfrm>
              <a:off x="9628698" y="5316713"/>
              <a:ext cx="231665" cy="15090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FE0B228-68E5-4B48-850F-080B87939823}"/>
                </a:ext>
              </a:extLst>
            </p:cNvPr>
            <p:cNvSpPr/>
            <p:nvPr/>
          </p:nvSpPr>
          <p:spPr>
            <a:xfrm>
              <a:off x="9634311" y="5595687"/>
              <a:ext cx="226051" cy="2709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34C68AC-F115-408D-BD60-17B446927861}"/>
              </a:ext>
            </a:extLst>
          </p:cNvPr>
          <p:cNvSpPr/>
          <p:nvPr/>
        </p:nvSpPr>
        <p:spPr>
          <a:xfrm>
            <a:off x="9924163" y="6295869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710A1B68-51F1-4C28-84B4-D8347B5B2464}"/>
              </a:ext>
            </a:extLst>
          </p:cNvPr>
          <p:cNvGraphicFramePr>
            <a:graphicFrameLocks noGrp="1"/>
          </p:cNvGraphicFramePr>
          <p:nvPr/>
        </p:nvGraphicFramePr>
        <p:xfrm>
          <a:off x="9889329" y="3716273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/>
                        <a:t>Total P off-site (kg/</a:t>
                      </a:r>
                      <a:r>
                        <a:rPr lang="en-CA" sz="1000" err="1"/>
                        <a:t>yr</a:t>
                      </a:r>
                      <a:r>
                        <a:rPr lang="en-CA" sz="10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/>
                        <a:t>Carbon (ton/</a:t>
                      </a:r>
                      <a:r>
                        <a:rPr lang="en-CA" sz="1000" err="1"/>
                        <a:t>yr</a:t>
                      </a:r>
                      <a:r>
                        <a:rPr lang="en-CA" sz="10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6642F781-2C59-4A85-967A-97E1B9F9BC08}"/>
              </a:ext>
            </a:extLst>
          </p:cNvPr>
          <p:cNvGraphicFramePr>
            <a:graphicFrameLocks noGrp="1"/>
          </p:cNvGraphicFramePr>
          <p:nvPr/>
        </p:nvGraphicFramePr>
        <p:xfrm>
          <a:off x="9889984" y="791315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26" name="TextBox 125">
            <a:extLst>
              <a:ext uri="{FF2B5EF4-FFF2-40B4-BE49-F238E27FC236}">
                <a16:creationId xmlns:a16="http://schemas.microsoft.com/office/drawing/2014/main" id="{49CEC65B-8783-4398-B782-B0A82A9FF426}"/>
              </a:ext>
            </a:extLst>
          </p:cNvPr>
          <p:cNvSpPr txBox="1"/>
          <p:nvPr/>
        </p:nvSpPr>
        <p:spPr>
          <a:xfrm>
            <a:off x="9856982" y="345783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36D902E-4A8F-4FAB-AE4D-4B8959072F4F}"/>
              </a:ext>
            </a:extLst>
          </p:cNvPr>
          <p:cNvSpPr txBox="1"/>
          <p:nvPr/>
        </p:nvSpPr>
        <p:spPr>
          <a:xfrm>
            <a:off x="9852590" y="52413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AB5290D-FC8F-4762-B50B-F346E36683AF}"/>
              </a:ext>
            </a:extLst>
          </p:cNvPr>
          <p:cNvGrpSpPr/>
          <p:nvPr/>
        </p:nvGrpSpPr>
        <p:grpSpPr>
          <a:xfrm>
            <a:off x="6709441" y="4699443"/>
            <a:ext cx="2984293" cy="649664"/>
            <a:chOff x="7265376" y="3429001"/>
            <a:chExt cx="3537613" cy="1100841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DF1840FF-DD6E-44F3-BFE9-58D427405E3A}"/>
                </a:ext>
              </a:extLst>
            </p:cNvPr>
            <p:cNvSpPr/>
            <p:nvPr/>
          </p:nvSpPr>
          <p:spPr>
            <a:xfrm>
              <a:off x="8724901" y="3429001"/>
              <a:ext cx="2078088" cy="3169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*** NONE ***</a:t>
              </a:r>
            </a:p>
          </p:txBody>
        </p:sp>
        <p:sp>
          <p:nvSpPr>
            <p:cNvPr id="135" name="Isosceles Triangle 134">
              <a:extLst>
                <a:ext uri="{FF2B5EF4-FFF2-40B4-BE49-F238E27FC236}">
                  <a16:creationId xmlns:a16="http://schemas.microsoft.com/office/drawing/2014/main" id="{1AFA7074-238D-4964-A588-3F7933934AF9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D6F3EAA1-1CAD-47AD-8727-30B16E442FEC}"/>
                </a:ext>
              </a:extLst>
            </p:cNvPr>
            <p:cNvSpPr/>
            <p:nvPr/>
          </p:nvSpPr>
          <p:spPr>
            <a:xfrm>
              <a:off x="8868475" y="3755825"/>
              <a:ext cx="1922897" cy="774017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9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2E6CC7A-CBDE-4734-8864-CF409FC66B06}"/>
                </a:ext>
              </a:extLst>
            </p:cNvPr>
            <p:cNvSpPr/>
            <p:nvPr/>
          </p:nvSpPr>
          <p:spPr>
            <a:xfrm>
              <a:off x="8898501" y="4120713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Cost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E96170CF-2581-4B34-96E6-ECA37A2E05D6}"/>
                </a:ext>
              </a:extLst>
            </p:cNvPr>
            <p:cNvSpPr/>
            <p:nvPr/>
          </p:nvSpPr>
          <p:spPr>
            <a:xfrm>
              <a:off x="8885766" y="3853412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F20F4C14-6967-4C59-8C7D-B17438A7159C}"/>
                </a:ext>
              </a:extLst>
            </p:cNvPr>
            <p:cNvSpPr/>
            <p:nvPr/>
          </p:nvSpPr>
          <p:spPr>
            <a:xfrm>
              <a:off x="7265376" y="3481628"/>
              <a:ext cx="1429773" cy="170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0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E878A8F-A7B9-41AE-88AA-C16324AA1689}"/>
              </a:ext>
            </a:extLst>
          </p:cNvPr>
          <p:cNvSpPr/>
          <p:nvPr/>
        </p:nvSpPr>
        <p:spPr>
          <a:xfrm>
            <a:off x="0" y="-171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E889CF3-7AE4-4853-9FF4-E093C53E4E8C}"/>
              </a:ext>
            </a:extLst>
          </p:cNvPr>
          <p:cNvGrpSpPr/>
          <p:nvPr/>
        </p:nvGrpSpPr>
        <p:grpSpPr>
          <a:xfrm>
            <a:off x="6730430" y="2439490"/>
            <a:ext cx="3700709" cy="1239492"/>
            <a:chOff x="2393071" y="973851"/>
            <a:chExt cx="3700709" cy="1239492"/>
          </a:xfrm>
        </p:grpSpPr>
        <p:sp>
          <p:nvSpPr>
            <p:cNvPr id="130" name="Speech Bubble: Rectangle 129">
              <a:extLst>
                <a:ext uri="{FF2B5EF4-FFF2-40B4-BE49-F238E27FC236}">
                  <a16:creationId xmlns:a16="http://schemas.microsoft.com/office/drawing/2014/main" id="{B02FA016-CC02-41D9-B728-8B4927DFFB60}"/>
                </a:ext>
              </a:extLst>
            </p:cNvPr>
            <p:cNvSpPr/>
            <p:nvPr/>
          </p:nvSpPr>
          <p:spPr>
            <a:xfrm rot="5400000">
              <a:off x="3623680" y="-256758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/>
                <a:t>ESAT intelligent recommendation tool has successfully identified BMP types and locations according to your settings.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D02A495-2A4F-4FDE-A48D-A5EE54FFAE5E}"/>
                </a:ext>
              </a:extLst>
            </p:cNvPr>
            <p:cNvSpPr/>
            <p:nvPr/>
          </p:nvSpPr>
          <p:spPr>
            <a:xfrm>
              <a:off x="4043849" y="1866768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/>
                <a:t>Dismiss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965CEF0-8C97-4A5E-BE14-AD3213F156E7}"/>
                </a:ext>
              </a:extLst>
            </p:cNvPr>
            <p:cNvSpPr/>
            <p:nvPr/>
          </p:nvSpPr>
          <p:spPr>
            <a:xfrm>
              <a:off x="4886068" y="1867516"/>
              <a:ext cx="1186075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/>
                <a:t>Never show again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0697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343548" y="584665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pic>
        <p:nvPicPr>
          <p:cNvPr id="103" name="background">
            <a:hlinkClick r:id="" action="ppaction://media"/>
            <a:extLst>
              <a:ext uri="{FF2B5EF4-FFF2-40B4-BE49-F238E27FC236}">
                <a16:creationId xmlns:a16="http://schemas.microsoft.com/office/drawing/2014/main" id="{E5CB47FA-23FC-441B-8034-D073B358B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492"/>
          <a:stretch/>
        </p:blipFill>
        <p:spPr>
          <a:xfrm>
            <a:off x="0" y="345941"/>
            <a:ext cx="3231885" cy="633426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770427"/>
            <a:ext cx="238478" cy="645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+</a:t>
            </a:r>
          </a:p>
          <a:p>
            <a:pPr algn="ctr"/>
            <a:endParaRPr lang="en-CA"/>
          </a:p>
          <a:p>
            <a:pPr algn="ctr"/>
            <a:r>
              <a:rPr lang="en-CA">
                <a:sym typeface="Symbol" panose="05050102010706020507" pitchFamily="18" charset="2"/>
              </a:rPr>
              <a:t></a:t>
            </a:r>
            <a:endParaRPr lang="en-CA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443802"/>
            <a:ext cx="318011" cy="27777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02088"/>
            <a:ext cx="294819" cy="28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594359"/>
            <a:ext cx="4218974" cy="4127216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9286274" y="607256"/>
            <a:ext cx="886139" cy="189750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C268682-76A0-40A8-A312-E0CAF2AF824E}"/>
              </a:ext>
            </a:extLst>
          </p:cNvPr>
          <p:cNvSpPr/>
          <p:nvPr/>
        </p:nvSpPr>
        <p:spPr>
          <a:xfrm>
            <a:off x="0" y="345941"/>
            <a:ext cx="3231885" cy="633426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DFDF59-3DC3-4046-A47D-5A79DFAAF682}"/>
              </a:ext>
            </a:extLst>
          </p:cNvPr>
          <p:cNvSpPr txBox="1"/>
          <p:nvPr/>
        </p:nvSpPr>
        <p:spPr>
          <a:xfrm>
            <a:off x="426586" y="481553"/>
            <a:ext cx="2493818" cy="2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/>
              <a:t>Together we save our planet</a:t>
            </a:r>
            <a:endParaRPr lang="en-CA" sz="1400" b="1" baseline="300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144490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First name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678154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Last name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BE901A-096C-46D7-B2AD-17511F414C65}"/>
              </a:ext>
            </a:extLst>
          </p:cNvPr>
          <p:cNvSpPr txBox="1"/>
          <p:nvPr/>
        </p:nvSpPr>
        <p:spPr>
          <a:xfrm>
            <a:off x="116122" y="4125534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CA"/>
              <a:t>E-mail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059C74-22E2-48E7-B62B-4A4103B58842}"/>
              </a:ext>
            </a:extLst>
          </p:cNvPr>
          <p:cNvGrpSpPr/>
          <p:nvPr/>
        </p:nvGrpSpPr>
        <p:grpSpPr>
          <a:xfrm>
            <a:off x="116122" y="4474373"/>
            <a:ext cx="2971938" cy="227418"/>
            <a:chOff x="142875" y="1504949"/>
            <a:chExt cx="1457532" cy="24622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6B7BDB-EBDA-4D39-877A-003A2F745024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/>
                <a:t>Password 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4067984-A7CF-42EC-9669-2542465E2C4B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147620" y="1608569"/>
            <a:ext cx="2971938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147620" y="1968889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Municipality/City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147620" y="2345627"/>
            <a:ext cx="143827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State/Province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695505" y="2345627"/>
            <a:ext cx="142405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Country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116122" y="955197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User profile</a:t>
            </a:r>
            <a:endParaRPr lang="en-CA" sz="1100" b="1" baseline="300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53E16FB-BE71-4F12-9EDB-475596E55DA9}"/>
              </a:ext>
            </a:extLst>
          </p:cNvPr>
          <p:cNvSpPr/>
          <p:nvPr/>
        </p:nvSpPr>
        <p:spPr>
          <a:xfrm>
            <a:off x="254568" y="6206412"/>
            <a:ext cx="1317019" cy="227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Confirm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EF5D4B-5128-4F80-A085-5752DFB499F8}"/>
              </a:ext>
            </a:extLst>
          </p:cNvPr>
          <p:cNvSpPr txBox="1"/>
          <p:nvPr/>
        </p:nvSpPr>
        <p:spPr>
          <a:xfrm>
            <a:off x="87753" y="3820330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Account login</a:t>
            </a:r>
            <a:endParaRPr lang="en-CA" sz="1100" b="1" baseline="3000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EF35AA-B1EE-4927-8320-8FC48A9C81F7}"/>
              </a:ext>
            </a:extLst>
          </p:cNvPr>
          <p:cNvGrpSpPr/>
          <p:nvPr/>
        </p:nvGrpSpPr>
        <p:grpSpPr>
          <a:xfrm>
            <a:off x="116122" y="4856207"/>
            <a:ext cx="2971938" cy="227418"/>
            <a:chOff x="142875" y="1504949"/>
            <a:chExt cx="1457532" cy="24622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FC26D2-3421-4F6E-91AC-5AED3B07BDBA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/>
                <a:t>Confirm password *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C6A293-4A1B-4A07-883D-2A54199BE80E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F11C683-C3DC-402F-97BC-01BA5E6EBD4B}"/>
              </a:ext>
            </a:extLst>
          </p:cNvPr>
          <p:cNvGrpSpPr/>
          <p:nvPr/>
        </p:nvGrpSpPr>
        <p:grpSpPr>
          <a:xfrm>
            <a:off x="182568" y="5417367"/>
            <a:ext cx="2898158" cy="430887"/>
            <a:chOff x="197411" y="5602866"/>
            <a:chExt cx="2898158" cy="466514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684852A-DC57-42C3-8DD8-E20346178879}"/>
                </a:ext>
              </a:extLst>
            </p:cNvPr>
            <p:cNvSpPr/>
            <p:nvPr/>
          </p:nvSpPr>
          <p:spPr>
            <a:xfrm>
              <a:off x="197411" y="5669886"/>
              <a:ext cx="144000" cy="144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AF46E3-1088-41F7-A38B-38E09E55A42E}"/>
                </a:ext>
              </a:extLst>
            </p:cNvPr>
            <p:cNvSpPr txBox="1"/>
            <p:nvPr/>
          </p:nvSpPr>
          <p:spPr>
            <a:xfrm>
              <a:off x="405727" y="5602866"/>
              <a:ext cx="2689842" cy="466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/>
                <a:t>Check here to confirm your</a:t>
              </a:r>
              <a:r>
                <a:rPr lang="en-CA" sz="1100" b="1"/>
                <a:t> profile, login, and parcel </a:t>
              </a:r>
              <a:r>
                <a:rPr lang="en-CA" sz="1100"/>
                <a:t>information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119251" y="3319962"/>
            <a:ext cx="297345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Organization name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70392DE-3B5E-44E5-A557-54007D8C9EF9}"/>
              </a:ext>
            </a:extLst>
          </p:cNvPr>
          <p:cNvSpPr/>
          <p:nvPr/>
        </p:nvSpPr>
        <p:spPr>
          <a:xfrm>
            <a:off x="1676539" y="6206412"/>
            <a:ext cx="1424054" cy="2274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Report Error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7EF5C9A-60E4-4B2D-B1B2-3B0B10EA8D4B}"/>
              </a:ext>
            </a:extLst>
          </p:cNvPr>
          <p:cNvGrpSpPr/>
          <p:nvPr/>
        </p:nvGrpSpPr>
        <p:grpSpPr>
          <a:xfrm>
            <a:off x="-9525" y="6623050"/>
            <a:ext cx="12201525" cy="231290"/>
            <a:chOff x="2972" y="127000"/>
            <a:chExt cx="12192001" cy="23129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1161B02-C963-4AB4-8FEB-1427D84722D9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8281B4-2C6C-4F38-BC3D-00749505809E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C399723-1AA2-4138-BD8B-6D47AB64726C}"/>
              </a:ext>
            </a:extLst>
          </p:cNvPr>
          <p:cNvGrpSpPr/>
          <p:nvPr/>
        </p:nvGrpSpPr>
        <p:grpSpPr>
          <a:xfrm>
            <a:off x="2972" y="-1710"/>
            <a:ext cx="12192001" cy="360000"/>
            <a:chOff x="2972" y="-1710"/>
            <a:chExt cx="12192001" cy="3600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042FBBE-92F2-46F5-848F-9C5AC248F4B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8" name="Graphic 127" descr="Smiling face with no fill">
              <a:extLst>
                <a:ext uri="{FF2B5EF4-FFF2-40B4-BE49-F238E27FC236}">
                  <a16:creationId xmlns:a16="http://schemas.microsoft.com/office/drawing/2014/main" id="{232AC3D1-213B-4C4C-92CC-7AB75B45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822184" y="14693"/>
              <a:ext cx="288000" cy="288000"/>
            </a:xfrm>
            <a:prstGeom prst="rect">
              <a:avLst/>
            </a:prstGeom>
          </p:spPr>
        </p:pic>
        <p:pic>
          <p:nvPicPr>
            <p:cNvPr id="129" name="Graphic 128" descr="Question mark">
              <a:extLst>
                <a:ext uri="{FF2B5EF4-FFF2-40B4-BE49-F238E27FC236}">
                  <a16:creationId xmlns:a16="http://schemas.microsoft.com/office/drawing/2014/main" id="{219D1C05-054F-4AD0-8D68-BA2823FF9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50844" y="25932"/>
              <a:ext cx="288000" cy="288000"/>
            </a:xfrm>
            <a:prstGeom prst="rect">
              <a:avLst/>
            </a:prstGeom>
          </p:spPr>
        </p:pic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6B75D85-68B9-4C4E-A046-DE966075B906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DC646E-6787-4DDB-BEF4-659873F7138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8FB0C94-DC64-45E8-A451-0894CAD24E67}"/>
                </a:ext>
              </a:extLst>
            </p:cNvPr>
            <p:cNvSpPr txBox="1"/>
            <p:nvPr/>
          </p:nvSpPr>
          <p:spPr>
            <a:xfrm>
              <a:off x="2302933" y="25568"/>
              <a:ext cx="63610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Account activation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DFD8CD3-31A6-453B-93F4-CFAD63FBC22D}"/>
              </a:ext>
            </a:extLst>
          </p:cNvPr>
          <p:cNvSpPr txBox="1"/>
          <p:nvPr/>
        </p:nvSpPr>
        <p:spPr>
          <a:xfrm>
            <a:off x="112053" y="3032538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Organization</a:t>
            </a:r>
            <a:endParaRPr lang="en-CA" sz="1100" b="1" baseline="300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5862BA-DABD-4631-9E1C-4A8BCA361133}"/>
              </a:ext>
            </a:extLst>
          </p:cNvPr>
          <p:cNvSpPr txBox="1"/>
          <p:nvPr/>
        </p:nvSpPr>
        <p:spPr>
          <a:xfrm>
            <a:off x="144490" y="2698040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CA"/>
              <a:t>Post code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AC9A56E-AEF2-44BA-B9F0-F166FD6B13A5}"/>
              </a:ext>
            </a:extLst>
          </p:cNvPr>
          <p:cNvSpPr/>
          <p:nvPr/>
        </p:nvSpPr>
        <p:spPr>
          <a:xfrm>
            <a:off x="0" y="-1614"/>
            <a:ext cx="12200251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02C280C-3510-45C8-8F93-CAE94970BCB3}"/>
              </a:ext>
            </a:extLst>
          </p:cNvPr>
          <p:cNvGrpSpPr/>
          <p:nvPr/>
        </p:nvGrpSpPr>
        <p:grpSpPr>
          <a:xfrm>
            <a:off x="2885957" y="712550"/>
            <a:ext cx="4915136" cy="1267748"/>
            <a:chOff x="2326280" y="2409803"/>
            <a:chExt cx="7466321" cy="2038391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D931DA0-9528-4615-A2AF-3C7501C55BE5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89AF7DE-DD8A-4FF9-9D7D-2A0AC417D181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/>
                <a:t>Congratulations!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7011DFF-8A19-40C9-B5D1-26F53ACDA04C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/>
                <a:t>X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B3C17B3-B93B-4C43-81B4-EEE896C00C61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49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/>
                <a:t>Your registration to ESAT is complete!</a:t>
              </a:r>
              <a:endParaRPr lang="en-CA" sz="2000" b="1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3E859F5-4A85-4738-A0C6-9576C1F168FE}"/>
                </a:ext>
              </a:extLst>
            </p:cNvPr>
            <p:cNvSpPr/>
            <p:nvPr/>
          </p:nvSpPr>
          <p:spPr>
            <a:xfrm>
              <a:off x="7694430" y="3986075"/>
              <a:ext cx="193794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/>
                <a:t>Go to login</a:t>
              </a:r>
              <a:endParaRPr lang="en-CA" sz="140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5399DAE-47C6-4982-8A2D-FA520703F034}"/>
              </a:ext>
            </a:extLst>
          </p:cNvPr>
          <p:cNvGrpSpPr/>
          <p:nvPr/>
        </p:nvGrpSpPr>
        <p:grpSpPr>
          <a:xfrm>
            <a:off x="7752950" y="1318427"/>
            <a:ext cx="3989627" cy="590195"/>
            <a:chOff x="3100593" y="5952262"/>
            <a:chExt cx="3989627" cy="638995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2E34C0E-DDC7-4122-8442-D3891CE0BFEC}"/>
                </a:ext>
              </a:extLst>
            </p:cNvPr>
            <p:cNvSpPr/>
            <p:nvPr/>
          </p:nvSpPr>
          <p:spPr>
            <a:xfrm>
              <a:off x="4410529" y="5952262"/>
              <a:ext cx="267969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/>
                <a:t>This will lead to the login page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D3930DF-5CEA-4777-9B25-D6EFED87A24C}"/>
                </a:ext>
              </a:extLst>
            </p:cNvPr>
            <p:cNvCxnSpPr>
              <a:cxnSpLocks/>
              <a:stCxn id="90" idx="1"/>
            </p:cNvCxnSpPr>
            <p:nvPr/>
          </p:nvCxnSpPr>
          <p:spPr>
            <a:xfrm flipH="1">
              <a:off x="3100593" y="6271760"/>
              <a:ext cx="1309936" cy="1963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636133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3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E24B3471-15BE-410A-8E63-348ADB25B34A}"/>
              </a:ext>
            </a:extLst>
          </p:cNvPr>
          <p:cNvGraphicFramePr>
            <a:graphicFrameLocks noGrp="1"/>
          </p:cNvGraphicFramePr>
          <p:nvPr/>
        </p:nvGraphicFramePr>
        <p:xfrm>
          <a:off x="2437695" y="4907313"/>
          <a:ext cx="7309822" cy="1731328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651184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51184">
                  <a:extLst>
                    <a:ext uri="{9D8B030D-6E8A-4147-A177-3AD203B41FA5}">
                      <a16:colId xmlns:a16="http://schemas.microsoft.com/office/drawing/2014/main" val="3328970071"/>
                    </a:ext>
                  </a:extLst>
                </a:gridCol>
                <a:gridCol w="245314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441713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12601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41392"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BMP type 1 (0.78 ha), BMP type 2 (1.55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850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/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BMP type 1 (3.45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BMP type 3 (0.03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1,260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BMP type 1 (2.89 ha, 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B12B03C-BC1A-4D01-991E-ACD410F22E20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A5A99CF-E9A6-4C6F-9359-C2919672533F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0556D-196B-4397-9A7E-5341198CEBB4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A7C7626-0EBC-427D-9158-4681E9789486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3080A-7CB1-493F-8DC4-66A0D540EC93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13E507-8830-4AC4-84E5-9466700CC0EC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8D34DEA4-C4CB-45B6-8E62-4F6EFA3C3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C9B916-F211-48C3-8D8E-8AE5A7D39B8C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838EDB05-7AEC-40DF-81B2-D3321357F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4F058CF1-A5FF-4F87-A4BF-1B8694B84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4D7D6F7-14AD-4543-8227-FBE610EC14B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FDE3D8-79BF-4167-B333-A822EA2F090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7DA109-9BCE-4BF7-A75B-090C7F3F6998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BMP selection &amp; overview – 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2F4FBA-06B0-4275-88BE-F146A81CED51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1FFA3D-8020-4B2A-85AE-8A4329ED8FBC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5959FA-F738-4241-AEC8-DD9D8F0B496C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FE1B2D-97FB-452C-8E8A-72F8710F5158}"/>
              </a:ext>
            </a:extLst>
          </p:cNvPr>
          <p:cNvGrpSpPr/>
          <p:nvPr/>
        </p:nvGrpSpPr>
        <p:grpSpPr>
          <a:xfrm>
            <a:off x="-1" y="340757"/>
            <a:ext cx="2437695" cy="6278319"/>
            <a:chOff x="-1" y="340757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C41486-E473-48DF-8A1E-D67F90DBDC0A}"/>
                </a:ext>
              </a:extLst>
            </p:cNvPr>
            <p:cNvSpPr/>
            <p:nvPr/>
          </p:nvSpPr>
          <p:spPr>
            <a:xfrm>
              <a:off x="-1" y="340757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075A83-371D-462C-AD0C-CB2D401341AC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11AD9E-0247-4522-B7FF-51DED8B757CF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F1E8D2-5ACF-444A-8DB0-BA24C8D1640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B110AF5-9473-434F-A77B-CE17A3A11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19B85BE-57E2-4E55-8A74-53CEC7196443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95F55C-C5A6-417A-9E6E-5AA47E57A072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6E134-E2CB-4D48-8B65-A1E02ACB524F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E487B014-FFD2-4091-9686-EB8259974F52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25D879B9-FA76-4D96-8EB8-0A65C54C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959960-689D-4AE8-8011-30658D5B165E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err="1">
                <a:solidFill>
                  <a:schemeClr val="tx1"/>
                </a:solidFill>
              </a:rPr>
              <a:t>Modeste</a:t>
            </a:r>
            <a:r>
              <a:rPr lang="en-CA" sz="100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C878B0B4-FD50-4C3C-BD17-0E3BE7FC9269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F464C7-88E4-493F-8A76-9867CBDD2125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C7038A-2B57-4AD5-B69B-E93B95ED68B4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DEBD522-AF0D-4AC5-A473-67C5E074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76DDCB9-3167-4DB1-B49D-B6320784622F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DEE5A3-70EB-4545-AB20-6A1608795486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A073C3-B8CC-490E-8C5F-41FC8976D55E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55E1B272-06C8-40F5-A30B-7BCB3C5CE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11900147-B668-4C7F-92EC-FDDAD9312FFD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79A935-F524-4160-8EE7-77788CD76C67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B6F364-2DC6-4DAD-8A14-DE5540C32DB7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>
                  <a:solidFill>
                    <a:schemeClr val="accent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04F3F46E-0331-41A2-B81E-0E1543561DCC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D14A4515-5C57-4BE2-93C6-9DC859E63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BCDBCB-080F-40FB-9528-8AC722CEB7AF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779B918-8E2E-4DF4-AF84-8B4BE563B1B9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5DACD6-56B8-49D8-9D86-F2ED554311C2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39DEF80-80D7-4307-AE03-737E5E8B30B5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908EB5E-8AA4-4C15-8575-7CA21A729967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87DFB9C-4842-4194-8909-A1DBB5C7CAE8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515B9E5-54FB-4C58-AF3E-EB81DEBD6B84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297EE20-FEA0-44A9-B321-8B2D6BDC6A2E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011AB-194F-4F58-8FF4-EB6094DFD3B5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69FE626-831A-47E2-8023-E7CE04116D61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3EECE84F-D526-4AC7-AD9F-07FBAD27DA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C75C4236-3B08-4EDC-8C53-29FB991A03EB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7276BE-3A33-44ED-8F5C-5445CF78CE9C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AAA0E354-6EAE-42AD-8702-A5AE17CC3E9E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0C4DFD98-709F-43EF-98D2-4E7A8A68E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9CAEDA-8EB3-41FF-9390-385B538CBE1B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50F9CB-974E-4794-92D6-F48791C3954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err="1">
                  <a:solidFill>
                    <a:schemeClr val="tx1"/>
                  </a:solidFill>
                </a:rPr>
                <a:t>Indianfarm</a:t>
              </a:r>
              <a:r>
                <a:rPr lang="en-CA" sz="100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E20A896D-63D7-4CDD-AB24-E9CE016D42D9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5D541F3A-82F8-468F-983A-EA51577B7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E001D2-5DA4-42F5-A950-EFF43CB6D5CD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0E32B9C-97C7-4FD9-AFE9-586F42E44242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764CE1E0-E3BF-4D1A-BAA9-70C82936BE46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0B0AE3FF-AA9D-4A71-9D39-7FC31744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86A20A5-A02C-4480-AD57-B29D8D3261B1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E3122FC-73F1-4C9C-95C1-75AD31C7CBFC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63EE437-CE8A-48EB-9868-D5650165A54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D60A14B0-25DB-419B-B9F5-B1F9792F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7B812B28-4A87-49B1-8A06-9F508B5C4574}"/>
              </a:ext>
            </a:extLst>
          </p:cNvPr>
          <p:cNvSpPr/>
          <p:nvPr/>
        </p:nvSpPr>
        <p:spPr>
          <a:xfrm>
            <a:off x="9753129" y="352731"/>
            <a:ext cx="2437695" cy="6266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B2B884-4ED4-4FCC-9ACC-6C593FD8C78D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0BAD1BE-A529-4373-85BB-0C1DD13E2762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8AED53-81CF-4014-B198-EF49173EDDCF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C9388BF-8329-42CB-8DFB-9000889418FE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040FAE7-B5D6-479D-B491-1D6A7DB5716C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D096A8C-34C6-4BFB-9258-D7316621FA78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69E9FDD-3440-4DAE-A5CB-4058DC098D61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65B5945-4C9F-4146-B93A-B60FEF847758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524254B-6F82-48E2-9977-47E9194B966F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A37DE93-7E53-4CD0-85CC-9812BEE299E6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/>
                <a:t>M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EF2E03-7A0F-4F8B-A1B5-F2EEB85B9DBE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6C8B9D5-A43D-4FFC-83D3-57C5C92C79CB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3587759-D84F-40A8-A037-EC7F0360DCC3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1D1E10F-8139-43CB-94A8-65F1A52E350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EB527-B924-458C-BD97-FB41C5B53608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D1E8348-C855-439E-9A01-5F20E6B7C5F5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B18D94E-77D0-4543-AD01-46FEF85409EB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/>
                <a:t>M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02F85B1-7964-462C-A6A1-FB61BFC196D4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DEFDBD4-6D9D-4F3F-92FC-674D9F76F311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BF7CE57-2256-4A76-940A-D3EEAE346301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C5048D3-2D4C-41C8-A551-AAE4C98E459E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CBC2B0-95F6-4E21-B040-15C39866F1AB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3483AF6-6797-411E-975C-FB412B5F61CC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912EFBB-4D36-4B9B-B28E-D46B79443035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8DCB33F-BCF4-48F5-BD39-289D45E11C38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CDCA9F14-3867-4403-9116-9B7823E3183E}"/>
              </a:ext>
            </a:extLst>
          </p:cNvPr>
          <p:cNvGraphicFramePr>
            <a:graphicFrameLocks noGrp="1"/>
          </p:cNvGraphicFramePr>
          <p:nvPr/>
        </p:nvGraphicFramePr>
        <p:xfrm>
          <a:off x="6954919" y="626943"/>
          <a:ext cx="1218677" cy="229874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810929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1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2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Multiple BMP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17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47010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F654FF3-8D6E-438E-BD05-CD56296E8E62}"/>
              </a:ext>
            </a:extLst>
          </p:cNvPr>
          <p:cNvGrpSpPr/>
          <p:nvPr/>
        </p:nvGrpSpPr>
        <p:grpSpPr>
          <a:xfrm>
            <a:off x="6951942" y="421505"/>
            <a:ext cx="1218677" cy="2164844"/>
            <a:chOff x="7018629" y="437025"/>
            <a:chExt cx="1218677" cy="2164844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082327-7A41-40A0-9FC9-50473B8857BF}"/>
                </a:ext>
              </a:extLst>
            </p:cNvPr>
            <p:cNvGrpSpPr/>
            <p:nvPr/>
          </p:nvGrpSpPr>
          <p:grpSpPr>
            <a:xfrm>
              <a:off x="7018629" y="437025"/>
              <a:ext cx="1218677" cy="205437"/>
              <a:chOff x="6528872" y="1807230"/>
              <a:chExt cx="1795701" cy="449218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EFEDC0D-436C-4AED-90EE-1939AE28BAB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C0A2713B-D2B4-42E8-9C5C-7E2B290DEBD0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C354CA-E3BB-45CD-9A32-A38099F2A5FF}"/>
                </a:ext>
              </a:extLst>
            </p:cNvPr>
            <p:cNvSpPr/>
            <p:nvPr/>
          </p:nvSpPr>
          <p:spPr>
            <a:xfrm>
              <a:off x="7314808" y="1494266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F30990F-B692-4AE0-982C-29B1B4B91819}"/>
                </a:ext>
              </a:extLst>
            </p:cNvPr>
            <p:cNvSpPr/>
            <p:nvPr/>
          </p:nvSpPr>
          <p:spPr>
            <a:xfrm>
              <a:off x="7332533" y="1268474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810D326-F389-45D9-93A1-5EFC16DA703F}"/>
                </a:ext>
              </a:extLst>
            </p:cNvPr>
            <p:cNvSpPr/>
            <p:nvPr/>
          </p:nvSpPr>
          <p:spPr>
            <a:xfrm>
              <a:off x="7354879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BC3A14-ED1F-45C3-8B66-F40DBD627C37}"/>
                </a:ext>
              </a:extLst>
            </p:cNvPr>
            <p:cNvSpPr/>
            <p:nvPr/>
          </p:nvSpPr>
          <p:spPr>
            <a:xfrm>
              <a:off x="7361918" y="2291604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6C024E8-C167-4B75-82BC-5C294163DD8B}"/>
                </a:ext>
              </a:extLst>
            </p:cNvPr>
            <p:cNvSpPr/>
            <p:nvPr/>
          </p:nvSpPr>
          <p:spPr>
            <a:xfrm>
              <a:off x="7315870" y="1679508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D5942B2-7CD4-463A-8C39-E65A75174471}"/>
                </a:ext>
              </a:extLst>
            </p:cNvPr>
            <p:cNvSpPr/>
            <p:nvPr/>
          </p:nvSpPr>
          <p:spPr>
            <a:xfrm>
              <a:off x="7314841" y="1888553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7CB3D6A-D969-4447-B2A0-5A9EB5251473}"/>
                </a:ext>
              </a:extLst>
            </p:cNvPr>
            <p:cNvSpPr/>
            <p:nvPr/>
          </p:nvSpPr>
          <p:spPr>
            <a:xfrm>
              <a:off x="7314808" y="2095499"/>
              <a:ext cx="18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90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ED836E5-67D3-409B-A93F-0296F2F52471}"/>
                </a:ext>
              </a:extLst>
            </p:cNvPr>
            <p:cNvSpPr/>
            <p:nvPr/>
          </p:nvSpPr>
          <p:spPr>
            <a:xfrm>
              <a:off x="7361918" y="2493869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3E3D0C8-DCFE-4BB0-BC55-C94271CE181D}"/>
                </a:ext>
              </a:extLst>
            </p:cNvPr>
            <p:cNvSpPr/>
            <p:nvPr/>
          </p:nvSpPr>
          <p:spPr>
            <a:xfrm>
              <a:off x="7354879" y="982813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E8436C-90BB-40DA-863B-AC23D96DFB07}"/>
              </a:ext>
            </a:extLst>
          </p:cNvPr>
          <p:cNvGrpSpPr/>
          <p:nvPr/>
        </p:nvGrpSpPr>
        <p:grpSpPr>
          <a:xfrm>
            <a:off x="9358808" y="3073394"/>
            <a:ext cx="283264" cy="1554930"/>
            <a:chOff x="9308314" y="2956477"/>
            <a:chExt cx="338513" cy="1721123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BD3C9E1-4D73-41AF-88DA-F3774556D25D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+</a:t>
              </a:r>
            </a:p>
            <a:p>
              <a:pPr algn="ctr"/>
              <a:endParaRPr lang="en-CA" sz="1400"/>
            </a:p>
            <a:p>
              <a:pPr algn="ctr"/>
              <a:r>
                <a:rPr lang="en-CA" sz="1400">
                  <a:sym typeface="Symbol" panose="05050102010706020507" pitchFamily="18" charset="2"/>
                </a:rPr>
                <a:t></a:t>
              </a:r>
              <a:endParaRPr lang="en-CA" sz="1400"/>
            </a:p>
          </p:txBody>
        </p:sp>
        <p:pic>
          <p:nvPicPr>
            <p:cNvPr id="112" name="Graphic 111" descr="World">
              <a:extLst>
                <a:ext uri="{FF2B5EF4-FFF2-40B4-BE49-F238E27FC236}">
                  <a16:creationId xmlns:a16="http://schemas.microsoft.com/office/drawing/2014/main" id="{2142FD90-3E28-4F5B-AFDD-5F666006C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113" name="Graphic 112" descr="Map compass">
              <a:extLst>
                <a:ext uri="{FF2B5EF4-FFF2-40B4-BE49-F238E27FC236}">
                  <a16:creationId xmlns:a16="http://schemas.microsoft.com/office/drawing/2014/main" id="{3C7F0508-1533-4E51-BA05-422EA6475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8BCB898-68BA-4383-B9F0-6599E7D38957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D7F4995-68A5-420A-BEEC-70F33F01C6D9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D66E423-A271-4D35-9879-439FAB0B3C8A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AEBC2B-FA87-4D5E-97AA-40589D1FAA71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B87D6B2-E038-4699-BDB1-04A5F853D258}"/>
              </a:ext>
            </a:extLst>
          </p:cNvPr>
          <p:cNvGrpSpPr/>
          <p:nvPr/>
        </p:nvGrpSpPr>
        <p:grpSpPr>
          <a:xfrm>
            <a:off x="9502715" y="5264051"/>
            <a:ext cx="238994" cy="1355026"/>
            <a:chOff x="9628698" y="5316713"/>
            <a:chExt cx="231665" cy="150903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A6116D6-5794-45D1-AD23-6CB8DDF7A0F8}"/>
                </a:ext>
              </a:extLst>
            </p:cNvPr>
            <p:cNvSpPr/>
            <p:nvPr/>
          </p:nvSpPr>
          <p:spPr>
            <a:xfrm>
              <a:off x="9628698" y="5316713"/>
              <a:ext cx="231665" cy="15090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FE0B228-68E5-4B48-850F-080B87939823}"/>
                </a:ext>
              </a:extLst>
            </p:cNvPr>
            <p:cNvSpPr/>
            <p:nvPr/>
          </p:nvSpPr>
          <p:spPr>
            <a:xfrm>
              <a:off x="9634311" y="5595687"/>
              <a:ext cx="226051" cy="2709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34C68AC-F115-408D-BD60-17B446927861}"/>
              </a:ext>
            </a:extLst>
          </p:cNvPr>
          <p:cNvSpPr/>
          <p:nvPr/>
        </p:nvSpPr>
        <p:spPr>
          <a:xfrm>
            <a:off x="9924163" y="6295869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710A1B68-51F1-4C28-84B4-D8347B5B2464}"/>
              </a:ext>
            </a:extLst>
          </p:cNvPr>
          <p:cNvGraphicFramePr>
            <a:graphicFrameLocks noGrp="1"/>
          </p:cNvGraphicFramePr>
          <p:nvPr/>
        </p:nvGraphicFramePr>
        <p:xfrm>
          <a:off x="9889329" y="3716273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/>
                        <a:t>Total P off-site (kg/</a:t>
                      </a:r>
                      <a:r>
                        <a:rPr lang="en-CA" sz="1000" err="1"/>
                        <a:t>yr</a:t>
                      </a:r>
                      <a:r>
                        <a:rPr lang="en-CA" sz="10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/>
                        <a:t>Carbon (ton/</a:t>
                      </a:r>
                      <a:r>
                        <a:rPr lang="en-CA" sz="1000" err="1"/>
                        <a:t>yr</a:t>
                      </a:r>
                      <a:r>
                        <a:rPr lang="en-CA" sz="10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6642F781-2C59-4A85-967A-97E1B9F9BC08}"/>
              </a:ext>
            </a:extLst>
          </p:cNvPr>
          <p:cNvGraphicFramePr>
            <a:graphicFrameLocks noGrp="1"/>
          </p:cNvGraphicFramePr>
          <p:nvPr/>
        </p:nvGraphicFramePr>
        <p:xfrm>
          <a:off x="9889984" y="791315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26" name="TextBox 125">
            <a:extLst>
              <a:ext uri="{FF2B5EF4-FFF2-40B4-BE49-F238E27FC236}">
                <a16:creationId xmlns:a16="http://schemas.microsoft.com/office/drawing/2014/main" id="{49CEC65B-8783-4398-B782-B0A82A9FF426}"/>
              </a:ext>
            </a:extLst>
          </p:cNvPr>
          <p:cNvSpPr txBox="1"/>
          <p:nvPr/>
        </p:nvSpPr>
        <p:spPr>
          <a:xfrm>
            <a:off x="9856982" y="345783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36D902E-4A8F-4FAB-AE4D-4B8959072F4F}"/>
              </a:ext>
            </a:extLst>
          </p:cNvPr>
          <p:cNvSpPr txBox="1"/>
          <p:nvPr/>
        </p:nvSpPr>
        <p:spPr>
          <a:xfrm>
            <a:off x="9852590" y="52413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B2D1C4A-8FF9-48A6-9602-4CC0611DEA23}"/>
              </a:ext>
            </a:extLst>
          </p:cNvPr>
          <p:cNvGrpSpPr/>
          <p:nvPr/>
        </p:nvGrpSpPr>
        <p:grpSpPr>
          <a:xfrm>
            <a:off x="6709441" y="4699443"/>
            <a:ext cx="2984293" cy="649664"/>
            <a:chOff x="7265376" y="3429001"/>
            <a:chExt cx="3537613" cy="1100841"/>
          </a:xfrm>
        </p:grpSpPr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4BED51E7-D75D-4F5D-A180-29F63E3A7D9A}"/>
                </a:ext>
              </a:extLst>
            </p:cNvPr>
            <p:cNvSpPr/>
            <p:nvPr/>
          </p:nvSpPr>
          <p:spPr>
            <a:xfrm>
              <a:off x="8724901" y="3429001"/>
              <a:ext cx="2078088" cy="3169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*** NONE ***</a:t>
              </a:r>
            </a:p>
          </p:txBody>
        </p: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1D368208-176E-4C43-B80A-5CEBDD150E28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E730E5E3-30ED-4B6E-8743-98CA53C09088}"/>
                </a:ext>
              </a:extLst>
            </p:cNvPr>
            <p:cNvSpPr/>
            <p:nvPr/>
          </p:nvSpPr>
          <p:spPr>
            <a:xfrm>
              <a:off x="8868475" y="3755825"/>
              <a:ext cx="1922897" cy="774017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90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0D126D9-10EE-46FF-A894-7017958E63A7}"/>
                </a:ext>
              </a:extLst>
            </p:cNvPr>
            <p:cNvSpPr/>
            <p:nvPr/>
          </p:nvSpPr>
          <p:spPr>
            <a:xfrm>
              <a:off x="8898501" y="4120713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Cost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3DD974C-4FA6-4DD9-B61A-635D201DE68B}"/>
                </a:ext>
              </a:extLst>
            </p:cNvPr>
            <p:cNvSpPr/>
            <p:nvPr/>
          </p:nvSpPr>
          <p:spPr>
            <a:xfrm>
              <a:off x="8885766" y="3853412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7969086E-2115-4FAB-A1CB-4D73639A691C}"/>
                </a:ext>
              </a:extLst>
            </p:cNvPr>
            <p:cNvSpPr/>
            <p:nvPr/>
          </p:nvSpPr>
          <p:spPr>
            <a:xfrm>
              <a:off x="7265376" y="3481628"/>
              <a:ext cx="1429773" cy="170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0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F33E13E-B038-4A4A-8EB1-A79D9461BC29}"/>
              </a:ext>
            </a:extLst>
          </p:cNvPr>
          <p:cNvSpPr/>
          <p:nvPr/>
        </p:nvSpPr>
        <p:spPr>
          <a:xfrm>
            <a:off x="0" y="-171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2184C6D-E4D8-42FD-9A77-F15414DDE145}"/>
              </a:ext>
            </a:extLst>
          </p:cNvPr>
          <p:cNvGrpSpPr/>
          <p:nvPr/>
        </p:nvGrpSpPr>
        <p:grpSpPr>
          <a:xfrm>
            <a:off x="2551996" y="2349144"/>
            <a:ext cx="3700709" cy="1239492"/>
            <a:chOff x="2393071" y="973851"/>
            <a:chExt cx="3700709" cy="1239492"/>
          </a:xfrm>
        </p:grpSpPr>
        <p:sp>
          <p:nvSpPr>
            <p:cNvPr id="130" name="Speech Bubble: Rectangle 129">
              <a:extLst>
                <a:ext uri="{FF2B5EF4-FFF2-40B4-BE49-F238E27FC236}">
                  <a16:creationId xmlns:a16="http://schemas.microsoft.com/office/drawing/2014/main" id="{A13353F0-4681-453C-B399-E56799B316F4}"/>
                </a:ext>
              </a:extLst>
            </p:cNvPr>
            <p:cNvSpPr/>
            <p:nvPr/>
          </p:nvSpPr>
          <p:spPr>
            <a:xfrm rot="5400000">
              <a:off x="3623680" y="-256758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/>
                <a:t>BMP selection &amp; overview tool summarizes selected BMP(s) in each LSD/parcel and their cost(s) and effectiveness.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A99B4F4-5D5B-4BED-AF77-86CA4DA80C60}"/>
                </a:ext>
              </a:extLst>
            </p:cNvPr>
            <p:cNvSpPr/>
            <p:nvPr/>
          </p:nvSpPr>
          <p:spPr>
            <a:xfrm>
              <a:off x="4043849" y="1866768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/>
                <a:t>Dismiss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C101B66-D6AA-48CB-8311-4A33909CF319}"/>
                </a:ext>
              </a:extLst>
            </p:cNvPr>
            <p:cNvSpPr/>
            <p:nvPr/>
          </p:nvSpPr>
          <p:spPr>
            <a:xfrm>
              <a:off x="4886068" y="1867516"/>
              <a:ext cx="1186075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/>
                <a:t>Never show again</a:t>
              </a:r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4DB4492-1E0E-43B5-8A68-A6F13633007B}"/>
              </a:ext>
            </a:extLst>
          </p:cNvPr>
          <p:cNvSpPr/>
          <p:nvPr/>
        </p:nvSpPr>
        <p:spPr>
          <a:xfrm>
            <a:off x="6878025" y="1337495"/>
            <a:ext cx="2721744" cy="16265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/>
              <a:t>When click on “BMP selection &amp; overview”, show introduction pop-up (this page) of BMP selection &amp; overview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/>
              <a:t>User can also directly start from this tool without running BMP scope &amp; intelligent recommendation tool</a:t>
            </a:r>
          </a:p>
        </p:txBody>
      </p:sp>
    </p:spTree>
    <p:extLst>
      <p:ext uri="{BB962C8B-B14F-4D97-AF65-F5344CB8AC3E}">
        <p14:creationId xmlns:p14="http://schemas.microsoft.com/office/powerpoint/2010/main" val="203069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E24B3471-15BE-410A-8E63-348ADB25B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165117"/>
              </p:ext>
            </p:extLst>
          </p:nvPr>
        </p:nvGraphicFramePr>
        <p:xfrm>
          <a:off x="2437695" y="4907313"/>
          <a:ext cx="7309822" cy="1731328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651184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51184">
                  <a:extLst>
                    <a:ext uri="{9D8B030D-6E8A-4147-A177-3AD203B41FA5}">
                      <a16:colId xmlns:a16="http://schemas.microsoft.com/office/drawing/2014/main" val="3328970071"/>
                    </a:ext>
                  </a:extLst>
                </a:gridCol>
                <a:gridCol w="245314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441713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12601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41392"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BMP type 1 (0.78 ha), BMP type 2 (1.55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850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/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BMP type 1 (3.45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BMP type 3 (0.03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1,260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BMP type 1 (2.89 ha, 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B12B03C-BC1A-4D01-991E-ACD410F22E20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A5A99CF-E9A6-4C6F-9359-C2919672533F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0556D-196B-4397-9A7E-5341198CEBB4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A7C7626-0EBC-427D-9158-4681E9789486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3080A-7CB1-493F-8DC4-66A0D540EC93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13E507-8830-4AC4-84E5-9466700CC0EC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8D34DEA4-C4CB-45B6-8E62-4F6EFA3C3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C9B916-F211-48C3-8D8E-8AE5A7D39B8C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838EDB05-7AEC-40DF-81B2-D3321357F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4F058CF1-A5FF-4F87-A4BF-1B8694B84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4D7D6F7-14AD-4543-8227-FBE610EC14B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FDE3D8-79BF-4167-B333-A822EA2F090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7DA109-9BCE-4BF7-A75B-090C7F3F6998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BMP selection &amp; overview – 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2F4FBA-06B0-4275-88BE-F146A81CED51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1FFA3D-8020-4B2A-85AE-8A4329ED8FBC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5959FA-F738-4241-AEC8-DD9D8F0B496C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FE1B2D-97FB-452C-8E8A-72F8710F5158}"/>
              </a:ext>
            </a:extLst>
          </p:cNvPr>
          <p:cNvGrpSpPr/>
          <p:nvPr/>
        </p:nvGrpSpPr>
        <p:grpSpPr>
          <a:xfrm>
            <a:off x="-1" y="340757"/>
            <a:ext cx="2437695" cy="6278319"/>
            <a:chOff x="-1" y="340757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C41486-E473-48DF-8A1E-D67F90DBDC0A}"/>
                </a:ext>
              </a:extLst>
            </p:cNvPr>
            <p:cNvSpPr/>
            <p:nvPr/>
          </p:nvSpPr>
          <p:spPr>
            <a:xfrm>
              <a:off x="-1" y="340757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075A83-371D-462C-AD0C-CB2D401341AC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11AD9E-0247-4522-B7FF-51DED8B757CF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F1E8D2-5ACF-444A-8DB0-BA24C8D1640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B110AF5-9473-434F-A77B-CE17A3A11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19B85BE-57E2-4E55-8A74-53CEC7196443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95F55C-C5A6-417A-9E6E-5AA47E57A072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6E134-E2CB-4D48-8B65-A1E02ACB524F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E487B014-FFD2-4091-9686-EB8259974F52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25D879B9-FA76-4D96-8EB8-0A65C54C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959960-689D-4AE8-8011-30658D5B165E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err="1">
                <a:solidFill>
                  <a:schemeClr val="tx1"/>
                </a:solidFill>
              </a:rPr>
              <a:t>Modeste</a:t>
            </a:r>
            <a:r>
              <a:rPr lang="en-CA" sz="100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C878B0B4-FD50-4C3C-BD17-0E3BE7FC9269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F464C7-88E4-493F-8A76-9867CBDD2125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C7038A-2B57-4AD5-B69B-E93B95ED68B4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DEBD522-AF0D-4AC5-A473-67C5E074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76DDCB9-3167-4DB1-B49D-B6320784622F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DEE5A3-70EB-4545-AB20-6A1608795486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A073C3-B8CC-490E-8C5F-41FC8976D55E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55E1B272-06C8-40F5-A30B-7BCB3C5CE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11900147-B668-4C7F-92EC-FDDAD9312FFD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79A935-F524-4160-8EE7-77788CD76C67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B6F364-2DC6-4DAD-8A14-DE5540C32DB7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>
                  <a:solidFill>
                    <a:schemeClr val="accent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04F3F46E-0331-41A2-B81E-0E1543561DCC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D14A4515-5C57-4BE2-93C6-9DC859E63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BCDBCB-080F-40FB-9528-8AC722CEB7AF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779B918-8E2E-4DF4-AF84-8B4BE563B1B9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5DACD6-56B8-49D8-9D86-F2ED554311C2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39DEF80-80D7-4307-AE03-737E5E8B30B5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908EB5E-8AA4-4C15-8575-7CA21A729967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87DFB9C-4842-4194-8909-A1DBB5C7CAE8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515B9E5-54FB-4C58-AF3E-EB81DEBD6B84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297EE20-FEA0-44A9-B321-8B2D6BDC6A2E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011AB-194F-4F58-8FF4-EB6094DFD3B5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69FE626-831A-47E2-8023-E7CE04116D61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3EECE84F-D526-4AC7-AD9F-07FBAD27DA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C75C4236-3B08-4EDC-8C53-29FB991A03EB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7276BE-3A33-44ED-8F5C-5445CF78CE9C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AAA0E354-6EAE-42AD-8702-A5AE17CC3E9E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0C4DFD98-709F-43EF-98D2-4E7A8A68E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9CAEDA-8EB3-41FF-9390-385B538CBE1B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50F9CB-974E-4794-92D6-F48791C3954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err="1">
                  <a:solidFill>
                    <a:schemeClr val="tx1"/>
                  </a:solidFill>
                </a:rPr>
                <a:t>Indianfarm</a:t>
              </a:r>
              <a:r>
                <a:rPr lang="en-CA" sz="100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E20A896D-63D7-4CDD-AB24-E9CE016D42D9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5D541F3A-82F8-468F-983A-EA51577B7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E001D2-5DA4-42F5-A950-EFF43CB6D5CD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0E32B9C-97C7-4FD9-AFE9-586F42E44242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764CE1E0-E3BF-4D1A-BAA9-70C82936BE46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0B0AE3FF-AA9D-4A71-9D39-7FC31744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86A20A5-A02C-4480-AD57-B29D8D3261B1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E3122FC-73F1-4C9C-95C1-75AD31C7CBFC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63EE437-CE8A-48EB-9868-D5650165A54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D60A14B0-25DB-419B-B9F5-B1F9792F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7B812B28-4A87-49B1-8A06-9F508B5C4574}"/>
              </a:ext>
            </a:extLst>
          </p:cNvPr>
          <p:cNvSpPr/>
          <p:nvPr/>
        </p:nvSpPr>
        <p:spPr>
          <a:xfrm>
            <a:off x="9753129" y="352731"/>
            <a:ext cx="2437695" cy="6266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B2B884-4ED4-4FCC-9ACC-6C593FD8C78D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0BAD1BE-A529-4373-85BB-0C1DD13E2762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8AED53-81CF-4014-B198-EF49173EDDCF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C9388BF-8329-42CB-8DFB-9000889418FE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040FAE7-B5D6-479D-B491-1D6A7DB5716C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D096A8C-34C6-4BFB-9258-D7316621FA78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69E9FDD-3440-4DAE-A5CB-4058DC098D61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65B5945-4C9F-4146-B93A-B60FEF847758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524254B-6F82-48E2-9977-47E9194B966F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A37DE93-7E53-4CD0-85CC-9812BEE299E6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/>
                <a:t>M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EF2E03-7A0F-4F8B-A1B5-F2EEB85B9DBE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6C8B9D5-A43D-4FFC-83D3-57C5C92C79CB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3587759-D84F-40A8-A037-EC7F0360DCC3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1D1E10F-8139-43CB-94A8-65F1A52E350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EB527-B924-458C-BD97-FB41C5B53608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D1E8348-C855-439E-9A01-5F20E6B7C5F5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B18D94E-77D0-4543-AD01-46FEF85409EB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/>
                <a:t>M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02F85B1-7964-462C-A6A1-FB61BFC196D4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DEFDBD4-6D9D-4F3F-92FC-674D9F76F311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BF7CE57-2256-4A76-940A-D3EEAE346301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C5048D3-2D4C-41C8-A551-AAE4C98E459E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CBC2B0-95F6-4E21-B040-15C39866F1AB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3483AF6-6797-411E-975C-FB412B5F61CC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912EFBB-4D36-4B9B-B28E-D46B79443035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8DCB33F-BCF4-48F5-BD39-289D45E11C38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CDCA9F14-3867-4403-9116-9B7823E31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151068"/>
              </p:ext>
            </p:extLst>
          </p:nvPr>
        </p:nvGraphicFramePr>
        <p:xfrm>
          <a:off x="6954919" y="626943"/>
          <a:ext cx="1218677" cy="229874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810929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Multiple BMP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17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47010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F654FF3-8D6E-438E-BD05-CD56296E8E62}"/>
              </a:ext>
            </a:extLst>
          </p:cNvPr>
          <p:cNvGrpSpPr/>
          <p:nvPr/>
        </p:nvGrpSpPr>
        <p:grpSpPr>
          <a:xfrm>
            <a:off x="6951942" y="421505"/>
            <a:ext cx="1218677" cy="2164844"/>
            <a:chOff x="7018629" y="437025"/>
            <a:chExt cx="1218677" cy="2164844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082327-7A41-40A0-9FC9-50473B8857BF}"/>
                </a:ext>
              </a:extLst>
            </p:cNvPr>
            <p:cNvGrpSpPr/>
            <p:nvPr/>
          </p:nvGrpSpPr>
          <p:grpSpPr>
            <a:xfrm>
              <a:off x="7018629" y="437025"/>
              <a:ext cx="1218677" cy="205437"/>
              <a:chOff x="6528872" y="1807230"/>
              <a:chExt cx="1795701" cy="449218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EFEDC0D-436C-4AED-90EE-1939AE28BAB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C0A2713B-D2B4-42E8-9C5C-7E2B290DEBD0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C354CA-E3BB-45CD-9A32-A38099F2A5FF}"/>
                </a:ext>
              </a:extLst>
            </p:cNvPr>
            <p:cNvSpPr/>
            <p:nvPr/>
          </p:nvSpPr>
          <p:spPr>
            <a:xfrm>
              <a:off x="7314808" y="1494266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F30990F-B692-4AE0-982C-29B1B4B91819}"/>
                </a:ext>
              </a:extLst>
            </p:cNvPr>
            <p:cNvSpPr/>
            <p:nvPr/>
          </p:nvSpPr>
          <p:spPr>
            <a:xfrm>
              <a:off x="7332533" y="1268474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810D326-F389-45D9-93A1-5EFC16DA703F}"/>
                </a:ext>
              </a:extLst>
            </p:cNvPr>
            <p:cNvSpPr/>
            <p:nvPr/>
          </p:nvSpPr>
          <p:spPr>
            <a:xfrm>
              <a:off x="7354879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BC3A14-ED1F-45C3-8B66-F40DBD627C37}"/>
                </a:ext>
              </a:extLst>
            </p:cNvPr>
            <p:cNvSpPr/>
            <p:nvPr/>
          </p:nvSpPr>
          <p:spPr>
            <a:xfrm>
              <a:off x="7361918" y="2291604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6C024E8-C167-4B75-82BC-5C294163DD8B}"/>
                </a:ext>
              </a:extLst>
            </p:cNvPr>
            <p:cNvSpPr/>
            <p:nvPr/>
          </p:nvSpPr>
          <p:spPr>
            <a:xfrm>
              <a:off x="7315870" y="1679508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D5942B2-7CD4-463A-8C39-E65A75174471}"/>
                </a:ext>
              </a:extLst>
            </p:cNvPr>
            <p:cNvSpPr/>
            <p:nvPr/>
          </p:nvSpPr>
          <p:spPr>
            <a:xfrm>
              <a:off x="7314841" y="1888553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7CB3D6A-D969-4447-B2A0-5A9EB5251473}"/>
                </a:ext>
              </a:extLst>
            </p:cNvPr>
            <p:cNvSpPr/>
            <p:nvPr/>
          </p:nvSpPr>
          <p:spPr>
            <a:xfrm>
              <a:off x="7314808" y="2095499"/>
              <a:ext cx="18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90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ED836E5-67D3-409B-A93F-0296F2F52471}"/>
                </a:ext>
              </a:extLst>
            </p:cNvPr>
            <p:cNvSpPr/>
            <p:nvPr/>
          </p:nvSpPr>
          <p:spPr>
            <a:xfrm>
              <a:off x="7361918" y="2493869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3E3D0C8-DCFE-4BB0-BC55-C94271CE181D}"/>
                </a:ext>
              </a:extLst>
            </p:cNvPr>
            <p:cNvSpPr/>
            <p:nvPr/>
          </p:nvSpPr>
          <p:spPr>
            <a:xfrm>
              <a:off x="7354879" y="982813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E8436C-90BB-40DA-863B-AC23D96DFB07}"/>
              </a:ext>
            </a:extLst>
          </p:cNvPr>
          <p:cNvGrpSpPr/>
          <p:nvPr/>
        </p:nvGrpSpPr>
        <p:grpSpPr>
          <a:xfrm>
            <a:off x="9358808" y="3073394"/>
            <a:ext cx="283264" cy="1554930"/>
            <a:chOff x="9308314" y="2956477"/>
            <a:chExt cx="338513" cy="1721123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BD3C9E1-4D73-41AF-88DA-F3774556D25D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+</a:t>
              </a:r>
            </a:p>
            <a:p>
              <a:pPr algn="ctr"/>
              <a:endParaRPr lang="en-CA" sz="1400"/>
            </a:p>
            <a:p>
              <a:pPr algn="ctr"/>
              <a:r>
                <a:rPr lang="en-CA" sz="1400">
                  <a:sym typeface="Symbol" panose="05050102010706020507" pitchFamily="18" charset="2"/>
                </a:rPr>
                <a:t></a:t>
              </a:r>
              <a:endParaRPr lang="en-CA" sz="1400"/>
            </a:p>
          </p:txBody>
        </p:sp>
        <p:pic>
          <p:nvPicPr>
            <p:cNvPr id="112" name="Graphic 111" descr="World">
              <a:extLst>
                <a:ext uri="{FF2B5EF4-FFF2-40B4-BE49-F238E27FC236}">
                  <a16:creationId xmlns:a16="http://schemas.microsoft.com/office/drawing/2014/main" id="{2142FD90-3E28-4F5B-AFDD-5F666006C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113" name="Graphic 112" descr="Map compass">
              <a:extLst>
                <a:ext uri="{FF2B5EF4-FFF2-40B4-BE49-F238E27FC236}">
                  <a16:creationId xmlns:a16="http://schemas.microsoft.com/office/drawing/2014/main" id="{3C7F0508-1533-4E51-BA05-422EA6475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8BCB898-68BA-4383-B9F0-6599E7D38957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D7F4995-68A5-420A-BEEC-70F33F01C6D9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D66E423-A271-4D35-9879-439FAB0B3C8A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AEBC2B-FA87-4D5E-97AA-40589D1FAA71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B87D6B2-E038-4699-BDB1-04A5F853D258}"/>
              </a:ext>
            </a:extLst>
          </p:cNvPr>
          <p:cNvGrpSpPr/>
          <p:nvPr/>
        </p:nvGrpSpPr>
        <p:grpSpPr>
          <a:xfrm>
            <a:off x="9502715" y="5264051"/>
            <a:ext cx="238994" cy="1355026"/>
            <a:chOff x="9628698" y="5316713"/>
            <a:chExt cx="231665" cy="150903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A6116D6-5794-45D1-AD23-6CB8DDF7A0F8}"/>
                </a:ext>
              </a:extLst>
            </p:cNvPr>
            <p:cNvSpPr/>
            <p:nvPr/>
          </p:nvSpPr>
          <p:spPr>
            <a:xfrm>
              <a:off x="9628698" y="5316713"/>
              <a:ext cx="231665" cy="15090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FE0B228-68E5-4B48-850F-080B87939823}"/>
                </a:ext>
              </a:extLst>
            </p:cNvPr>
            <p:cNvSpPr/>
            <p:nvPr/>
          </p:nvSpPr>
          <p:spPr>
            <a:xfrm>
              <a:off x="9634311" y="5595687"/>
              <a:ext cx="226051" cy="2709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34C68AC-F115-408D-BD60-17B446927861}"/>
              </a:ext>
            </a:extLst>
          </p:cNvPr>
          <p:cNvSpPr/>
          <p:nvPr/>
        </p:nvSpPr>
        <p:spPr>
          <a:xfrm>
            <a:off x="9924163" y="6295869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710A1B68-51F1-4C28-84B4-D8347B5B2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176805"/>
              </p:ext>
            </p:extLst>
          </p:nvPr>
        </p:nvGraphicFramePr>
        <p:xfrm>
          <a:off x="9889329" y="3716273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/>
                        <a:t>Total P off-site (kg/</a:t>
                      </a:r>
                      <a:r>
                        <a:rPr lang="en-CA" sz="1000" err="1"/>
                        <a:t>yr</a:t>
                      </a:r>
                      <a:r>
                        <a:rPr lang="en-CA" sz="10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/>
                        <a:t>Carbon (ton/</a:t>
                      </a:r>
                      <a:r>
                        <a:rPr lang="en-CA" sz="1000" err="1"/>
                        <a:t>yr</a:t>
                      </a:r>
                      <a:r>
                        <a:rPr lang="en-CA" sz="10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6642F781-2C59-4A85-967A-97E1B9F9B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512457"/>
              </p:ext>
            </p:extLst>
          </p:nvPr>
        </p:nvGraphicFramePr>
        <p:xfrm>
          <a:off x="9889984" y="791315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26" name="TextBox 125">
            <a:extLst>
              <a:ext uri="{FF2B5EF4-FFF2-40B4-BE49-F238E27FC236}">
                <a16:creationId xmlns:a16="http://schemas.microsoft.com/office/drawing/2014/main" id="{49CEC65B-8783-4398-B782-B0A82A9FF426}"/>
              </a:ext>
            </a:extLst>
          </p:cNvPr>
          <p:cNvSpPr txBox="1"/>
          <p:nvPr/>
        </p:nvSpPr>
        <p:spPr>
          <a:xfrm>
            <a:off x="9856982" y="345783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36D902E-4A8F-4FAB-AE4D-4B8959072F4F}"/>
              </a:ext>
            </a:extLst>
          </p:cNvPr>
          <p:cNvSpPr txBox="1"/>
          <p:nvPr/>
        </p:nvSpPr>
        <p:spPr>
          <a:xfrm>
            <a:off x="9852590" y="52413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8A64C0C-ABF1-4EF6-9E75-3D8EB2DE0141}"/>
              </a:ext>
            </a:extLst>
          </p:cNvPr>
          <p:cNvGrpSpPr/>
          <p:nvPr/>
        </p:nvGrpSpPr>
        <p:grpSpPr>
          <a:xfrm>
            <a:off x="7586942" y="3322118"/>
            <a:ext cx="3361185" cy="1054406"/>
            <a:chOff x="6614089" y="5662438"/>
            <a:chExt cx="3361185" cy="1054406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A4915C3-3DB8-476A-B84E-53E0C8E616B9}"/>
                </a:ext>
              </a:extLst>
            </p:cNvPr>
            <p:cNvSpPr/>
            <p:nvPr/>
          </p:nvSpPr>
          <p:spPr>
            <a:xfrm>
              <a:off x="6614089" y="5662438"/>
              <a:ext cx="3112765" cy="105440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Report button will generate a PDF or Word report for user to download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Temporary report format: Figure -&gt; center table -&gt; summary tables</a:t>
              </a: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5D316D6E-ADC9-4B44-B500-3BFC0B8A2BD3}"/>
                </a:ext>
              </a:extLst>
            </p:cNvPr>
            <p:cNvCxnSpPr>
              <a:cxnSpLocks/>
              <a:stCxn id="129" idx="3"/>
            </p:cNvCxnSpPr>
            <p:nvPr/>
          </p:nvCxnSpPr>
          <p:spPr>
            <a:xfrm>
              <a:off x="9726854" y="6189641"/>
              <a:ext cx="248420" cy="442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471411D-A480-4522-8A82-1CEAB9038D6A}"/>
              </a:ext>
            </a:extLst>
          </p:cNvPr>
          <p:cNvGrpSpPr/>
          <p:nvPr/>
        </p:nvGrpSpPr>
        <p:grpSpPr>
          <a:xfrm>
            <a:off x="6709441" y="4699443"/>
            <a:ext cx="2984293" cy="649664"/>
            <a:chOff x="7265376" y="3429001"/>
            <a:chExt cx="3537613" cy="1100841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FDE5BF50-BD18-4B35-9AEF-1B5115EED979}"/>
                </a:ext>
              </a:extLst>
            </p:cNvPr>
            <p:cNvSpPr/>
            <p:nvPr/>
          </p:nvSpPr>
          <p:spPr>
            <a:xfrm>
              <a:off x="8724901" y="3429001"/>
              <a:ext cx="2078088" cy="3169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*** NONE ***</a:t>
              </a:r>
            </a:p>
          </p:txBody>
        </p:sp>
        <p:sp>
          <p:nvSpPr>
            <p:cNvPr id="133" name="Isosceles Triangle 132">
              <a:extLst>
                <a:ext uri="{FF2B5EF4-FFF2-40B4-BE49-F238E27FC236}">
                  <a16:creationId xmlns:a16="http://schemas.microsoft.com/office/drawing/2014/main" id="{8B13A82A-515F-44F8-B5A8-B5345EADB872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0F267041-BF91-4877-B6E8-4944C4351466}"/>
                </a:ext>
              </a:extLst>
            </p:cNvPr>
            <p:cNvSpPr/>
            <p:nvPr/>
          </p:nvSpPr>
          <p:spPr>
            <a:xfrm>
              <a:off x="8868475" y="3755825"/>
              <a:ext cx="1922897" cy="774017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90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D42CF58-F112-4C47-B040-0521E84056EB}"/>
                </a:ext>
              </a:extLst>
            </p:cNvPr>
            <p:cNvSpPr/>
            <p:nvPr/>
          </p:nvSpPr>
          <p:spPr>
            <a:xfrm>
              <a:off x="8898501" y="4120713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Cost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B1F6A66-7F2E-4DB0-B974-600243B7EB3C}"/>
                </a:ext>
              </a:extLst>
            </p:cNvPr>
            <p:cNvSpPr/>
            <p:nvPr/>
          </p:nvSpPr>
          <p:spPr>
            <a:xfrm>
              <a:off x="8885766" y="3853412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9F490CA-2966-4B1F-BA42-EB4CB22479DB}"/>
                </a:ext>
              </a:extLst>
            </p:cNvPr>
            <p:cNvSpPr/>
            <p:nvPr/>
          </p:nvSpPr>
          <p:spPr>
            <a:xfrm>
              <a:off x="7265376" y="3481628"/>
              <a:ext cx="1429773" cy="170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0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0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BMP selection &amp; overview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err="1">
                <a:solidFill>
                  <a:schemeClr val="tx1"/>
                </a:solidFill>
              </a:rPr>
              <a:t>Modeste</a:t>
            </a:r>
            <a:r>
              <a:rPr lang="en-CA" sz="100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err="1">
                  <a:solidFill>
                    <a:schemeClr val="tx1"/>
                  </a:solidFill>
                </a:rPr>
                <a:t>Indianfarm</a:t>
              </a:r>
              <a:r>
                <a:rPr lang="en-CA" sz="100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+</a:t>
              </a:r>
            </a:p>
            <a:p>
              <a:pPr algn="ctr"/>
              <a:endParaRPr lang="en-CA" sz="1400"/>
            </a:p>
            <a:p>
              <a:pPr algn="ctr"/>
              <a:r>
                <a:rPr lang="en-CA" sz="1400">
                  <a:sym typeface="Symbol" panose="05050102010706020507" pitchFamily="18" charset="2"/>
                </a:rPr>
                <a:t></a:t>
              </a:r>
              <a:endParaRPr lang="en-CA" sz="140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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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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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3398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966EB750-04FC-4925-8EE4-772D33435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290228"/>
              </p:ext>
            </p:extLst>
          </p:nvPr>
        </p:nvGraphicFramePr>
        <p:xfrm>
          <a:off x="9953041" y="4833936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/>
                        <a:t>Total P off-site (kg/</a:t>
                      </a:r>
                      <a:r>
                        <a:rPr lang="en-CA" sz="700" err="1"/>
                        <a:t>yr</a:t>
                      </a:r>
                      <a:r>
                        <a:rPr lang="en-CA" sz="7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Carbon (ton/</a:t>
                      </a:r>
                      <a:r>
                        <a:rPr lang="en-CA" sz="700" err="1"/>
                        <a:t>yr</a:t>
                      </a:r>
                      <a:r>
                        <a:rPr lang="en-CA" sz="7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CB625BB8-625B-4F42-80FB-AC40DBC33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77355"/>
              </p:ext>
            </p:extLst>
          </p:nvPr>
        </p:nvGraphicFramePr>
        <p:xfrm>
          <a:off x="9956674" y="2598719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47" name="Rectangle 146">
            <a:extLst>
              <a:ext uri="{FF2B5EF4-FFF2-40B4-BE49-F238E27FC236}">
                <a16:creationId xmlns:a16="http://schemas.microsoft.com/office/drawing/2014/main" id="{2C4802CA-AF72-45EE-AB46-117A5C90A153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1998230-0DF9-4F09-A911-3C422D14E082}"/>
              </a:ext>
            </a:extLst>
          </p:cNvPr>
          <p:cNvSpPr txBox="1"/>
          <p:nvPr/>
        </p:nvSpPr>
        <p:spPr>
          <a:xfrm>
            <a:off x="9923434" y="4565404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16CDA15-FED1-4388-9740-7D406B66307E}"/>
              </a:ext>
            </a:extLst>
          </p:cNvPr>
          <p:cNvSpPr txBox="1"/>
          <p:nvPr/>
        </p:nvSpPr>
        <p:spPr>
          <a:xfrm>
            <a:off x="9892039" y="233677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06F7E6C-F9B3-4CAD-AB40-4AC674653A0A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C47AB76-F800-480F-9474-29D4AF997586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A454F1A-1A4D-48D4-AC96-1E99AEEC8FC7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51C4BA1-11C9-4114-9DDA-BAB4A20BC868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B036DA4-8DBE-4E0A-ABBC-56CF031DAB69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108830C-346A-499D-ACE0-987B2B82361B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A96424E-9C04-4B4E-9637-3F8FF717AC7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D6BFEBC-9706-4862-83E0-5076CCC758C9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105981A2-D217-405E-8F75-B5CEA6927C7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6B122355-881E-46C5-BAF6-0CDEA7D7B690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9236DEAC-D9B8-410D-AF73-4E4B3FA6250C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13F4BB5D-1978-42CC-A91B-4F18B10820B7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38E387FD-CEF0-4C9D-AB63-30B5DE778B2C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93CE983-92A9-4BDF-B262-4B3AF01B24DF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5EC3C0C-8A9C-434E-AFA3-BE2C661C9598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0EC739E-33F5-4285-9B6B-7AE096841CAE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BMP scope &amp; intelligent recommendation</a:t>
              </a:r>
            </a:p>
          </p:txBody>
        </p:sp>
        <p:pic>
          <p:nvPicPr>
            <p:cNvPr id="166" name="Graphic 165" descr="Lightbulb and gear">
              <a:extLst>
                <a:ext uri="{FF2B5EF4-FFF2-40B4-BE49-F238E27FC236}">
                  <a16:creationId xmlns:a16="http://schemas.microsoft.com/office/drawing/2014/main" id="{4B1D4BE5-67DE-444D-BB58-C203EF287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167" name="Arrow: Chevron 166">
              <a:extLst>
                <a:ext uri="{FF2B5EF4-FFF2-40B4-BE49-F238E27FC236}">
                  <a16:creationId xmlns:a16="http://schemas.microsoft.com/office/drawing/2014/main" id="{C3C27CC4-4948-4B56-B3FC-2FE76CB9D41B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6AA800D-21FF-4913-899A-6E39C8615125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AC9699C6-E586-4BF2-AA4C-BA947086571D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70" name="Arrow: Chevron 169">
              <a:extLst>
                <a:ext uri="{FF2B5EF4-FFF2-40B4-BE49-F238E27FC236}">
                  <a16:creationId xmlns:a16="http://schemas.microsoft.com/office/drawing/2014/main" id="{D47001B4-4DCF-4968-A10C-605D0462E7B3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71" name="Graphic 170" descr="List">
              <a:extLst>
                <a:ext uri="{FF2B5EF4-FFF2-40B4-BE49-F238E27FC236}">
                  <a16:creationId xmlns:a16="http://schemas.microsoft.com/office/drawing/2014/main" id="{393D4E2C-4DA7-4C6B-B36B-CAA211EFD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2F1ABC4-F15E-43BF-8080-63B0E57BFAD6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E51CB174-E9AE-46A0-8C20-CB3A941174DC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CCF09E7F-F315-4F63-9D2A-B5E9FE411613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F4738BFB-C2DB-499E-B264-6A2D67E71AED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CAC384A9-1406-4C15-B05B-7779FC81E050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77DDB1D-5555-42D9-8588-1947EE39570B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6F286FE7-E9E3-4C4B-9EF6-7063B11EEC9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A961ADD-5361-45F1-B771-84CD4ED51F50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8319E77-ECF4-41A6-AD33-0357E60B64E1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/>
                  <a:t>BMP type 3</a:t>
                </a: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DBD0AE1A-477B-43CB-9540-AF4A52D0CDBC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sp>
        <p:nvSpPr>
          <p:cNvPr id="188" name="Rectangle 187">
            <a:extLst>
              <a:ext uri="{FF2B5EF4-FFF2-40B4-BE49-F238E27FC236}">
                <a16:creationId xmlns:a16="http://schemas.microsoft.com/office/drawing/2014/main" id="{3B085610-BB1A-48B6-9578-F1E98C8B5225}"/>
              </a:ext>
            </a:extLst>
          </p:cNvPr>
          <p:cNvSpPr/>
          <p:nvPr/>
        </p:nvSpPr>
        <p:spPr>
          <a:xfrm>
            <a:off x="9975209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Select All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2DA9D8F6-F208-40E7-89AD-49C3BF936962}"/>
              </a:ext>
            </a:extLst>
          </p:cNvPr>
          <p:cNvSpPr/>
          <p:nvPr/>
        </p:nvSpPr>
        <p:spPr>
          <a:xfrm>
            <a:off x="11075198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C8318CEC-C208-4719-893E-BC450865EC6B}"/>
              </a:ext>
            </a:extLst>
          </p:cNvPr>
          <p:cNvGrpSpPr/>
          <p:nvPr/>
        </p:nvGrpSpPr>
        <p:grpSpPr>
          <a:xfrm>
            <a:off x="9972937" y="621390"/>
            <a:ext cx="2038806" cy="1365428"/>
            <a:chOff x="9972937" y="797230"/>
            <a:chExt cx="2038806" cy="1365428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B3908AB3-F629-40B8-8F60-671D8B39906A}"/>
                </a:ext>
              </a:extLst>
            </p:cNvPr>
            <p:cNvGrpSpPr/>
            <p:nvPr/>
          </p:nvGrpSpPr>
          <p:grpSpPr>
            <a:xfrm>
              <a:off x="9972937" y="797230"/>
              <a:ext cx="2038261" cy="252000"/>
              <a:chOff x="10039823" y="442664"/>
              <a:chExt cx="2061132" cy="352179"/>
            </a:xfrm>
          </p:grpSpPr>
          <p:sp>
            <p:nvSpPr>
              <p:cNvPr id="201" name="Rectangle: Rounded Corners 200">
                <a:extLst>
                  <a:ext uri="{FF2B5EF4-FFF2-40B4-BE49-F238E27FC236}">
                    <a16:creationId xmlns:a16="http://schemas.microsoft.com/office/drawing/2014/main" id="{C8530199-DE53-47BA-A5A6-B85F23C1D353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Municipality</a:t>
                </a:r>
                <a:endParaRPr lang="en-CA" sz="1200"/>
              </a:p>
            </p:txBody>
          </p:sp>
          <p:sp>
            <p:nvSpPr>
              <p:cNvPr id="202" name="Isosceles Triangle 201">
                <a:extLst>
                  <a:ext uri="{FF2B5EF4-FFF2-40B4-BE49-F238E27FC236}">
                    <a16:creationId xmlns:a16="http://schemas.microsoft.com/office/drawing/2014/main" id="{DAA9B66F-DD1F-4775-91B1-DEC251F6BC75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0BFD6EB-FDA4-49A9-B8CF-3B5FFD0E1D78}"/>
                </a:ext>
              </a:extLst>
            </p:cNvPr>
            <p:cNvGrpSpPr/>
            <p:nvPr/>
          </p:nvGrpSpPr>
          <p:grpSpPr>
            <a:xfrm>
              <a:off x="9972937" y="1175832"/>
              <a:ext cx="2038261" cy="252000"/>
              <a:chOff x="10039823" y="442664"/>
              <a:chExt cx="2061132" cy="352179"/>
            </a:xfrm>
          </p:grpSpPr>
          <p:sp>
            <p:nvSpPr>
              <p:cNvPr id="199" name="Rectangle: Rounded Corners 198">
                <a:extLst>
                  <a:ext uri="{FF2B5EF4-FFF2-40B4-BE49-F238E27FC236}">
                    <a16:creationId xmlns:a16="http://schemas.microsoft.com/office/drawing/2014/main" id="{8108DF8B-C737-425D-8665-D1B4DCC9D767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Watershed</a:t>
                </a:r>
              </a:p>
            </p:txBody>
          </p:sp>
          <p:sp>
            <p:nvSpPr>
              <p:cNvPr id="200" name="Isosceles Triangle 199">
                <a:extLst>
                  <a:ext uri="{FF2B5EF4-FFF2-40B4-BE49-F238E27FC236}">
                    <a16:creationId xmlns:a16="http://schemas.microsoft.com/office/drawing/2014/main" id="{74AF992C-C7D5-4C60-BA77-EE37544FE1ED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58EE5D70-C9B0-42EC-BB5D-EF3BFA15328D}"/>
                </a:ext>
              </a:extLst>
            </p:cNvPr>
            <p:cNvGrpSpPr/>
            <p:nvPr/>
          </p:nvGrpSpPr>
          <p:grpSpPr>
            <a:xfrm>
              <a:off x="9972937" y="1554434"/>
              <a:ext cx="2038261" cy="252000"/>
              <a:chOff x="10054898" y="442664"/>
              <a:chExt cx="2061132" cy="352179"/>
            </a:xfrm>
          </p:grpSpPr>
          <p:sp>
            <p:nvSpPr>
              <p:cNvPr id="197" name="Rectangle: Rounded Corners 196">
                <a:extLst>
                  <a:ext uri="{FF2B5EF4-FFF2-40B4-BE49-F238E27FC236}">
                    <a16:creationId xmlns:a16="http://schemas.microsoft.com/office/drawing/2014/main" id="{7B8A1A03-D29F-4EBD-B428-D486453A24A4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err="1"/>
                  <a:t>Subwatershed</a:t>
                </a:r>
                <a:endParaRPr lang="en-CA" sz="1000"/>
              </a:p>
            </p:txBody>
          </p:sp>
          <p:sp>
            <p:nvSpPr>
              <p:cNvPr id="198" name="Isosceles Triangle 197">
                <a:extLst>
                  <a:ext uri="{FF2B5EF4-FFF2-40B4-BE49-F238E27FC236}">
                    <a16:creationId xmlns:a16="http://schemas.microsoft.com/office/drawing/2014/main" id="{D8A0244A-3DC5-4430-A3DB-9FA2C95126D4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9441ECC-4AFA-4A2F-9200-77883F63001C}"/>
                </a:ext>
              </a:extLst>
            </p:cNvPr>
            <p:cNvGrpSpPr/>
            <p:nvPr/>
          </p:nvGrpSpPr>
          <p:grpSpPr>
            <a:xfrm>
              <a:off x="9973482" y="1910658"/>
              <a:ext cx="2038261" cy="252000"/>
              <a:chOff x="10054898" y="442664"/>
              <a:chExt cx="2061132" cy="352179"/>
            </a:xfrm>
          </p:grpSpPr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39E1F519-9FBC-410F-BC13-A3D8CC84E639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Investor</a:t>
                </a:r>
              </a:p>
            </p:txBody>
          </p:sp>
          <p:sp>
            <p:nvSpPr>
              <p:cNvPr id="196" name="Isosceles Triangle 195">
                <a:extLst>
                  <a:ext uri="{FF2B5EF4-FFF2-40B4-BE49-F238E27FC236}">
                    <a16:creationId xmlns:a16="http://schemas.microsoft.com/office/drawing/2014/main" id="{EEEEAC32-9873-4A83-A7AA-8C5C5E8A6B51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01B7B09-E006-45FB-ADB0-2D18368F1377}"/>
              </a:ext>
            </a:extLst>
          </p:cNvPr>
          <p:cNvGrpSpPr/>
          <p:nvPr/>
        </p:nvGrpSpPr>
        <p:grpSpPr>
          <a:xfrm>
            <a:off x="4008590" y="4690307"/>
            <a:ext cx="2984293" cy="1143396"/>
            <a:chOff x="7265376" y="3429001"/>
            <a:chExt cx="3537613" cy="1937460"/>
          </a:xfrm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5A715059-7766-476F-BD9D-386467D86EE4}"/>
                </a:ext>
              </a:extLst>
            </p:cNvPr>
            <p:cNvSpPr/>
            <p:nvPr/>
          </p:nvSpPr>
          <p:spPr>
            <a:xfrm>
              <a:off x="8724901" y="3429001"/>
              <a:ext cx="2078088" cy="3169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On-site effectiveness</a:t>
              </a:r>
            </a:p>
          </p:txBody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C2DC41BF-85D1-430A-803A-0E63C4A867FE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33F2EC6B-2835-4B66-B0BF-B8DEDF94563E}"/>
                </a:ext>
              </a:extLst>
            </p:cNvPr>
            <p:cNvSpPr/>
            <p:nvPr/>
          </p:nvSpPr>
          <p:spPr>
            <a:xfrm>
              <a:off x="8868474" y="3755825"/>
              <a:ext cx="1922898" cy="1610636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90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3763D88-12B7-4262-84F0-11F77B2A71A3}"/>
                </a:ext>
              </a:extLst>
            </p:cNvPr>
            <p:cNvSpPr/>
            <p:nvPr/>
          </p:nvSpPr>
          <p:spPr>
            <a:xfrm>
              <a:off x="8881973" y="38072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372D611-AB9C-4D1B-A2C7-C8F676B76F61}"/>
                </a:ext>
              </a:extLst>
            </p:cNvPr>
            <p:cNvSpPr/>
            <p:nvPr/>
          </p:nvSpPr>
          <p:spPr>
            <a:xfrm>
              <a:off x="8885767" y="429060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effectiveness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B622374-3405-442B-BA42-745A1AFE1DF0}"/>
                </a:ext>
              </a:extLst>
            </p:cNvPr>
            <p:cNvSpPr/>
            <p:nvPr/>
          </p:nvSpPr>
          <p:spPr>
            <a:xfrm>
              <a:off x="8894148" y="453059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Cost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4176F558-81DC-4D6B-8403-7A4F914B774F}"/>
                </a:ext>
              </a:extLst>
            </p:cNvPr>
            <p:cNvSpPr/>
            <p:nvPr/>
          </p:nvSpPr>
          <p:spPr>
            <a:xfrm>
              <a:off x="8885767" y="48057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cost-effectiveness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8B3DD8F8-C35F-4CCE-ACEB-69B69D2D0B53}"/>
                </a:ext>
              </a:extLst>
            </p:cNvPr>
            <p:cNvSpPr/>
            <p:nvPr/>
          </p:nvSpPr>
          <p:spPr>
            <a:xfrm>
              <a:off x="8893821" y="5063963"/>
              <a:ext cx="1872312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cost-effectiveness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08D9B8F-24BA-402F-8FED-7D116F570FF2}"/>
                </a:ext>
              </a:extLst>
            </p:cNvPr>
            <p:cNvSpPr/>
            <p:nvPr/>
          </p:nvSpPr>
          <p:spPr>
            <a:xfrm>
              <a:off x="8883195" y="4050799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effectiveness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E32489F-E66A-4CD2-AA91-D3D24C1B15BE}"/>
                </a:ext>
              </a:extLst>
            </p:cNvPr>
            <p:cNvSpPr/>
            <p:nvPr/>
          </p:nvSpPr>
          <p:spPr>
            <a:xfrm>
              <a:off x="7265376" y="3481628"/>
              <a:ext cx="1429773" cy="170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0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6092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BMP selection &amp; overview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err="1">
                <a:solidFill>
                  <a:schemeClr val="tx1"/>
                </a:solidFill>
              </a:rPr>
              <a:t>Modeste</a:t>
            </a:r>
            <a:r>
              <a:rPr lang="en-CA" sz="100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err="1">
                  <a:solidFill>
                    <a:schemeClr val="tx1"/>
                  </a:solidFill>
                </a:rPr>
                <a:t>Indianfarm</a:t>
              </a:r>
              <a:r>
                <a:rPr lang="en-CA" sz="100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+</a:t>
              </a:r>
            </a:p>
            <a:p>
              <a:pPr algn="ctr"/>
              <a:endParaRPr lang="en-CA" sz="1400"/>
            </a:p>
            <a:p>
              <a:pPr algn="ctr"/>
              <a:r>
                <a:rPr lang="en-CA" sz="1400">
                  <a:sym typeface="Symbol" panose="05050102010706020507" pitchFamily="18" charset="2"/>
                </a:rPr>
                <a:t></a:t>
              </a:r>
              <a:endParaRPr lang="en-CA" sz="140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A8A3A220-B86E-466F-A9DE-84DC992F2D7A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662712"/>
          <a:ext cx="731297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452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589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8936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Table</a:t>
                      </a:r>
                      <a:endParaRPr lang="en-CA" sz="1000" b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8FB2522-7DA3-48EA-92EE-4AF3E3DBC19F}"/>
              </a:ext>
            </a:extLst>
          </p:cNvPr>
          <p:cNvGrpSpPr/>
          <p:nvPr/>
        </p:nvGrpSpPr>
        <p:grpSpPr>
          <a:xfrm>
            <a:off x="5138299" y="4643376"/>
            <a:ext cx="4602481" cy="246221"/>
            <a:chOff x="5147881" y="4642082"/>
            <a:chExt cx="4715247" cy="246221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A543028-AC2D-423A-9A96-609A4E33E12A}"/>
                </a:ext>
              </a:extLst>
            </p:cNvPr>
            <p:cNvSpPr txBox="1"/>
            <p:nvPr/>
          </p:nvSpPr>
          <p:spPr>
            <a:xfrm>
              <a:off x="5147881" y="4642082"/>
              <a:ext cx="16959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/>
                <a:t>Cost and Effectiveness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B0A7C65-F331-4172-B67F-95DB5D942750}"/>
                </a:ext>
              </a:extLst>
            </p:cNvPr>
            <p:cNvSpPr/>
            <p:nvPr/>
          </p:nvSpPr>
          <p:spPr>
            <a:xfrm>
              <a:off x="6843862" y="4664433"/>
              <a:ext cx="1350925" cy="20780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/>
                <a:t>TP</a:t>
              </a:r>
            </a:p>
          </p:txBody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47687B5C-27DC-48A4-BB9E-32D5CFF99149}"/>
                </a:ext>
              </a:extLst>
            </p:cNvPr>
            <p:cNvSpPr/>
            <p:nvPr/>
          </p:nvSpPr>
          <p:spPr>
            <a:xfrm rot="10800000">
              <a:off x="8026081" y="4764574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263DE6B-3234-467B-BF4A-DB2840913170}"/>
                </a:ext>
              </a:extLst>
            </p:cNvPr>
            <p:cNvSpPr/>
            <p:nvPr/>
          </p:nvSpPr>
          <p:spPr>
            <a:xfrm>
              <a:off x="8317146" y="4670880"/>
              <a:ext cx="1545982" cy="209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/>
                <a:t>Off-site effectiveness</a:t>
              </a:r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B1C22069-58E1-43A9-B0EC-78C044DE815A}"/>
                </a:ext>
              </a:extLst>
            </p:cNvPr>
            <p:cNvSpPr/>
            <p:nvPr/>
          </p:nvSpPr>
          <p:spPr>
            <a:xfrm rot="10800000">
              <a:off x="9736692" y="4740895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pic>
        <p:nvPicPr>
          <p:cNvPr id="156" name="Picture 155">
            <a:extLst>
              <a:ext uri="{FF2B5EF4-FFF2-40B4-BE49-F238E27FC236}">
                <a16:creationId xmlns:a16="http://schemas.microsoft.com/office/drawing/2014/main" id="{AFFB1093-6926-46E3-AC10-D0DDA6E371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37694" y="4913763"/>
            <a:ext cx="7312977" cy="1749716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id="{9C2C4B18-E38E-437F-B884-467C12897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330876"/>
              </p:ext>
            </p:extLst>
          </p:nvPr>
        </p:nvGraphicFramePr>
        <p:xfrm>
          <a:off x="9953041" y="4851522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/>
                        <a:t>Total P off-site (kg/</a:t>
                      </a:r>
                      <a:r>
                        <a:rPr lang="en-CA" sz="700" err="1"/>
                        <a:t>yr</a:t>
                      </a:r>
                      <a:r>
                        <a:rPr lang="en-CA" sz="7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Carbon (ton/</a:t>
                      </a:r>
                      <a:r>
                        <a:rPr lang="en-CA" sz="700" err="1"/>
                        <a:t>yr</a:t>
                      </a:r>
                      <a:r>
                        <a:rPr lang="en-CA" sz="7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26B64BB3-BAEA-4A37-8835-F7C604D05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07587"/>
              </p:ext>
            </p:extLst>
          </p:nvPr>
        </p:nvGraphicFramePr>
        <p:xfrm>
          <a:off x="9956674" y="2616305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42" name="Rectangle 141">
            <a:extLst>
              <a:ext uri="{FF2B5EF4-FFF2-40B4-BE49-F238E27FC236}">
                <a16:creationId xmlns:a16="http://schemas.microsoft.com/office/drawing/2014/main" id="{C11D5E78-B241-42D3-AEF0-199F757F6FD7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51D8616-523A-4969-AD23-5AFDED64A8AC}"/>
              </a:ext>
            </a:extLst>
          </p:cNvPr>
          <p:cNvSpPr txBox="1"/>
          <p:nvPr/>
        </p:nvSpPr>
        <p:spPr>
          <a:xfrm>
            <a:off x="9923434" y="4582990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DDAF428-FAB9-48AA-8008-14F8314631D8}"/>
              </a:ext>
            </a:extLst>
          </p:cNvPr>
          <p:cNvSpPr txBox="1"/>
          <p:nvPr/>
        </p:nvSpPr>
        <p:spPr>
          <a:xfrm>
            <a:off x="9892039" y="2354358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25901BD-AFA0-4F01-9CA7-29A69F7B9CA5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4597902-BE6E-4736-9170-3D0CBBEEC05D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BMP scope &amp; intelligent recommendation</a:t>
              </a:r>
            </a:p>
          </p:txBody>
        </p:sp>
        <p:pic>
          <p:nvPicPr>
            <p:cNvPr id="155" name="Graphic 154" descr="Lightbulb and gear">
              <a:extLst>
                <a:ext uri="{FF2B5EF4-FFF2-40B4-BE49-F238E27FC236}">
                  <a16:creationId xmlns:a16="http://schemas.microsoft.com/office/drawing/2014/main" id="{AF218724-C063-4A8F-A278-D33FBF56D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157" name="Arrow: Chevron 156">
              <a:extLst>
                <a:ext uri="{FF2B5EF4-FFF2-40B4-BE49-F238E27FC236}">
                  <a16:creationId xmlns:a16="http://schemas.microsoft.com/office/drawing/2014/main" id="{CA98FD23-03C7-45BC-BD3D-013818410035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61FF611-6439-4F65-8B36-6BB8FC16076B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16B50E0B-0FA4-4449-B93E-3D1FB9D2A35E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60" name="Arrow: Chevron 159">
              <a:extLst>
                <a:ext uri="{FF2B5EF4-FFF2-40B4-BE49-F238E27FC236}">
                  <a16:creationId xmlns:a16="http://schemas.microsoft.com/office/drawing/2014/main" id="{EBBFBC89-2A35-41B5-8925-F37ADB997F12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61" name="Graphic 160" descr="List">
              <a:extLst>
                <a:ext uri="{FF2B5EF4-FFF2-40B4-BE49-F238E27FC236}">
                  <a16:creationId xmlns:a16="http://schemas.microsoft.com/office/drawing/2014/main" id="{AD54DAFB-F0D6-4CAB-8BCD-EAED2981E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EB03185-7307-4EAE-B66E-A46F5CD48B99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2D2420C1-6C57-4172-BE0B-B597B273214B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BFBEA561-1374-40C1-ADE2-F96956E9DC3D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AE94D235-7ED4-4F07-B881-A5B0E047BF6D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83DC88BA-CCA0-409A-82BE-133948937FB9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FE1068D-C930-4984-A015-E5E6E4EBB93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A2916DF6-B937-47F9-9900-DE7CEA1ABB4F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8A1B2696-78D3-46CB-A3A3-FF9FEA2AFDE8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CB583E62-9C4F-4F68-A374-BF727625576E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/>
                  <a:t>BMP type 3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5FC00E4E-490D-4C11-8138-50BE3AD301D5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DEF137B3-7E88-4A8A-9314-F41597E714E8}"/>
              </a:ext>
            </a:extLst>
          </p:cNvPr>
          <p:cNvSpPr txBox="1"/>
          <p:nvPr/>
        </p:nvSpPr>
        <p:spPr>
          <a:xfrm>
            <a:off x="9926039" y="3398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5829CCC-8906-44CC-8F32-CFC57009E729}"/>
              </a:ext>
            </a:extLst>
          </p:cNvPr>
          <p:cNvSpPr/>
          <p:nvPr/>
        </p:nvSpPr>
        <p:spPr>
          <a:xfrm>
            <a:off x="9975209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5395CD3-AFD3-435F-9D61-45E5012281FB}"/>
              </a:ext>
            </a:extLst>
          </p:cNvPr>
          <p:cNvSpPr/>
          <p:nvPr/>
        </p:nvSpPr>
        <p:spPr>
          <a:xfrm>
            <a:off x="11075198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E73980E-84B5-44C9-82BF-97E28ADB2551}"/>
              </a:ext>
            </a:extLst>
          </p:cNvPr>
          <p:cNvGrpSpPr/>
          <p:nvPr/>
        </p:nvGrpSpPr>
        <p:grpSpPr>
          <a:xfrm>
            <a:off x="9972937" y="621390"/>
            <a:ext cx="2038806" cy="1365428"/>
            <a:chOff x="9972937" y="797230"/>
            <a:chExt cx="2038806" cy="1365428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66D7E8C1-67E8-494D-9E98-B018740343D0}"/>
                </a:ext>
              </a:extLst>
            </p:cNvPr>
            <p:cNvGrpSpPr/>
            <p:nvPr/>
          </p:nvGrpSpPr>
          <p:grpSpPr>
            <a:xfrm>
              <a:off x="9972937" y="797230"/>
              <a:ext cx="2038261" cy="252000"/>
              <a:chOff x="10039823" y="442664"/>
              <a:chExt cx="2061132" cy="352179"/>
            </a:xfrm>
          </p:grpSpPr>
          <p:sp>
            <p:nvSpPr>
              <p:cNvPr id="181" name="Rectangle: Rounded Corners 180">
                <a:extLst>
                  <a:ext uri="{FF2B5EF4-FFF2-40B4-BE49-F238E27FC236}">
                    <a16:creationId xmlns:a16="http://schemas.microsoft.com/office/drawing/2014/main" id="{CF26B889-05EC-4CB3-84CE-6BA295051108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Municipality</a:t>
                </a:r>
                <a:endParaRPr lang="en-CA" sz="1200"/>
              </a:p>
            </p:txBody>
          </p:sp>
          <p:sp>
            <p:nvSpPr>
              <p:cNvPr id="182" name="Isosceles Triangle 181">
                <a:extLst>
                  <a:ext uri="{FF2B5EF4-FFF2-40B4-BE49-F238E27FC236}">
                    <a16:creationId xmlns:a16="http://schemas.microsoft.com/office/drawing/2014/main" id="{D490AD8C-3873-4399-9D2F-72E8446C531C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5B292BD7-5171-4E67-9024-7D96DFC44981}"/>
                </a:ext>
              </a:extLst>
            </p:cNvPr>
            <p:cNvGrpSpPr/>
            <p:nvPr/>
          </p:nvGrpSpPr>
          <p:grpSpPr>
            <a:xfrm>
              <a:off x="9972937" y="1175832"/>
              <a:ext cx="2038261" cy="252000"/>
              <a:chOff x="10039823" y="442664"/>
              <a:chExt cx="2061132" cy="352179"/>
            </a:xfrm>
          </p:grpSpPr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31E0374E-F7AD-4C8B-9EEC-4E7DD025B78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Watershed</a:t>
                </a:r>
              </a:p>
            </p:txBody>
          </p:sp>
          <p:sp>
            <p:nvSpPr>
              <p:cNvPr id="180" name="Isosceles Triangle 179">
                <a:extLst>
                  <a:ext uri="{FF2B5EF4-FFF2-40B4-BE49-F238E27FC236}">
                    <a16:creationId xmlns:a16="http://schemas.microsoft.com/office/drawing/2014/main" id="{894017DD-324E-4E63-98D2-3FC132E4555F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2F3206C-922C-4F93-A290-DB8D8111F69D}"/>
                </a:ext>
              </a:extLst>
            </p:cNvPr>
            <p:cNvGrpSpPr/>
            <p:nvPr/>
          </p:nvGrpSpPr>
          <p:grpSpPr>
            <a:xfrm>
              <a:off x="9972937" y="1554434"/>
              <a:ext cx="2038261" cy="252000"/>
              <a:chOff x="10054898" y="442664"/>
              <a:chExt cx="2061132" cy="352179"/>
            </a:xfrm>
          </p:grpSpPr>
          <p:sp>
            <p:nvSpPr>
              <p:cNvPr id="177" name="Rectangle: Rounded Corners 176">
                <a:extLst>
                  <a:ext uri="{FF2B5EF4-FFF2-40B4-BE49-F238E27FC236}">
                    <a16:creationId xmlns:a16="http://schemas.microsoft.com/office/drawing/2014/main" id="{E2A98ED8-13D2-4E92-990C-2A9F3327281E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err="1"/>
                  <a:t>Subwatershed</a:t>
                </a:r>
                <a:endParaRPr lang="en-CA" sz="1000"/>
              </a:p>
            </p:txBody>
          </p:sp>
          <p:sp>
            <p:nvSpPr>
              <p:cNvPr id="178" name="Isosceles Triangle 177">
                <a:extLst>
                  <a:ext uri="{FF2B5EF4-FFF2-40B4-BE49-F238E27FC236}">
                    <a16:creationId xmlns:a16="http://schemas.microsoft.com/office/drawing/2014/main" id="{6F3BC8EB-DC96-4E31-B86A-F2AD1C9087E3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43A5A58F-F05D-419F-8863-18E88C221E21}"/>
                </a:ext>
              </a:extLst>
            </p:cNvPr>
            <p:cNvGrpSpPr/>
            <p:nvPr/>
          </p:nvGrpSpPr>
          <p:grpSpPr>
            <a:xfrm>
              <a:off x="9973482" y="1910658"/>
              <a:ext cx="2038261" cy="252000"/>
              <a:chOff x="10054898" y="442664"/>
              <a:chExt cx="2061132" cy="352179"/>
            </a:xfrm>
          </p:grpSpPr>
          <p:sp>
            <p:nvSpPr>
              <p:cNvPr id="175" name="Rectangle: Rounded Corners 174">
                <a:extLst>
                  <a:ext uri="{FF2B5EF4-FFF2-40B4-BE49-F238E27FC236}">
                    <a16:creationId xmlns:a16="http://schemas.microsoft.com/office/drawing/2014/main" id="{32C594F0-FED9-4B86-810E-FA9C0F530B15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Investor</a:t>
                </a:r>
              </a:p>
            </p:txBody>
          </p:sp>
          <p:sp>
            <p:nvSpPr>
              <p:cNvPr id="176" name="Isosceles Triangle 175">
                <a:extLst>
                  <a:ext uri="{FF2B5EF4-FFF2-40B4-BE49-F238E27FC236}">
                    <a16:creationId xmlns:a16="http://schemas.microsoft.com/office/drawing/2014/main" id="{B630E922-9C17-4215-8BB4-F653094B780B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6334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BMP selection &amp; overview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err="1">
                <a:solidFill>
                  <a:schemeClr val="tx1"/>
                </a:solidFill>
              </a:rPr>
              <a:t>Modeste</a:t>
            </a:r>
            <a:r>
              <a:rPr lang="en-CA" sz="100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err="1">
                  <a:solidFill>
                    <a:schemeClr val="tx1"/>
                  </a:solidFill>
                </a:rPr>
                <a:t>Indianfarm</a:t>
              </a:r>
              <a:r>
                <a:rPr lang="en-CA" sz="100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+</a:t>
              </a:r>
            </a:p>
            <a:p>
              <a:pPr algn="ctr"/>
              <a:endParaRPr lang="en-CA" sz="1400"/>
            </a:p>
            <a:p>
              <a:pPr algn="ctr"/>
              <a:r>
                <a:rPr lang="en-CA" sz="1400">
                  <a:sym typeface="Symbol" panose="05050102010706020507" pitchFamily="18" charset="2"/>
                </a:rPr>
                <a:t></a:t>
              </a:r>
              <a:endParaRPr lang="en-CA" sz="140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A8A3A220-B86E-466F-A9DE-84DC992F2D7A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662712"/>
          <a:ext cx="731297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452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589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8936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Table</a:t>
                      </a:r>
                      <a:endParaRPr lang="en-CA" sz="1000" b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8FB2522-7DA3-48EA-92EE-4AF3E3DBC19F}"/>
              </a:ext>
            </a:extLst>
          </p:cNvPr>
          <p:cNvGrpSpPr/>
          <p:nvPr/>
        </p:nvGrpSpPr>
        <p:grpSpPr>
          <a:xfrm>
            <a:off x="5138299" y="4643376"/>
            <a:ext cx="4602481" cy="246221"/>
            <a:chOff x="5147881" y="4642082"/>
            <a:chExt cx="4715247" cy="246221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A543028-AC2D-423A-9A96-609A4E33E12A}"/>
                </a:ext>
              </a:extLst>
            </p:cNvPr>
            <p:cNvSpPr txBox="1"/>
            <p:nvPr/>
          </p:nvSpPr>
          <p:spPr>
            <a:xfrm>
              <a:off x="5147881" y="4642082"/>
              <a:ext cx="16959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/>
                <a:t>Cost and Effectiveness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B0A7C65-F331-4172-B67F-95DB5D942750}"/>
                </a:ext>
              </a:extLst>
            </p:cNvPr>
            <p:cNvSpPr/>
            <p:nvPr/>
          </p:nvSpPr>
          <p:spPr>
            <a:xfrm>
              <a:off x="6843862" y="4664433"/>
              <a:ext cx="1350925" cy="20780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/>
                <a:t>TP</a:t>
              </a:r>
            </a:p>
          </p:txBody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47687B5C-27DC-48A4-BB9E-32D5CFF99149}"/>
                </a:ext>
              </a:extLst>
            </p:cNvPr>
            <p:cNvSpPr/>
            <p:nvPr/>
          </p:nvSpPr>
          <p:spPr>
            <a:xfrm rot="10800000">
              <a:off x="8026081" y="4764574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263DE6B-3234-467B-BF4A-DB2840913170}"/>
                </a:ext>
              </a:extLst>
            </p:cNvPr>
            <p:cNvSpPr/>
            <p:nvPr/>
          </p:nvSpPr>
          <p:spPr>
            <a:xfrm>
              <a:off x="8317146" y="4670880"/>
              <a:ext cx="1545982" cy="209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/>
                <a:t>Off-site effectiveness</a:t>
              </a:r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B1C22069-58E1-43A9-B0EC-78C044DE815A}"/>
                </a:ext>
              </a:extLst>
            </p:cNvPr>
            <p:cNvSpPr/>
            <p:nvPr/>
          </p:nvSpPr>
          <p:spPr>
            <a:xfrm rot="10800000">
              <a:off x="9736692" y="4740895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pic>
        <p:nvPicPr>
          <p:cNvPr id="156" name="Picture 155">
            <a:extLst>
              <a:ext uri="{FF2B5EF4-FFF2-40B4-BE49-F238E27FC236}">
                <a16:creationId xmlns:a16="http://schemas.microsoft.com/office/drawing/2014/main" id="{AFFB1093-6926-46E3-AC10-D0DDA6E371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37694" y="4913763"/>
            <a:ext cx="7312977" cy="1749716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id="{9C2C4B18-E38E-437F-B884-467C12897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470667"/>
              </p:ext>
            </p:extLst>
          </p:nvPr>
        </p:nvGraphicFramePr>
        <p:xfrm>
          <a:off x="9953041" y="4835666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/>
                        <a:t>Total P off-site (kg/</a:t>
                      </a:r>
                      <a:r>
                        <a:rPr lang="en-CA" sz="700" err="1"/>
                        <a:t>yr</a:t>
                      </a:r>
                      <a:r>
                        <a:rPr lang="en-CA" sz="7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Carbon (ton/</a:t>
                      </a:r>
                      <a:r>
                        <a:rPr lang="en-CA" sz="700" err="1"/>
                        <a:t>yr</a:t>
                      </a:r>
                      <a:r>
                        <a:rPr lang="en-CA" sz="7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26B64BB3-BAEA-4A37-8835-F7C604D05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852628"/>
              </p:ext>
            </p:extLst>
          </p:nvPr>
        </p:nvGraphicFramePr>
        <p:xfrm>
          <a:off x="9956674" y="2600449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42" name="Rectangle 141">
            <a:extLst>
              <a:ext uri="{FF2B5EF4-FFF2-40B4-BE49-F238E27FC236}">
                <a16:creationId xmlns:a16="http://schemas.microsoft.com/office/drawing/2014/main" id="{C11D5E78-B241-42D3-AEF0-199F757F6FD7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51D8616-523A-4969-AD23-5AFDED64A8AC}"/>
              </a:ext>
            </a:extLst>
          </p:cNvPr>
          <p:cNvSpPr txBox="1"/>
          <p:nvPr/>
        </p:nvSpPr>
        <p:spPr>
          <a:xfrm>
            <a:off x="9923434" y="4567134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DDAF428-FAB9-48AA-8008-14F8314631D8}"/>
              </a:ext>
            </a:extLst>
          </p:cNvPr>
          <p:cNvSpPr txBox="1"/>
          <p:nvPr/>
        </p:nvSpPr>
        <p:spPr>
          <a:xfrm>
            <a:off x="9892039" y="23385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6045E99-6CEE-4DFD-A1DF-96D8D6ED566D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1578599-BF30-487C-866E-A32BF50CAC81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BMP scope &amp; intelligent recommendation</a:t>
              </a:r>
            </a:p>
          </p:txBody>
        </p:sp>
        <p:pic>
          <p:nvPicPr>
            <p:cNvPr id="160" name="Graphic 159" descr="Lightbulb and gear">
              <a:extLst>
                <a:ext uri="{FF2B5EF4-FFF2-40B4-BE49-F238E27FC236}">
                  <a16:creationId xmlns:a16="http://schemas.microsoft.com/office/drawing/2014/main" id="{DF78B3F0-3E57-4D89-BF1A-BEABC1300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161" name="Arrow: Chevron 160">
              <a:extLst>
                <a:ext uri="{FF2B5EF4-FFF2-40B4-BE49-F238E27FC236}">
                  <a16:creationId xmlns:a16="http://schemas.microsoft.com/office/drawing/2014/main" id="{2AFCECF4-324D-470D-AB1E-8E3573B2BBCA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E3591C98-ADA3-4652-AE2D-9A88C11976CF}"/>
              </a:ext>
            </a:extLst>
          </p:cNvPr>
          <p:cNvSpPr txBox="1"/>
          <p:nvPr/>
        </p:nvSpPr>
        <p:spPr>
          <a:xfrm>
            <a:off x="9926039" y="3398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3770F9B-8831-47C9-88A7-72504730606C}"/>
              </a:ext>
            </a:extLst>
          </p:cNvPr>
          <p:cNvSpPr/>
          <p:nvPr/>
        </p:nvSpPr>
        <p:spPr>
          <a:xfrm>
            <a:off x="9975209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CFA64E8C-D170-49AE-B3A5-CB43B0071B50}"/>
              </a:ext>
            </a:extLst>
          </p:cNvPr>
          <p:cNvSpPr/>
          <p:nvPr/>
        </p:nvSpPr>
        <p:spPr>
          <a:xfrm>
            <a:off x="11075198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E2BC72-D06C-427C-BF70-BA34CC5880B8}"/>
              </a:ext>
            </a:extLst>
          </p:cNvPr>
          <p:cNvGrpSpPr/>
          <p:nvPr/>
        </p:nvGrpSpPr>
        <p:grpSpPr>
          <a:xfrm>
            <a:off x="9972937" y="621390"/>
            <a:ext cx="2038806" cy="1365428"/>
            <a:chOff x="9972937" y="797230"/>
            <a:chExt cx="2038806" cy="1365428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3A93192C-0950-49AF-B5B2-2721EA6616BC}"/>
                </a:ext>
              </a:extLst>
            </p:cNvPr>
            <p:cNvGrpSpPr/>
            <p:nvPr/>
          </p:nvGrpSpPr>
          <p:grpSpPr>
            <a:xfrm>
              <a:off x="9972937" y="797230"/>
              <a:ext cx="2038261" cy="252000"/>
              <a:chOff x="10039823" y="442664"/>
              <a:chExt cx="2061132" cy="352179"/>
            </a:xfrm>
          </p:grpSpPr>
          <p:sp>
            <p:nvSpPr>
              <p:cNvPr id="190" name="Rectangle: Rounded Corners 189">
                <a:extLst>
                  <a:ext uri="{FF2B5EF4-FFF2-40B4-BE49-F238E27FC236}">
                    <a16:creationId xmlns:a16="http://schemas.microsoft.com/office/drawing/2014/main" id="{C9D4F7A2-8A3C-4405-820C-A65DF317F116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Municipality</a:t>
                </a:r>
                <a:endParaRPr lang="en-CA" sz="1200"/>
              </a:p>
            </p:txBody>
          </p:sp>
          <p:sp>
            <p:nvSpPr>
              <p:cNvPr id="191" name="Isosceles Triangle 190">
                <a:extLst>
                  <a:ext uri="{FF2B5EF4-FFF2-40B4-BE49-F238E27FC236}">
                    <a16:creationId xmlns:a16="http://schemas.microsoft.com/office/drawing/2014/main" id="{2B5F3E8C-1BBD-4999-A96B-92AEA9DA3977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409BE4D7-45BA-4E48-BB40-CF9F6AC8FFB4}"/>
                </a:ext>
              </a:extLst>
            </p:cNvPr>
            <p:cNvGrpSpPr/>
            <p:nvPr/>
          </p:nvGrpSpPr>
          <p:grpSpPr>
            <a:xfrm>
              <a:off x="9972937" y="1175832"/>
              <a:ext cx="2038261" cy="252000"/>
              <a:chOff x="10039823" y="442664"/>
              <a:chExt cx="2061132" cy="352179"/>
            </a:xfrm>
          </p:grpSpPr>
          <p:sp>
            <p:nvSpPr>
              <p:cNvPr id="188" name="Rectangle: Rounded Corners 187">
                <a:extLst>
                  <a:ext uri="{FF2B5EF4-FFF2-40B4-BE49-F238E27FC236}">
                    <a16:creationId xmlns:a16="http://schemas.microsoft.com/office/drawing/2014/main" id="{97D8E4DF-0396-445F-8074-F52231B91DAE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Watershed</a:t>
                </a:r>
              </a:p>
            </p:txBody>
          </p:sp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9F1CBE63-70E9-4E6A-8E30-456C9BB6E67C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60D4F4E9-CC6D-4A91-BA28-3100923F5794}"/>
                </a:ext>
              </a:extLst>
            </p:cNvPr>
            <p:cNvGrpSpPr/>
            <p:nvPr/>
          </p:nvGrpSpPr>
          <p:grpSpPr>
            <a:xfrm>
              <a:off x="9972937" y="1554434"/>
              <a:ext cx="2038261" cy="252000"/>
              <a:chOff x="10054898" y="442664"/>
              <a:chExt cx="2061132" cy="352179"/>
            </a:xfrm>
          </p:grpSpPr>
          <p:sp>
            <p:nvSpPr>
              <p:cNvPr id="186" name="Rectangle: Rounded Corners 185">
                <a:extLst>
                  <a:ext uri="{FF2B5EF4-FFF2-40B4-BE49-F238E27FC236}">
                    <a16:creationId xmlns:a16="http://schemas.microsoft.com/office/drawing/2014/main" id="{9E8EBF47-C0D7-41FB-8FAD-D72E67B29841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err="1"/>
                  <a:t>Subwatershed</a:t>
                </a:r>
                <a:endParaRPr lang="en-CA" sz="1000"/>
              </a:p>
            </p:txBody>
          </p:sp>
          <p:sp>
            <p:nvSpPr>
              <p:cNvPr id="187" name="Isosceles Triangle 186">
                <a:extLst>
                  <a:ext uri="{FF2B5EF4-FFF2-40B4-BE49-F238E27FC236}">
                    <a16:creationId xmlns:a16="http://schemas.microsoft.com/office/drawing/2014/main" id="{07E1D31F-8328-4BEC-9DFF-6557B4C7522A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D4E1D00-66D2-420B-B78E-6FA4CCD6EDDB}"/>
                </a:ext>
              </a:extLst>
            </p:cNvPr>
            <p:cNvGrpSpPr/>
            <p:nvPr/>
          </p:nvGrpSpPr>
          <p:grpSpPr>
            <a:xfrm>
              <a:off x="9973482" y="1910658"/>
              <a:ext cx="2038261" cy="252000"/>
              <a:chOff x="10054898" y="442664"/>
              <a:chExt cx="2061132" cy="352179"/>
            </a:xfrm>
          </p:grpSpPr>
          <p:sp>
            <p:nvSpPr>
              <p:cNvPr id="184" name="Rectangle: Rounded Corners 183">
                <a:extLst>
                  <a:ext uri="{FF2B5EF4-FFF2-40B4-BE49-F238E27FC236}">
                    <a16:creationId xmlns:a16="http://schemas.microsoft.com/office/drawing/2014/main" id="{D736C017-8143-4BAA-846E-AE7B2DC21848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Investor</a:t>
                </a:r>
              </a:p>
            </p:txBody>
          </p:sp>
          <p:sp>
            <p:nvSpPr>
              <p:cNvPr id="185" name="Isosceles Triangle 184">
                <a:extLst>
                  <a:ext uri="{FF2B5EF4-FFF2-40B4-BE49-F238E27FC236}">
                    <a16:creationId xmlns:a16="http://schemas.microsoft.com/office/drawing/2014/main" id="{07C7C132-58C3-4343-B591-E64555E45862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4A2CCA0-0680-4B35-9E5A-F7B0EE1DAE70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58CFE5E-4A61-43C2-8F4F-D0100282ECF2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64" name="Arrow: Chevron 163">
              <a:extLst>
                <a:ext uri="{FF2B5EF4-FFF2-40B4-BE49-F238E27FC236}">
                  <a16:creationId xmlns:a16="http://schemas.microsoft.com/office/drawing/2014/main" id="{1DC517C6-6D29-4C40-B6FB-E82AC09072EA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65" name="Graphic 164" descr="List">
              <a:extLst>
                <a:ext uri="{FF2B5EF4-FFF2-40B4-BE49-F238E27FC236}">
                  <a16:creationId xmlns:a16="http://schemas.microsoft.com/office/drawing/2014/main" id="{225B1FA1-DC4B-42BC-86B9-2BE631F30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9DA087C-599F-4DC1-A375-BF72C3016A69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DFB6777-32E7-4904-9DD4-96A7935BE018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3D6FBB3-4C53-4884-98DF-78F95E7FFD63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EDE01AA9-AE21-48CE-82BE-71CACBD17CA8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B7ACC98C-4398-4ABC-8FA2-27F7D418B8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8F095B4-C100-473E-BD74-96F2A0F1CF70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76923442-2B50-4D21-A494-5DB903227F7A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AD52FB4-8400-4190-820C-18EE1256D239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E559C246-E659-4CB0-9EE3-E833B0AC3B0A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/>
                  <a:t>BMP type 3</a:t>
                </a: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FE68F851-AAE0-4697-8FAF-D43C22C70E09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4DF829A-0016-4430-A993-CA57754C5D1E}"/>
              </a:ext>
            </a:extLst>
          </p:cNvPr>
          <p:cNvSpPr/>
          <p:nvPr/>
        </p:nvSpPr>
        <p:spPr>
          <a:xfrm>
            <a:off x="-1818" y="-4923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16DC860-8AB0-49B7-9630-EFEEF5D40F4F}"/>
              </a:ext>
            </a:extLst>
          </p:cNvPr>
          <p:cNvGrpSpPr/>
          <p:nvPr/>
        </p:nvGrpSpPr>
        <p:grpSpPr>
          <a:xfrm>
            <a:off x="6692289" y="3178200"/>
            <a:ext cx="3700709" cy="1239492"/>
            <a:chOff x="6692289" y="3178200"/>
            <a:chExt cx="3700709" cy="1239492"/>
          </a:xfrm>
        </p:grpSpPr>
        <p:sp>
          <p:nvSpPr>
            <p:cNvPr id="138" name="Speech Bubble: Rectangle 137">
              <a:extLst>
                <a:ext uri="{FF2B5EF4-FFF2-40B4-BE49-F238E27FC236}">
                  <a16:creationId xmlns:a16="http://schemas.microsoft.com/office/drawing/2014/main" id="{2AE82CF3-DD1D-42E9-949C-8D103D93D6DB}"/>
                </a:ext>
              </a:extLst>
            </p:cNvPr>
            <p:cNvSpPr/>
            <p:nvPr/>
          </p:nvSpPr>
          <p:spPr>
            <a:xfrm rot="5400000">
              <a:off x="7922898" y="1947591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/>
                <a:t>You are about to change the recommended BMPs. </a:t>
              </a:r>
            </a:p>
            <a:p>
              <a:endParaRPr lang="en-CA" sz="1200"/>
            </a:p>
            <a:p>
              <a:r>
                <a:rPr lang="en-CA" sz="1200"/>
                <a:t>Are you sure?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1320231-66E1-47E8-A069-40B05C764C6F}"/>
                </a:ext>
              </a:extLst>
            </p:cNvPr>
            <p:cNvSpPr/>
            <p:nvPr/>
          </p:nvSpPr>
          <p:spPr>
            <a:xfrm>
              <a:off x="7491130" y="4071117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/>
                <a:t>Cancel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11D83B6-8632-49B7-94CD-2F82A0BEEC2A}"/>
                </a:ext>
              </a:extLst>
            </p:cNvPr>
            <p:cNvSpPr/>
            <p:nvPr/>
          </p:nvSpPr>
          <p:spPr>
            <a:xfrm>
              <a:off x="9185286" y="4071865"/>
              <a:ext cx="1186075" cy="259165"/>
            </a:xfrm>
            <a:prstGeom prst="rect">
              <a:avLst/>
            </a:prstGeom>
            <a:solidFill>
              <a:srgbClr val="ED7D3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/>
                <a:t>Never show again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40EE3AB-5FF2-4B5F-B81B-9B5748BD5E1C}"/>
                </a:ext>
              </a:extLst>
            </p:cNvPr>
            <p:cNvSpPr/>
            <p:nvPr/>
          </p:nvSpPr>
          <p:spPr>
            <a:xfrm>
              <a:off x="8343067" y="4071117"/>
              <a:ext cx="738139" cy="259165"/>
            </a:xfrm>
            <a:prstGeom prst="rect">
              <a:avLst/>
            </a:prstGeom>
            <a:solidFill>
              <a:srgbClr val="ED7D3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/>
                <a:t>Confirm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769751E-0314-4BDE-9779-33E75BD8CC87}"/>
              </a:ext>
            </a:extLst>
          </p:cNvPr>
          <p:cNvGrpSpPr/>
          <p:nvPr/>
        </p:nvGrpSpPr>
        <p:grpSpPr>
          <a:xfrm>
            <a:off x="7187660" y="2025266"/>
            <a:ext cx="3685945" cy="1115257"/>
            <a:chOff x="5671327" y="4183555"/>
            <a:chExt cx="3112765" cy="1115257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5A9556BB-B83B-4C06-8A79-D8FFE11BA7B4}"/>
                </a:ext>
              </a:extLst>
            </p:cNvPr>
            <p:cNvSpPr/>
            <p:nvPr/>
          </p:nvSpPr>
          <p:spPr>
            <a:xfrm>
              <a:off x="5671327" y="4183555"/>
              <a:ext cx="3112765" cy="64096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/>
                <a:t>When first time changing recommended BMP selection (add or remove from map, table or chart), this warning pop-up will show.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410DC64-C81C-4A28-9F6A-BE6FA91FB98B}"/>
                </a:ext>
              </a:extLst>
            </p:cNvPr>
            <p:cNvCxnSpPr>
              <a:stCxn id="155" idx="2"/>
            </p:cNvCxnSpPr>
            <p:nvPr/>
          </p:nvCxnSpPr>
          <p:spPr>
            <a:xfrm flipH="1">
              <a:off x="7042146" y="4824515"/>
              <a:ext cx="185564" cy="474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862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BMP selection &amp; overview – BMP type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err="1">
                <a:solidFill>
                  <a:schemeClr val="tx1"/>
                </a:solidFill>
              </a:rPr>
              <a:t>Modeste</a:t>
            </a:r>
            <a:r>
              <a:rPr lang="en-CA" sz="100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err="1">
                  <a:solidFill>
                    <a:schemeClr val="tx1"/>
                  </a:solidFill>
                </a:rPr>
                <a:t>Indianfarm</a:t>
              </a:r>
              <a:r>
                <a:rPr lang="en-CA" sz="100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+</a:t>
              </a:r>
            </a:p>
            <a:p>
              <a:pPr algn="ctr"/>
              <a:endParaRPr lang="en-CA" sz="1400"/>
            </a:p>
            <a:p>
              <a:pPr algn="ctr"/>
              <a:r>
                <a:rPr lang="en-CA" sz="1400">
                  <a:sym typeface="Symbol" panose="05050102010706020507" pitchFamily="18" charset="2"/>
                </a:rPr>
                <a:t></a:t>
              </a:r>
              <a:endParaRPr lang="en-CA" sz="140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081670"/>
              </p:ext>
            </p:extLst>
          </p:nvPr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916968"/>
              </p:ext>
            </p:extLst>
          </p:nvPr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966EB750-04FC-4925-8EE4-772D33435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524690"/>
              </p:ext>
            </p:extLst>
          </p:nvPr>
        </p:nvGraphicFramePr>
        <p:xfrm>
          <a:off x="9953041" y="4833936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/>
                        <a:t>Total P off-site (kg/</a:t>
                      </a:r>
                      <a:r>
                        <a:rPr lang="en-CA" sz="700" err="1"/>
                        <a:t>yr</a:t>
                      </a:r>
                      <a:r>
                        <a:rPr lang="en-CA" sz="7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Carbon (ton/</a:t>
                      </a:r>
                      <a:r>
                        <a:rPr lang="en-CA" sz="700" err="1"/>
                        <a:t>yr</a:t>
                      </a:r>
                      <a:r>
                        <a:rPr lang="en-CA" sz="7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CB625BB8-625B-4F42-80FB-AC40DBC33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543434"/>
              </p:ext>
            </p:extLst>
          </p:nvPr>
        </p:nvGraphicFramePr>
        <p:xfrm>
          <a:off x="9956674" y="2598719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47" name="Rectangle 146">
            <a:extLst>
              <a:ext uri="{FF2B5EF4-FFF2-40B4-BE49-F238E27FC236}">
                <a16:creationId xmlns:a16="http://schemas.microsoft.com/office/drawing/2014/main" id="{2C4802CA-AF72-45EE-AB46-117A5C90A153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1998230-0DF9-4F09-A911-3C422D14E082}"/>
              </a:ext>
            </a:extLst>
          </p:cNvPr>
          <p:cNvSpPr txBox="1"/>
          <p:nvPr/>
        </p:nvSpPr>
        <p:spPr>
          <a:xfrm>
            <a:off x="9923434" y="4565404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16CDA15-FED1-4388-9740-7D406B66307E}"/>
              </a:ext>
            </a:extLst>
          </p:cNvPr>
          <p:cNvSpPr txBox="1"/>
          <p:nvPr/>
        </p:nvSpPr>
        <p:spPr>
          <a:xfrm>
            <a:off x="9892039" y="233677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CDF0492-7E29-4C0B-A940-793FC2F85056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BEA00F2-17D2-4FB0-92EE-F0234DF13768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1572C4D-1AE9-4B89-95A3-C1A4F996C709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1FC8E23-0F11-4451-B536-34D56D4DC106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5ECEEB8-013C-43A0-B929-6C49228EC832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ABCD97B-84E6-47D0-9D44-4C48EAAA3337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6660FF9D-A670-4424-B87A-6A466ACC1865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9C9FDF8-17B8-4360-899C-82BC2C532673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581FD-7CB7-45B7-AC80-CD15E3D15DD5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7979DA0-1E01-4724-AE9C-4E0E90551942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A9C17702-7DB2-42A9-A81D-F5885D2B50FF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D1DA2393-EC7D-49E3-B6E9-381FC163FFF8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67B9423-ACC5-440F-9895-DBEF46CC15E4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20A0AC5-153F-440F-8667-612983C387D2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9C0C9DD-EA97-4CCF-8479-71D65F3E06A1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DD87CE61-733F-4F87-89D5-1971AB089213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BMP scope &amp; intelligent recommendation</a:t>
              </a:r>
            </a:p>
          </p:txBody>
        </p:sp>
        <p:pic>
          <p:nvPicPr>
            <p:cNvPr id="171" name="Graphic 170" descr="Lightbulb and gear">
              <a:extLst>
                <a:ext uri="{FF2B5EF4-FFF2-40B4-BE49-F238E27FC236}">
                  <a16:creationId xmlns:a16="http://schemas.microsoft.com/office/drawing/2014/main" id="{2EE6ABF0-C36B-45F3-98B3-E7FB3B7F8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172" name="Arrow: Chevron 171">
              <a:extLst>
                <a:ext uri="{FF2B5EF4-FFF2-40B4-BE49-F238E27FC236}">
                  <a16:creationId xmlns:a16="http://schemas.microsoft.com/office/drawing/2014/main" id="{9DCB4E19-1E44-4F41-81D4-2169870551EF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0B87404-6BEF-44B9-B0D1-D58424F038DE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DF0250E0-50BA-4086-B233-2D8161B3A15E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75" name="Arrow: Chevron 174">
              <a:extLst>
                <a:ext uri="{FF2B5EF4-FFF2-40B4-BE49-F238E27FC236}">
                  <a16:creationId xmlns:a16="http://schemas.microsoft.com/office/drawing/2014/main" id="{5EB4A56D-32C7-4EA0-B152-08487738D123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76" name="Graphic 175" descr="List">
              <a:extLst>
                <a:ext uri="{FF2B5EF4-FFF2-40B4-BE49-F238E27FC236}">
                  <a16:creationId xmlns:a16="http://schemas.microsoft.com/office/drawing/2014/main" id="{4911181E-3D87-4635-9B0E-F3AE33B52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FFE1636-CC17-4495-8B35-17DCA70DC15F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770702CC-144B-4E1C-B709-D61F728436F6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A24CE219-F5AB-4FD9-8BEB-F62ABADCD932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94DD6B67-9706-4066-92DA-8A071EB39C58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DBC74E85-B8C8-407A-A9CC-6C17F5D8D218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93C4CA28-3C0A-4EB1-A056-E784CDBAE228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b="1">
                    <a:solidFill>
                      <a:schemeClr val="accent1"/>
                    </a:solidFill>
                  </a:rPr>
                  <a:t>BMP type 2</a:t>
                </a: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D68B39B2-1E52-43EC-B4C8-4B546AA35DF9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6B399C1A-1AF8-43EB-A1FF-35BC6B139E2D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E9DC2979-B5C3-4E7D-A051-CD3725A8BE4B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/>
                  <a:t>BMP type 3</a:t>
                </a: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BAFA680B-3965-4FB5-9EB6-A7AE213A8066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E539597E-A737-4305-8BF0-D6BDA9751245}"/>
              </a:ext>
            </a:extLst>
          </p:cNvPr>
          <p:cNvSpPr txBox="1"/>
          <p:nvPr/>
        </p:nvSpPr>
        <p:spPr>
          <a:xfrm>
            <a:off x="9926039" y="3398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302530E-BF03-44F6-9F3E-C1B3F97BF279}"/>
              </a:ext>
            </a:extLst>
          </p:cNvPr>
          <p:cNvSpPr/>
          <p:nvPr/>
        </p:nvSpPr>
        <p:spPr>
          <a:xfrm>
            <a:off x="9975209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Select All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BCAC074-5660-46B0-AA6C-97C3B7E493DF}"/>
              </a:ext>
            </a:extLst>
          </p:cNvPr>
          <p:cNvSpPr/>
          <p:nvPr/>
        </p:nvSpPr>
        <p:spPr>
          <a:xfrm>
            <a:off x="11075198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DE0353A-7244-4B80-A4CD-3BF78E37A9C9}"/>
              </a:ext>
            </a:extLst>
          </p:cNvPr>
          <p:cNvGrpSpPr/>
          <p:nvPr/>
        </p:nvGrpSpPr>
        <p:grpSpPr>
          <a:xfrm>
            <a:off x="9972937" y="621390"/>
            <a:ext cx="2038806" cy="1365428"/>
            <a:chOff x="9972937" y="797230"/>
            <a:chExt cx="2038806" cy="1365428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2E4BD1B3-3A74-44E8-8542-A803A8CADC87}"/>
                </a:ext>
              </a:extLst>
            </p:cNvPr>
            <p:cNvGrpSpPr/>
            <p:nvPr/>
          </p:nvGrpSpPr>
          <p:grpSpPr>
            <a:xfrm>
              <a:off x="9972937" y="797230"/>
              <a:ext cx="2038261" cy="252000"/>
              <a:chOff x="10039823" y="442664"/>
              <a:chExt cx="2061132" cy="352179"/>
            </a:xfrm>
          </p:grpSpPr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867E6D96-1390-4B6C-93A7-93F8DFAB33E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Municipality</a:t>
                </a:r>
                <a:endParaRPr lang="en-CA" sz="1200"/>
              </a:p>
            </p:txBody>
          </p:sp>
          <p:sp>
            <p:nvSpPr>
              <p:cNvPr id="188" name="Isosceles Triangle 187">
                <a:extLst>
                  <a:ext uri="{FF2B5EF4-FFF2-40B4-BE49-F238E27FC236}">
                    <a16:creationId xmlns:a16="http://schemas.microsoft.com/office/drawing/2014/main" id="{888E3886-2770-403E-8E10-62312A9F2DC4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C4E751CA-F1F0-4638-B898-CFEBB54BA434}"/>
                </a:ext>
              </a:extLst>
            </p:cNvPr>
            <p:cNvGrpSpPr/>
            <p:nvPr/>
          </p:nvGrpSpPr>
          <p:grpSpPr>
            <a:xfrm>
              <a:off x="9972937" y="1175832"/>
              <a:ext cx="2038261" cy="252000"/>
              <a:chOff x="10039823" y="442664"/>
              <a:chExt cx="2061132" cy="352179"/>
            </a:xfrm>
          </p:grpSpPr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B98BA53B-DC1F-4BA7-A1B2-7937C6D94018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Watershed</a:t>
                </a:r>
              </a:p>
            </p:txBody>
          </p:sp>
          <p:sp>
            <p:nvSpPr>
              <p:cNvPr id="163" name="Isosceles Triangle 162">
                <a:extLst>
                  <a:ext uri="{FF2B5EF4-FFF2-40B4-BE49-F238E27FC236}">
                    <a16:creationId xmlns:a16="http://schemas.microsoft.com/office/drawing/2014/main" id="{8B1C304B-EA78-4DE6-ADAC-98EA9D8CC49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166A880-19BF-41A3-83D6-C832E15EFFC0}"/>
                </a:ext>
              </a:extLst>
            </p:cNvPr>
            <p:cNvGrpSpPr/>
            <p:nvPr/>
          </p:nvGrpSpPr>
          <p:grpSpPr>
            <a:xfrm>
              <a:off x="9972937" y="1554434"/>
              <a:ext cx="2038261" cy="252000"/>
              <a:chOff x="10054898" y="442664"/>
              <a:chExt cx="2061132" cy="352179"/>
            </a:xfrm>
          </p:grpSpPr>
          <p:sp>
            <p:nvSpPr>
              <p:cNvPr id="160" name="Rectangle: Rounded Corners 159">
                <a:extLst>
                  <a:ext uri="{FF2B5EF4-FFF2-40B4-BE49-F238E27FC236}">
                    <a16:creationId xmlns:a16="http://schemas.microsoft.com/office/drawing/2014/main" id="{E8A9EF7A-EE3D-449E-9E5D-0A1F4F38F2DC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err="1"/>
                  <a:t>Subwatershed</a:t>
                </a:r>
                <a:endParaRPr lang="en-CA" sz="1000"/>
              </a:p>
            </p:txBody>
          </p:sp>
          <p:sp>
            <p:nvSpPr>
              <p:cNvPr id="161" name="Isosceles Triangle 160">
                <a:extLst>
                  <a:ext uri="{FF2B5EF4-FFF2-40B4-BE49-F238E27FC236}">
                    <a16:creationId xmlns:a16="http://schemas.microsoft.com/office/drawing/2014/main" id="{D2737BC0-AE8E-49A7-8F97-CD5166DD9B1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4FBBCFE9-A387-4305-A028-0C9B22948E71}"/>
                </a:ext>
              </a:extLst>
            </p:cNvPr>
            <p:cNvGrpSpPr/>
            <p:nvPr/>
          </p:nvGrpSpPr>
          <p:grpSpPr>
            <a:xfrm>
              <a:off x="9973482" y="1910658"/>
              <a:ext cx="2038261" cy="252000"/>
              <a:chOff x="10054898" y="442664"/>
              <a:chExt cx="2061132" cy="352179"/>
            </a:xfrm>
          </p:grpSpPr>
          <p:sp>
            <p:nvSpPr>
              <p:cNvPr id="158" name="Rectangle: Rounded Corners 157">
                <a:extLst>
                  <a:ext uri="{FF2B5EF4-FFF2-40B4-BE49-F238E27FC236}">
                    <a16:creationId xmlns:a16="http://schemas.microsoft.com/office/drawing/2014/main" id="{A6B9D1E6-0082-49D9-AB1B-DB884FC0F0B7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Investor</a:t>
                </a:r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5E948A14-CD2D-466B-A315-B3145C8D3DF6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5700854-6F99-4C16-A601-FDAFEC7D5E2B}"/>
              </a:ext>
            </a:extLst>
          </p:cNvPr>
          <p:cNvGrpSpPr/>
          <p:nvPr/>
        </p:nvGrpSpPr>
        <p:grpSpPr>
          <a:xfrm>
            <a:off x="4008590" y="4690307"/>
            <a:ext cx="2984293" cy="1143396"/>
            <a:chOff x="7265376" y="3429001"/>
            <a:chExt cx="3537613" cy="1937460"/>
          </a:xfrm>
        </p:grpSpPr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F1EE42E8-C8AA-4F7C-991A-D5EC389385ED}"/>
                </a:ext>
              </a:extLst>
            </p:cNvPr>
            <p:cNvSpPr/>
            <p:nvPr/>
          </p:nvSpPr>
          <p:spPr>
            <a:xfrm>
              <a:off x="8724901" y="3429001"/>
              <a:ext cx="2078088" cy="3169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On-site effectiveness</a:t>
              </a:r>
            </a:p>
          </p:txBody>
        </p:sp>
        <p:sp>
          <p:nvSpPr>
            <p:cNvPr id="191" name="Isosceles Triangle 190">
              <a:extLst>
                <a:ext uri="{FF2B5EF4-FFF2-40B4-BE49-F238E27FC236}">
                  <a16:creationId xmlns:a16="http://schemas.microsoft.com/office/drawing/2014/main" id="{5270DF29-72CE-4328-A0B0-08B159DC279B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C922655D-4CD2-4EFA-8CE4-23DCF8F5A643}"/>
                </a:ext>
              </a:extLst>
            </p:cNvPr>
            <p:cNvSpPr/>
            <p:nvPr/>
          </p:nvSpPr>
          <p:spPr>
            <a:xfrm>
              <a:off x="8868474" y="3755825"/>
              <a:ext cx="1922898" cy="1610636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900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95E1360-D5FF-4EB3-9C35-DD39E9029EE0}"/>
                </a:ext>
              </a:extLst>
            </p:cNvPr>
            <p:cNvSpPr/>
            <p:nvPr/>
          </p:nvSpPr>
          <p:spPr>
            <a:xfrm>
              <a:off x="8881973" y="38072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E1ED4A00-A395-4B2C-8D7C-AC39CAC067AD}"/>
                </a:ext>
              </a:extLst>
            </p:cNvPr>
            <p:cNvSpPr/>
            <p:nvPr/>
          </p:nvSpPr>
          <p:spPr>
            <a:xfrm>
              <a:off x="8885767" y="429060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effectiveness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1A66FA0-773A-42F6-9B0C-E6471610CF27}"/>
                </a:ext>
              </a:extLst>
            </p:cNvPr>
            <p:cNvSpPr/>
            <p:nvPr/>
          </p:nvSpPr>
          <p:spPr>
            <a:xfrm>
              <a:off x="8894148" y="453059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Cost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AB49FE1C-437F-4D1E-B2D8-B61F8FF569D4}"/>
                </a:ext>
              </a:extLst>
            </p:cNvPr>
            <p:cNvSpPr/>
            <p:nvPr/>
          </p:nvSpPr>
          <p:spPr>
            <a:xfrm>
              <a:off x="8885767" y="48057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cost-effectiveness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848DF9AE-A56E-4C6F-8383-E50B6B623C11}"/>
                </a:ext>
              </a:extLst>
            </p:cNvPr>
            <p:cNvSpPr/>
            <p:nvPr/>
          </p:nvSpPr>
          <p:spPr>
            <a:xfrm>
              <a:off x="8893821" y="5063963"/>
              <a:ext cx="1872312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cost-effectiveness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228FE27-BF27-4B28-B16E-496D455C5F8C}"/>
                </a:ext>
              </a:extLst>
            </p:cNvPr>
            <p:cNvSpPr/>
            <p:nvPr/>
          </p:nvSpPr>
          <p:spPr>
            <a:xfrm>
              <a:off x="8883195" y="4050799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effectiveness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762359DB-0348-4217-9447-45358E4D085A}"/>
                </a:ext>
              </a:extLst>
            </p:cNvPr>
            <p:cNvSpPr/>
            <p:nvPr/>
          </p:nvSpPr>
          <p:spPr>
            <a:xfrm>
              <a:off x="7265376" y="3481628"/>
              <a:ext cx="1429773" cy="170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0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4107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BMP selection &amp; overview – BMP type 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err="1">
                <a:solidFill>
                  <a:schemeClr val="tx1"/>
                </a:solidFill>
              </a:rPr>
              <a:t>Modeste</a:t>
            </a:r>
            <a:r>
              <a:rPr lang="en-CA" sz="100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err="1">
                  <a:solidFill>
                    <a:schemeClr val="tx1"/>
                  </a:solidFill>
                </a:rPr>
                <a:t>Indianfarm</a:t>
              </a:r>
              <a:r>
                <a:rPr lang="en-CA" sz="100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+</a:t>
              </a:r>
            </a:p>
            <a:p>
              <a:pPr algn="ctr"/>
              <a:endParaRPr lang="en-CA" sz="1400"/>
            </a:p>
            <a:p>
              <a:pPr algn="ctr"/>
              <a:r>
                <a:rPr lang="en-CA" sz="1400">
                  <a:sym typeface="Symbol" panose="05050102010706020507" pitchFamily="18" charset="2"/>
                </a:rPr>
                <a:t></a:t>
              </a:r>
              <a:endParaRPr lang="en-CA" sz="140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903482"/>
              </p:ext>
            </p:extLst>
          </p:nvPr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607234"/>
              </p:ext>
            </p:extLst>
          </p:nvPr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olidFill>
                            <a:schemeClr val="bg1"/>
                          </a:solidFill>
                        </a:rPr>
                        <a:t>BMP type 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966EB750-04FC-4925-8EE4-772D33435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83766"/>
              </p:ext>
            </p:extLst>
          </p:nvPr>
        </p:nvGraphicFramePr>
        <p:xfrm>
          <a:off x="9953041" y="4833936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/>
                        <a:t>Total P off-site (kg/</a:t>
                      </a:r>
                      <a:r>
                        <a:rPr lang="en-CA" sz="700" err="1"/>
                        <a:t>yr</a:t>
                      </a:r>
                      <a:r>
                        <a:rPr lang="en-CA" sz="7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Carbon (ton/</a:t>
                      </a:r>
                      <a:r>
                        <a:rPr lang="en-CA" sz="700" err="1"/>
                        <a:t>yr</a:t>
                      </a:r>
                      <a:r>
                        <a:rPr lang="en-CA" sz="7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CB625BB8-625B-4F42-80FB-AC40DBC33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956682"/>
              </p:ext>
            </p:extLst>
          </p:nvPr>
        </p:nvGraphicFramePr>
        <p:xfrm>
          <a:off x="9956674" y="2598719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47" name="Rectangle 146">
            <a:extLst>
              <a:ext uri="{FF2B5EF4-FFF2-40B4-BE49-F238E27FC236}">
                <a16:creationId xmlns:a16="http://schemas.microsoft.com/office/drawing/2014/main" id="{2C4802CA-AF72-45EE-AB46-117A5C90A153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1998230-0DF9-4F09-A911-3C422D14E082}"/>
              </a:ext>
            </a:extLst>
          </p:cNvPr>
          <p:cNvSpPr txBox="1"/>
          <p:nvPr/>
        </p:nvSpPr>
        <p:spPr>
          <a:xfrm>
            <a:off x="9923434" y="4565404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16CDA15-FED1-4388-9740-7D406B66307E}"/>
              </a:ext>
            </a:extLst>
          </p:cNvPr>
          <p:cNvSpPr txBox="1"/>
          <p:nvPr/>
        </p:nvSpPr>
        <p:spPr>
          <a:xfrm>
            <a:off x="9892039" y="233677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F05AC33-DABB-4414-9F4C-87182250D443}"/>
              </a:ext>
            </a:extLst>
          </p:cNvPr>
          <p:cNvGrpSpPr/>
          <p:nvPr/>
        </p:nvGrpSpPr>
        <p:grpSpPr>
          <a:xfrm>
            <a:off x="4490894" y="951447"/>
            <a:ext cx="1396066" cy="2724149"/>
            <a:chOff x="4490894" y="951447"/>
            <a:chExt cx="1396066" cy="2724149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D971C5E-92A4-4CC9-8690-AC1BFD2BA9ED}"/>
                </a:ext>
              </a:extLst>
            </p:cNvPr>
            <p:cNvSpPr/>
            <p:nvPr/>
          </p:nvSpPr>
          <p:spPr>
            <a:xfrm>
              <a:off x="4490894" y="353159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B680F816-029D-4019-8596-74E76BA30E1A}"/>
                </a:ext>
              </a:extLst>
            </p:cNvPr>
            <p:cNvSpPr/>
            <p:nvPr/>
          </p:nvSpPr>
          <p:spPr>
            <a:xfrm>
              <a:off x="5742960" y="3512305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7105DA1-FFB3-4E0E-A9E4-55B9F9020AC2}"/>
                </a:ext>
              </a:extLst>
            </p:cNvPr>
            <p:cNvSpPr/>
            <p:nvPr/>
          </p:nvSpPr>
          <p:spPr>
            <a:xfrm>
              <a:off x="5255430" y="951447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D948FB6-F964-43E8-9428-04ADB60DEFBC}"/>
                </a:ext>
              </a:extLst>
            </p:cNvPr>
            <p:cNvSpPr/>
            <p:nvPr/>
          </p:nvSpPr>
          <p:spPr>
            <a:xfrm>
              <a:off x="5056101" y="1285963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14C9648-528A-4A0A-844C-DB58DF094E0B}"/>
                </a:ext>
              </a:extLst>
            </p:cNvPr>
            <p:cNvSpPr/>
            <p:nvPr/>
          </p:nvSpPr>
          <p:spPr>
            <a:xfrm>
              <a:off x="5208501" y="1438363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AF68911D-83AD-46A6-B116-F3BC9BBFB76D}"/>
              </a:ext>
            </a:extLst>
          </p:cNvPr>
          <p:cNvSpPr/>
          <p:nvPr/>
        </p:nvSpPr>
        <p:spPr>
          <a:xfrm>
            <a:off x="7317308" y="1428519"/>
            <a:ext cx="108000" cy="108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08E516D-62AB-440A-9183-D8BDA0D7EC71}"/>
              </a:ext>
            </a:extLst>
          </p:cNvPr>
          <p:cNvSpPr/>
          <p:nvPr/>
        </p:nvSpPr>
        <p:spPr>
          <a:xfrm>
            <a:off x="7317308" y="1630784"/>
            <a:ext cx="108000" cy="108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2486FEC-0E08-4BD7-8A88-7D82C59C301C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6E8E6CDE-C6C0-4465-B15F-950C7D494DBC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BMP scope &amp; intelligent recommendation</a:t>
              </a:r>
            </a:p>
          </p:txBody>
        </p:sp>
        <p:pic>
          <p:nvPicPr>
            <p:cNvPr id="159" name="Graphic 158" descr="Lightbulb and gear">
              <a:extLst>
                <a:ext uri="{FF2B5EF4-FFF2-40B4-BE49-F238E27FC236}">
                  <a16:creationId xmlns:a16="http://schemas.microsoft.com/office/drawing/2014/main" id="{D9972893-D410-49E7-957B-B1264ED2F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160" name="Arrow: Chevron 159">
              <a:extLst>
                <a:ext uri="{FF2B5EF4-FFF2-40B4-BE49-F238E27FC236}">
                  <a16:creationId xmlns:a16="http://schemas.microsoft.com/office/drawing/2014/main" id="{6173AB29-B817-4956-B9E2-9CA4622A218E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DCCB381-6541-46BE-ADC6-6A1B47FC860E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4ED5FC1-E23A-4F3C-AAF5-C291F32A59C4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63" name="Arrow: Chevron 162">
              <a:extLst>
                <a:ext uri="{FF2B5EF4-FFF2-40B4-BE49-F238E27FC236}">
                  <a16:creationId xmlns:a16="http://schemas.microsoft.com/office/drawing/2014/main" id="{4653379A-6325-44DF-98CD-2E6BB9F69EC2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69" name="Graphic 168" descr="List">
              <a:extLst>
                <a:ext uri="{FF2B5EF4-FFF2-40B4-BE49-F238E27FC236}">
                  <a16:creationId xmlns:a16="http://schemas.microsoft.com/office/drawing/2014/main" id="{79D868FC-5771-45D0-AC83-18C3235C6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A0873A9-69D4-4B1E-AAF2-204901D33535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B68E51A-129B-46F3-A785-12E0C4D2936B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4CFF7B6-4853-40B7-B2A5-2F1F6E87832A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9FC28020-A190-4D09-870C-2BF16BCE279D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ED93A4D7-A7F9-4944-9D19-22D7E4E514F8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64EAA53-6F1B-4BB7-AB7F-2BC18D42FD2F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B22CA587-3D80-44C0-91C2-84825215E4B2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186B72BD-82E9-4108-9E39-A58FB4A7C32B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1D03DA23-E68A-4AA4-80BB-F9E583BEF20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b="1">
                    <a:solidFill>
                      <a:schemeClr val="accent1"/>
                    </a:solidFill>
                  </a:rPr>
                  <a:t>BMP type 3</a:t>
                </a: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1CCE30-8826-4D36-A03C-64AFE1B53862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CB2B8D82-36A8-4BB3-B1B7-B998FC15D00B}"/>
              </a:ext>
            </a:extLst>
          </p:cNvPr>
          <p:cNvSpPr txBox="1"/>
          <p:nvPr/>
        </p:nvSpPr>
        <p:spPr>
          <a:xfrm>
            <a:off x="9926039" y="3398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8D2A6EB-7F88-4080-B3E5-15A8FC1C5684}"/>
              </a:ext>
            </a:extLst>
          </p:cNvPr>
          <p:cNvSpPr/>
          <p:nvPr/>
        </p:nvSpPr>
        <p:spPr>
          <a:xfrm>
            <a:off x="9975209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Select All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028AB3-1ADA-4FFF-B0C2-91B764C7FADF}"/>
              </a:ext>
            </a:extLst>
          </p:cNvPr>
          <p:cNvSpPr/>
          <p:nvPr/>
        </p:nvSpPr>
        <p:spPr>
          <a:xfrm>
            <a:off x="11075198" y="2090837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AF41A88-45B1-40EF-A8D3-C502B9CDB88B}"/>
              </a:ext>
            </a:extLst>
          </p:cNvPr>
          <p:cNvGrpSpPr/>
          <p:nvPr/>
        </p:nvGrpSpPr>
        <p:grpSpPr>
          <a:xfrm>
            <a:off x="9972937" y="621390"/>
            <a:ext cx="2038806" cy="1365428"/>
            <a:chOff x="9972937" y="797230"/>
            <a:chExt cx="2038806" cy="1365428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1AA5AA7-7420-4BFB-BA3E-1A8B95D1E861}"/>
                </a:ext>
              </a:extLst>
            </p:cNvPr>
            <p:cNvGrpSpPr/>
            <p:nvPr/>
          </p:nvGrpSpPr>
          <p:grpSpPr>
            <a:xfrm>
              <a:off x="9972937" y="797230"/>
              <a:ext cx="2038261" cy="252000"/>
              <a:chOff x="10039823" y="442664"/>
              <a:chExt cx="2061132" cy="352179"/>
            </a:xfrm>
          </p:grpSpPr>
          <p:sp>
            <p:nvSpPr>
              <p:cNvPr id="164" name="Rectangle: Rounded Corners 163">
                <a:extLst>
                  <a:ext uri="{FF2B5EF4-FFF2-40B4-BE49-F238E27FC236}">
                    <a16:creationId xmlns:a16="http://schemas.microsoft.com/office/drawing/2014/main" id="{50FE4418-2AE8-403C-912A-0E35C54BF29C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Municipality</a:t>
                </a:r>
                <a:endParaRPr lang="en-CA" sz="1200"/>
              </a:p>
            </p:txBody>
          </p:sp>
          <p:sp>
            <p:nvSpPr>
              <p:cNvPr id="165" name="Isosceles Triangle 164">
                <a:extLst>
                  <a:ext uri="{FF2B5EF4-FFF2-40B4-BE49-F238E27FC236}">
                    <a16:creationId xmlns:a16="http://schemas.microsoft.com/office/drawing/2014/main" id="{433254E4-FEC8-4012-AB8D-D02D45BA4893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E7F0938-CBFF-4729-A2C8-39B4C3EC9DFF}"/>
                </a:ext>
              </a:extLst>
            </p:cNvPr>
            <p:cNvGrpSpPr/>
            <p:nvPr/>
          </p:nvGrpSpPr>
          <p:grpSpPr>
            <a:xfrm>
              <a:off x="9972937" y="1175832"/>
              <a:ext cx="2038261" cy="252000"/>
              <a:chOff x="10039823" y="442664"/>
              <a:chExt cx="2061132" cy="352179"/>
            </a:xfrm>
          </p:grpSpPr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0A1450B8-22CF-4C51-8960-F8DA2B93545C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/>
                  <a:t>Watershed</a:t>
                </a:r>
              </a:p>
            </p:txBody>
          </p:sp>
          <p:sp>
            <p:nvSpPr>
              <p:cNvPr id="144" name="Isosceles Triangle 143">
                <a:extLst>
                  <a:ext uri="{FF2B5EF4-FFF2-40B4-BE49-F238E27FC236}">
                    <a16:creationId xmlns:a16="http://schemas.microsoft.com/office/drawing/2014/main" id="{2D087298-CF34-49CA-92E3-E4F1F5B83065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0F69FECB-2B9D-4647-8A89-005D7D3BCF1E}"/>
                </a:ext>
              </a:extLst>
            </p:cNvPr>
            <p:cNvGrpSpPr/>
            <p:nvPr/>
          </p:nvGrpSpPr>
          <p:grpSpPr>
            <a:xfrm>
              <a:off x="9972937" y="1554434"/>
              <a:ext cx="2038261" cy="252000"/>
              <a:chOff x="10054898" y="442664"/>
              <a:chExt cx="2061132" cy="352179"/>
            </a:xfrm>
          </p:grpSpPr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FB4B3BA9-668A-47D0-B2CE-4D2423F6F160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err="1"/>
                  <a:t>Subwatershed</a:t>
                </a:r>
                <a:endParaRPr lang="en-CA" sz="1000"/>
              </a:p>
            </p:txBody>
          </p:sp>
          <p:sp>
            <p:nvSpPr>
              <p:cNvPr id="141" name="Isosceles Triangle 140">
                <a:extLst>
                  <a:ext uri="{FF2B5EF4-FFF2-40B4-BE49-F238E27FC236}">
                    <a16:creationId xmlns:a16="http://schemas.microsoft.com/office/drawing/2014/main" id="{A7CB0DC6-AC92-4AD2-8A4D-DC18E56F9126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06B60E2-7C94-4642-B456-53FB41A7DA6C}"/>
                </a:ext>
              </a:extLst>
            </p:cNvPr>
            <p:cNvGrpSpPr/>
            <p:nvPr/>
          </p:nvGrpSpPr>
          <p:grpSpPr>
            <a:xfrm>
              <a:off x="9973482" y="1910658"/>
              <a:ext cx="2038261" cy="252000"/>
              <a:chOff x="10054898" y="442664"/>
              <a:chExt cx="2061132" cy="352179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2DAC60EE-8187-4F70-BDE8-806112192799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Investor</a:t>
                </a:r>
              </a:p>
            </p:txBody>
          </p:sp>
          <p:sp>
            <p:nvSpPr>
              <p:cNvPr id="139" name="Isosceles Triangle 138">
                <a:extLst>
                  <a:ext uri="{FF2B5EF4-FFF2-40B4-BE49-F238E27FC236}">
                    <a16:creationId xmlns:a16="http://schemas.microsoft.com/office/drawing/2014/main" id="{82A8BCE0-E5C4-4117-968D-DA0F59FC3D74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79A8ED7-14A1-4EFD-BF8F-DAC561DC30C0}"/>
              </a:ext>
            </a:extLst>
          </p:cNvPr>
          <p:cNvGrpSpPr/>
          <p:nvPr/>
        </p:nvGrpSpPr>
        <p:grpSpPr>
          <a:xfrm>
            <a:off x="4008590" y="4690307"/>
            <a:ext cx="2984293" cy="1143396"/>
            <a:chOff x="7265376" y="3429001"/>
            <a:chExt cx="3537613" cy="1937460"/>
          </a:xfrm>
        </p:grpSpPr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8B8DE3B4-A56F-4B12-B9BE-214396EF4C86}"/>
                </a:ext>
              </a:extLst>
            </p:cNvPr>
            <p:cNvSpPr/>
            <p:nvPr/>
          </p:nvSpPr>
          <p:spPr>
            <a:xfrm>
              <a:off x="8724901" y="3429001"/>
              <a:ext cx="2078088" cy="3169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On-site effectiveness</a:t>
              </a:r>
            </a:p>
          </p:txBody>
        </p:sp>
        <p:sp>
          <p:nvSpPr>
            <p:cNvPr id="168" name="Isosceles Triangle 167">
              <a:extLst>
                <a:ext uri="{FF2B5EF4-FFF2-40B4-BE49-F238E27FC236}">
                  <a16:creationId xmlns:a16="http://schemas.microsoft.com/office/drawing/2014/main" id="{08431D9E-3BB3-4BE6-B132-93A77238778F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DABB1584-80D9-43E7-A10D-586BE9DDA4D5}"/>
                </a:ext>
              </a:extLst>
            </p:cNvPr>
            <p:cNvSpPr/>
            <p:nvPr/>
          </p:nvSpPr>
          <p:spPr>
            <a:xfrm>
              <a:off x="8868474" y="3755825"/>
              <a:ext cx="1922898" cy="1610636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90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9640ED89-24B6-4075-9943-DB444A558127}"/>
                </a:ext>
              </a:extLst>
            </p:cNvPr>
            <p:cNvSpPr/>
            <p:nvPr/>
          </p:nvSpPr>
          <p:spPr>
            <a:xfrm>
              <a:off x="8881973" y="38072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8CAF1A8B-86F9-4FE9-8422-E65401FEBFAF}"/>
                </a:ext>
              </a:extLst>
            </p:cNvPr>
            <p:cNvSpPr/>
            <p:nvPr/>
          </p:nvSpPr>
          <p:spPr>
            <a:xfrm>
              <a:off x="8885767" y="429060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effectiveness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F378BDF-DC8B-45F2-A555-B1CBC92D1A44}"/>
                </a:ext>
              </a:extLst>
            </p:cNvPr>
            <p:cNvSpPr/>
            <p:nvPr/>
          </p:nvSpPr>
          <p:spPr>
            <a:xfrm>
              <a:off x="8894148" y="453059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Cost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3A60FB7D-70A1-4EB3-9215-F3B7F0038D20}"/>
                </a:ext>
              </a:extLst>
            </p:cNvPr>
            <p:cNvSpPr/>
            <p:nvPr/>
          </p:nvSpPr>
          <p:spPr>
            <a:xfrm>
              <a:off x="8885767" y="48057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cost-effectiveness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ECC9C5C-4EA7-4F95-915E-12E326C828C0}"/>
                </a:ext>
              </a:extLst>
            </p:cNvPr>
            <p:cNvSpPr/>
            <p:nvPr/>
          </p:nvSpPr>
          <p:spPr>
            <a:xfrm>
              <a:off x="8893821" y="5063963"/>
              <a:ext cx="1872312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cost-effectiveness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8AD3DB4-9C5D-4128-945B-484F5DE55786}"/>
                </a:ext>
              </a:extLst>
            </p:cNvPr>
            <p:cNvSpPr/>
            <p:nvPr/>
          </p:nvSpPr>
          <p:spPr>
            <a:xfrm>
              <a:off x="8883195" y="4050799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effectiveness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D19E17E9-37EA-43DE-ACBA-74EE1B9F05C0}"/>
                </a:ext>
              </a:extLst>
            </p:cNvPr>
            <p:cNvSpPr/>
            <p:nvPr/>
          </p:nvSpPr>
          <p:spPr>
            <a:xfrm>
              <a:off x="7265376" y="3481628"/>
              <a:ext cx="1429773" cy="170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0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0523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Producer user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6963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B2BAD26-DC0D-48B5-8737-D197E5D4D463}"/>
              </a:ext>
            </a:extLst>
          </p:cNvPr>
          <p:cNvGrpSpPr/>
          <p:nvPr/>
        </p:nvGrpSpPr>
        <p:grpSpPr>
          <a:xfrm>
            <a:off x="5221155" y="1214862"/>
            <a:ext cx="4265988" cy="3102273"/>
            <a:chOff x="4448175" y="1390650"/>
            <a:chExt cx="6800850" cy="4895850"/>
          </a:xfrm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FA4704DD-58F6-4218-A8B0-81193D0512B1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1AEF77B-BE8D-4D23-95FC-6275D240631E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281E278-BCD1-4731-80D4-63319F5A19E6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>
                  <a:solidFill>
                    <a:schemeClr val="accent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0E91B2A-5C02-4DF6-A636-98226EF26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456209"/>
              </p:ext>
            </p:extLst>
          </p:nvPr>
        </p:nvGraphicFramePr>
        <p:xfrm>
          <a:off x="2454317" y="4918474"/>
          <a:ext cx="9729372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042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6366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707167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3255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724627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6431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986541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1006256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794980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930708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723885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723884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723885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9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90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90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4570676-0CB5-4120-9C7B-8E821E36C33C}"/>
              </a:ext>
            </a:extLst>
          </p:cNvPr>
          <p:cNvSpPr/>
          <p:nvPr/>
        </p:nvSpPr>
        <p:spPr>
          <a:xfrm>
            <a:off x="5496393" y="819907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1B692E-DF1B-4C88-A1DE-DA3D16507140}"/>
              </a:ext>
            </a:extLst>
          </p:cNvPr>
          <p:cNvGrpSpPr/>
          <p:nvPr/>
        </p:nvGrpSpPr>
        <p:grpSpPr>
          <a:xfrm>
            <a:off x="5878261" y="990781"/>
            <a:ext cx="3127994" cy="3094630"/>
            <a:chOff x="4333102" y="2559858"/>
            <a:chExt cx="2334331" cy="2027172"/>
          </a:xfrm>
          <a:noFill/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40AFF7-65C6-45B6-8014-3563089362A3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67CD1F2-5DA4-470C-8099-EAF2F5DDD39A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C4870F5-8440-4169-8DF3-672BB7C194F1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0E31A38-DE28-43E7-B844-AABD3181C1AA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5AB4E9-E7F4-4221-868D-9E8BBF7A61CA}"/>
              </a:ext>
            </a:extLst>
          </p:cNvPr>
          <p:cNvGrpSpPr/>
          <p:nvPr/>
        </p:nvGrpSpPr>
        <p:grpSpPr>
          <a:xfrm>
            <a:off x="6695337" y="1992437"/>
            <a:ext cx="1877887" cy="1044816"/>
            <a:chOff x="6695337" y="1992437"/>
            <a:chExt cx="1877887" cy="104481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2644EA-0690-4CE4-9AC2-25BFDA28C31F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665491-27F6-4A84-90CB-5DB943AEAE8E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5CA725-106B-4E2D-BE29-D416D142A651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291E95A-FD1D-40A4-83C5-A7268D2EB326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AB1FE3E-9619-4533-8CBA-8C1FAAE8AF53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027730C-180A-4DE2-A030-B92DE415823D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FA5C43F-3CF4-4625-8558-DA5259CBC6F4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A9F17F0-7237-4C83-8811-6F02FBCD8404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CD710DB-EE4B-4CC5-8017-B42F094D3F25}"/>
              </a:ext>
            </a:extLst>
          </p:cNvPr>
          <p:cNvSpPr/>
          <p:nvPr/>
        </p:nvSpPr>
        <p:spPr>
          <a:xfrm>
            <a:off x="2506137" y="383826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+</a:t>
            </a:r>
          </a:p>
          <a:p>
            <a:pPr algn="ctr"/>
            <a:endParaRPr lang="en-CA"/>
          </a:p>
          <a:p>
            <a:pPr algn="ctr"/>
            <a:r>
              <a:rPr lang="en-CA">
                <a:sym typeface="Symbol" panose="05050102010706020507" pitchFamily="18" charset="2"/>
              </a:rPr>
              <a:t></a:t>
            </a:r>
            <a:endParaRPr lang="en-CA"/>
          </a:p>
        </p:txBody>
      </p:sp>
      <p:pic>
        <p:nvPicPr>
          <p:cNvPr id="105" name="Graphic 104" descr="World">
            <a:extLst>
              <a:ext uri="{FF2B5EF4-FFF2-40B4-BE49-F238E27FC236}">
                <a16:creationId xmlns:a16="http://schemas.microsoft.com/office/drawing/2014/main" id="{F926FC9B-B0AE-465A-AC08-242F292661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68635" y="4590891"/>
            <a:ext cx="318011" cy="300740"/>
          </a:xfrm>
          <a:prstGeom prst="rect">
            <a:avLst/>
          </a:prstGeom>
        </p:spPr>
      </p:pic>
      <p:pic>
        <p:nvPicPr>
          <p:cNvPr id="106" name="Graphic 105" descr="Map compass">
            <a:extLst>
              <a:ext uri="{FF2B5EF4-FFF2-40B4-BE49-F238E27FC236}">
                <a16:creationId xmlns:a16="http://schemas.microsoft.com/office/drawing/2014/main" id="{3D7C7CA1-E614-4BFC-BBE5-780AF0F4FC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63158" y="3484634"/>
            <a:ext cx="318011" cy="30074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D699ED4-A6BB-4DA5-8E88-A3B5B430E4BB}"/>
              </a:ext>
            </a:extLst>
          </p:cNvPr>
          <p:cNvSpPr txBox="1"/>
          <p:nvPr/>
        </p:nvSpPr>
        <p:spPr>
          <a:xfrm>
            <a:off x="2444238" y="311466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C1D5A11-6EA8-4BE5-9149-E4F708FEBE4D}"/>
              </a:ext>
            </a:extLst>
          </p:cNvPr>
          <p:cNvGrpSpPr/>
          <p:nvPr/>
        </p:nvGrpSpPr>
        <p:grpSpPr>
          <a:xfrm>
            <a:off x="2564106" y="1047190"/>
            <a:ext cx="2680266" cy="256479"/>
            <a:chOff x="2686050" y="2462212"/>
            <a:chExt cx="7239000" cy="290513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89959B89-9E44-466A-82F3-00D91D0B43F5}"/>
                </a:ext>
              </a:extLst>
            </p:cNvPr>
            <p:cNvSpPr/>
            <p:nvPr/>
          </p:nvSpPr>
          <p:spPr>
            <a:xfrm>
              <a:off x="2686050" y="2533650"/>
              <a:ext cx="7239000" cy="1428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2F32FE3D-F9CD-4BC3-8E7F-B86B2C49219A}"/>
                </a:ext>
              </a:extLst>
            </p:cNvPr>
            <p:cNvSpPr/>
            <p:nvPr/>
          </p:nvSpPr>
          <p:spPr>
            <a:xfrm>
              <a:off x="3305175" y="2533650"/>
              <a:ext cx="5400000" cy="1428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FF396ED8-9B60-4E3B-800C-675718B2285E}"/>
                </a:ext>
              </a:extLst>
            </p:cNvPr>
            <p:cNvSpPr/>
            <p:nvPr/>
          </p:nvSpPr>
          <p:spPr>
            <a:xfrm>
              <a:off x="3124197" y="2466974"/>
              <a:ext cx="844550" cy="28575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800"/>
                <a:t>1975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54B6FFD1-1360-49D8-993B-4C2A39FA85DD}"/>
                </a:ext>
              </a:extLst>
            </p:cNvPr>
            <p:cNvSpPr/>
            <p:nvPr/>
          </p:nvSpPr>
          <p:spPr>
            <a:xfrm>
              <a:off x="8543923" y="2462212"/>
              <a:ext cx="844550" cy="28575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800"/>
                <a:t>2013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E963BF3-E7FE-4418-B0E7-0CB7F779DA65}"/>
              </a:ext>
            </a:extLst>
          </p:cNvPr>
          <p:cNvGrpSpPr/>
          <p:nvPr/>
        </p:nvGrpSpPr>
        <p:grpSpPr>
          <a:xfrm>
            <a:off x="2558471" y="475639"/>
            <a:ext cx="1305387" cy="1000294"/>
            <a:chOff x="10039823" y="442664"/>
            <a:chExt cx="2061132" cy="1116794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69072BE9-BD94-40CA-869C-3CD8BED05DC0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/>
                <a:t>Existing</a:t>
              </a:r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D2BB2E96-7C1D-404C-9B2C-78A9F456A2AC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BE4CD1B8-6170-425F-BDAC-045A5A4C5B29}"/>
                </a:ext>
              </a:extLst>
            </p:cNvPr>
            <p:cNvSpPr/>
            <p:nvPr/>
          </p:nvSpPr>
          <p:spPr>
            <a:xfrm>
              <a:off x="10182225" y="805804"/>
              <a:ext cx="1907207" cy="753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12B1656-BBF2-461A-8BFE-90E3F8772709}"/>
                </a:ext>
              </a:extLst>
            </p:cNvPr>
            <p:cNvSpPr/>
            <p:nvPr/>
          </p:nvSpPr>
          <p:spPr>
            <a:xfrm>
              <a:off x="10195613" y="862986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>
                  <a:solidFill>
                    <a:schemeClr val="tx1"/>
                  </a:solidFill>
                </a:rPr>
                <a:t>Conventional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5FD21F1-076B-4DF7-9E85-47350D98F6B0}"/>
                </a:ext>
              </a:extLst>
            </p:cNvPr>
            <p:cNvSpPr/>
            <p:nvPr/>
          </p:nvSpPr>
          <p:spPr>
            <a:xfrm>
              <a:off x="10196825" y="1170498"/>
              <a:ext cx="187200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>
                  <a:solidFill>
                    <a:schemeClr val="tx1"/>
                  </a:solidFill>
                </a:rPr>
                <a:t>Existing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2ABE31C-160E-4251-8C90-4A1EA32FFD87}"/>
              </a:ext>
            </a:extLst>
          </p:cNvPr>
          <p:cNvGrpSpPr/>
          <p:nvPr/>
        </p:nvGrpSpPr>
        <p:grpSpPr>
          <a:xfrm>
            <a:off x="3969347" y="475639"/>
            <a:ext cx="1275025" cy="1224284"/>
            <a:chOff x="10039823" y="442664"/>
            <a:chExt cx="2061132" cy="1360315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E4971CB7-9386-4BB5-BC63-CD59BD16C00F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/>
                <a:t>Parcel</a:t>
              </a:r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3633060B-5DCE-49EB-827E-CA96DE700826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7B32493-7B03-401B-A23D-EFBBE1F0E65A}"/>
                </a:ext>
              </a:extLst>
            </p:cNvPr>
            <p:cNvSpPr/>
            <p:nvPr/>
          </p:nvSpPr>
          <p:spPr>
            <a:xfrm>
              <a:off x="10182224" y="805804"/>
              <a:ext cx="1907206" cy="997175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3141584-B672-4D4F-8CAC-6898BEBA0516}"/>
                </a:ext>
              </a:extLst>
            </p:cNvPr>
            <p:cNvSpPr/>
            <p:nvPr/>
          </p:nvSpPr>
          <p:spPr>
            <a:xfrm>
              <a:off x="10195613" y="862986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>
                  <a:solidFill>
                    <a:schemeClr val="tx1"/>
                  </a:solidFill>
                </a:rPr>
                <a:t>LSD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4C4719B-6130-49E5-A45A-26CF2824B6C2}"/>
                </a:ext>
              </a:extLst>
            </p:cNvPr>
            <p:cNvSpPr/>
            <p:nvPr/>
          </p:nvSpPr>
          <p:spPr>
            <a:xfrm>
              <a:off x="10199376" y="1473893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CD43F9D-45B2-4E36-B8D5-15CDAE69A33A}"/>
                </a:ext>
              </a:extLst>
            </p:cNvPr>
            <p:cNvSpPr/>
            <p:nvPr/>
          </p:nvSpPr>
          <p:spPr>
            <a:xfrm>
              <a:off x="10196825" y="1170498"/>
              <a:ext cx="187200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>
                  <a:solidFill>
                    <a:schemeClr val="tx1"/>
                  </a:solidFill>
                </a:rPr>
                <a:t>Parcel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85744EB-710B-495E-9B28-A2F9625BF2CD}"/>
              </a:ext>
            </a:extLst>
          </p:cNvPr>
          <p:cNvGrpSpPr/>
          <p:nvPr/>
        </p:nvGrpSpPr>
        <p:grpSpPr>
          <a:xfrm>
            <a:off x="10668534" y="429039"/>
            <a:ext cx="1419225" cy="190500"/>
            <a:chOff x="7943850" y="1104900"/>
            <a:chExt cx="1419225" cy="1905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8EA2C84-8F20-4F2F-8340-FD840CC816FD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EE4D693-8CA5-4852-BC8A-BC332EF23372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id="{F5755538-0CEF-45FB-8E3E-3B2AC679BACD}"/>
              </a:ext>
            </a:extLst>
          </p:cNvPr>
          <p:cNvGraphicFramePr>
            <a:graphicFrameLocks noGrp="1"/>
          </p:cNvGraphicFramePr>
          <p:nvPr/>
        </p:nvGraphicFramePr>
        <p:xfrm>
          <a:off x="9369591" y="640136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920BFBC-2E06-47D6-82A9-D1232AE18DE8}"/>
              </a:ext>
            </a:extLst>
          </p:cNvPr>
          <p:cNvGrpSpPr/>
          <p:nvPr/>
        </p:nvGrpSpPr>
        <p:grpSpPr>
          <a:xfrm>
            <a:off x="9366614" y="434698"/>
            <a:ext cx="1218677" cy="1142189"/>
            <a:chOff x="8967734" y="551991"/>
            <a:chExt cx="1218677" cy="1142189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FB5A62C-0A14-44FC-A006-2FF3FC3F2DED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E0EE5AE-F82D-4842-970F-C997FBB1FC86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147" name="Isosceles Triangle 146">
                <a:extLst>
                  <a:ext uri="{FF2B5EF4-FFF2-40B4-BE49-F238E27FC236}">
                    <a16:creationId xmlns:a16="http://schemas.microsoft.com/office/drawing/2014/main" id="{358B0A04-633E-49A6-B31F-ED4ADE46A874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12AFBB3-90C8-41F2-931E-E48341A89F34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05FEABC-AB20-4FF9-890A-BEF2B516A1BE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B428C0D-03C4-4D78-B9F5-C064ACF436D8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066252B-5FB7-4F25-936F-0F0F2F7F5CDC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E3C87C4-6C32-4A76-BBAB-30C6F3D4B3CC}"/>
              </a:ext>
            </a:extLst>
          </p:cNvPr>
          <p:cNvGrpSpPr/>
          <p:nvPr/>
        </p:nvGrpSpPr>
        <p:grpSpPr>
          <a:xfrm>
            <a:off x="2856615" y="1699923"/>
            <a:ext cx="3685945" cy="1421824"/>
            <a:chOff x="5671327" y="3402691"/>
            <a:chExt cx="3112765" cy="142182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7AB68D4-9502-430B-8D51-D6D5225A5B7D}"/>
                </a:ext>
              </a:extLst>
            </p:cNvPr>
            <p:cNvSpPr/>
            <p:nvPr/>
          </p:nvSpPr>
          <p:spPr>
            <a:xfrm>
              <a:off x="5671327" y="4183555"/>
              <a:ext cx="3112765" cy="64096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/>
                <a:t>Producer only have 3 summarization levels in overview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7918E1B-A663-40A2-8B21-3D63DF007ADC}"/>
                </a:ext>
              </a:extLst>
            </p:cNvPr>
            <p:cNvCxnSpPr>
              <a:cxnSpLocks/>
              <a:stCxn id="89" idx="0"/>
              <a:endCxn id="86" idx="2"/>
            </p:cNvCxnSpPr>
            <p:nvPr/>
          </p:nvCxnSpPr>
          <p:spPr>
            <a:xfrm flipH="1" flipV="1">
              <a:off x="7183587" y="3402691"/>
              <a:ext cx="44123" cy="780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0CB4C80-10C8-49B9-8A06-B26087D523A2}"/>
              </a:ext>
            </a:extLst>
          </p:cNvPr>
          <p:cNvGrpSpPr/>
          <p:nvPr/>
        </p:nvGrpSpPr>
        <p:grpSpPr>
          <a:xfrm>
            <a:off x="10124559" y="345391"/>
            <a:ext cx="2036015" cy="428005"/>
            <a:chOff x="10023825" y="1064084"/>
            <a:chExt cx="2036015" cy="428005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AE699034-85FA-4F9E-8BBC-B82F2AA5F6D4}"/>
                </a:ext>
              </a:extLst>
            </p:cNvPr>
            <p:cNvSpPr/>
            <p:nvPr/>
          </p:nvSpPr>
          <p:spPr>
            <a:xfrm>
              <a:off x="10023825" y="1064084"/>
              <a:ext cx="2036015" cy="428005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0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478784B-EE37-404B-953F-071F0D633F38}"/>
                </a:ext>
              </a:extLst>
            </p:cNvPr>
            <p:cNvSpPr/>
            <p:nvPr/>
          </p:nvSpPr>
          <p:spPr>
            <a:xfrm>
              <a:off x="10041235" y="1128709"/>
              <a:ext cx="1998431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>
                  <a:solidFill>
                    <a:schemeClr val="tx1"/>
                  </a:solidFill>
                </a:rPr>
                <a:t>Change password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2A144CB-B047-4864-8025-D7C8D5756249}"/>
              </a:ext>
            </a:extLst>
          </p:cNvPr>
          <p:cNvSpPr/>
          <p:nvPr/>
        </p:nvSpPr>
        <p:spPr>
          <a:xfrm>
            <a:off x="8757894" y="1599519"/>
            <a:ext cx="3044797" cy="122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b="1"/>
              <a:t>User click on picture to drop down this menu “Change password”, when click open “Change password” page next. 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7BE484B-59D6-4171-9712-AA961FFF85D7}"/>
              </a:ext>
            </a:extLst>
          </p:cNvPr>
          <p:cNvCxnSpPr>
            <a:cxnSpLocks/>
            <a:stCxn id="101" idx="0"/>
          </p:cNvCxnSpPr>
          <p:nvPr/>
        </p:nvCxnSpPr>
        <p:spPr>
          <a:xfrm flipV="1">
            <a:off x="10280293" y="656715"/>
            <a:ext cx="663932" cy="94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1286F93-D7D4-4259-8B6D-8A2FA1805C0B}"/>
              </a:ext>
            </a:extLst>
          </p:cNvPr>
          <p:cNvGrpSpPr/>
          <p:nvPr/>
        </p:nvGrpSpPr>
        <p:grpSpPr>
          <a:xfrm>
            <a:off x="8736676" y="4567374"/>
            <a:ext cx="3414692" cy="2093638"/>
            <a:chOff x="7388297" y="3429000"/>
            <a:chExt cx="3414692" cy="2093638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69F76A3C-04E5-4CA4-9DB7-0EB878983EC0}"/>
                </a:ext>
              </a:extLst>
            </p:cNvPr>
            <p:cNvSpPr/>
            <p:nvPr/>
          </p:nvSpPr>
          <p:spPr>
            <a:xfrm>
              <a:off x="8724901" y="3429000"/>
              <a:ext cx="2078088" cy="3169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Elevation</a:t>
              </a:r>
            </a:p>
          </p:txBody>
        </p:sp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101BF55C-2677-4747-B4C9-452394920A6D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B6FB411D-C8FB-4987-A44E-83A93116DA83}"/>
                </a:ext>
              </a:extLst>
            </p:cNvPr>
            <p:cNvSpPr/>
            <p:nvPr/>
          </p:nvSpPr>
          <p:spPr>
            <a:xfrm>
              <a:off x="8868474" y="3755825"/>
              <a:ext cx="1922897" cy="1766813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5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A2E18CF-D8EC-4718-B146-E6C02D53824F}"/>
                </a:ext>
              </a:extLst>
            </p:cNvPr>
            <p:cNvSpPr/>
            <p:nvPr/>
          </p:nvSpPr>
          <p:spPr>
            <a:xfrm>
              <a:off x="8881973" y="38072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B15F85C-A2BB-4A77-9FEA-21B95DA685F4}"/>
                </a:ext>
              </a:extLst>
            </p:cNvPr>
            <p:cNvSpPr/>
            <p:nvPr/>
          </p:nvSpPr>
          <p:spPr>
            <a:xfrm>
              <a:off x="8885767" y="429060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Slope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132C2FC-1E08-4702-8962-E1129F266623}"/>
                </a:ext>
              </a:extLst>
            </p:cNvPr>
            <p:cNvSpPr/>
            <p:nvPr/>
          </p:nvSpPr>
          <p:spPr>
            <a:xfrm>
              <a:off x="8894148" y="453059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Dominant land use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EF84CA0-B391-4052-84B3-54E5A99803FC}"/>
                </a:ext>
              </a:extLst>
            </p:cNvPr>
            <p:cNvSpPr/>
            <p:nvPr/>
          </p:nvSpPr>
          <p:spPr>
            <a:xfrm>
              <a:off x="8885767" y="48057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Dominant soil texture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F6FBB35-588D-4E8A-A520-B0D4771E0EB0}"/>
                </a:ext>
              </a:extLst>
            </p:cNvPr>
            <p:cNvSpPr/>
            <p:nvPr/>
          </p:nvSpPr>
          <p:spPr>
            <a:xfrm>
              <a:off x="8893821" y="5063963"/>
              <a:ext cx="1872312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Precipitation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79AF89F-C177-4ED1-A6A8-4FF2AB5434AD}"/>
                </a:ext>
              </a:extLst>
            </p:cNvPr>
            <p:cNvSpPr/>
            <p:nvPr/>
          </p:nvSpPr>
          <p:spPr>
            <a:xfrm>
              <a:off x="8883195" y="4050799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Elevation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857BCFC5-1CE7-444C-9CB8-2EF6336F2961}"/>
                </a:ext>
              </a:extLst>
            </p:cNvPr>
            <p:cNvSpPr/>
            <p:nvPr/>
          </p:nvSpPr>
          <p:spPr>
            <a:xfrm>
              <a:off x="8893820" y="5282793"/>
              <a:ext cx="1846965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02CD15-A1A6-485D-AEC8-79F4C7D00C0D}"/>
                </a:ext>
              </a:extLst>
            </p:cNvPr>
            <p:cNvSpPr/>
            <p:nvPr/>
          </p:nvSpPr>
          <p:spPr>
            <a:xfrm>
              <a:off x="7388297" y="3489065"/>
              <a:ext cx="1298387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1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558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343548" y="584665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pic>
        <p:nvPicPr>
          <p:cNvPr id="103" name="background">
            <a:hlinkClick r:id="" action="ppaction://media"/>
            <a:extLst>
              <a:ext uri="{FF2B5EF4-FFF2-40B4-BE49-F238E27FC236}">
                <a16:creationId xmlns:a16="http://schemas.microsoft.com/office/drawing/2014/main" id="{E5CB47FA-23FC-441B-8034-D073B358B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492"/>
          <a:stretch/>
        </p:blipFill>
        <p:spPr>
          <a:xfrm>
            <a:off x="0" y="345941"/>
            <a:ext cx="3231885" cy="633426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770427"/>
            <a:ext cx="238478" cy="645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+</a:t>
            </a:r>
          </a:p>
          <a:p>
            <a:pPr algn="ctr"/>
            <a:endParaRPr lang="en-CA"/>
          </a:p>
          <a:p>
            <a:pPr algn="ctr"/>
            <a:r>
              <a:rPr lang="en-CA">
                <a:sym typeface="Symbol" panose="05050102010706020507" pitchFamily="18" charset="2"/>
              </a:rPr>
              <a:t></a:t>
            </a:r>
            <a:endParaRPr lang="en-CA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443802"/>
            <a:ext cx="318011" cy="27777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02088"/>
            <a:ext cx="294819" cy="28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594359"/>
            <a:ext cx="4218974" cy="4127216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9286274" y="607256"/>
            <a:ext cx="886139" cy="189750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C268682-76A0-40A8-A312-E0CAF2AF824E}"/>
              </a:ext>
            </a:extLst>
          </p:cNvPr>
          <p:cNvSpPr/>
          <p:nvPr/>
        </p:nvSpPr>
        <p:spPr>
          <a:xfrm>
            <a:off x="0" y="345941"/>
            <a:ext cx="3231885" cy="633426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DFDF59-3DC3-4046-A47D-5A79DFAAF682}"/>
              </a:ext>
            </a:extLst>
          </p:cNvPr>
          <p:cNvSpPr txBox="1"/>
          <p:nvPr/>
        </p:nvSpPr>
        <p:spPr>
          <a:xfrm>
            <a:off x="426586" y="481553"/>
            <a:ext cx="2493818" cy="2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/>
              <a:t>Together we save our planet</a:t>
            </a:r>
            <a:endParaRPr lang="en-CA" sz="1400" b="1" baseline="300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144490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First name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678154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Last name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BE901A-096C-46D7-B2AD-17511F414C65}"/>
              </a:ext>
            </a:extLst>
          </p:cNvPr>
          <p:cNvSpPr txBox="1"/>
          <p:nvPr/>
        </p:nvSpPr>
        <p:spPr>
          <a:xfrm>
            <a:off x="132551" y="3061756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CA"/>
              <a:t>E-mail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059C74-22E2-48E7-B62B-4A4103B58842}"/>
              </a:ext>
            </a:extLst>
          </p:cNvPr>
          <p:cNvGrpSpPr/>
          <p:nvPr/>
        </p:nvGrpSpPr>
        <p:grpSpPr>
          <a:xfrm>
            <a:off x="135680" y="3867327"/>
            <a:ext cx="2971938" cy="246222"/>
            <a:chOff x="142875" y="1504949"/>
            <a:chExt cx="1457532" cy="266581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6B7BDB-EBDA-4D39-877A-003A2F745024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/>
                <a:t>New password 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4067984-A7CF-42EC-9669-2542465E2C4B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147620" y="1608569"/>
            <a:ext cx="2971938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147620" y="1968889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Municipality/City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147620" y="2345627"/>
            <a:ext cx="143827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State/Province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695505" y="2345627"/>
            <a:ext cx="142405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/>
              <a:t>Country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116122" y="955197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User profile</a:t>
            </a:r>
            <a:endParaRPr lang="en-CA" sz="1100" b="1" baseline="300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53E16FB-BE71-4F12-9EDB-475596E55DA9}"/>
              </a:ext>
            </a:extLst>
          </p:cNvPr>
          <p:cNvSpPr/>
          <p:nvPr/>
        </p:nvSpPr>
        <p:spPr>
          <a:xfrm>
            <a:off x="254568" y="6206412"/>
            <a:ext cx="1317019" cy="227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OK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EF5D4B-5128-4F80-A085-5752DFB499F8}"/>
              </a:ext>
            </a:extLst>
          </p:cNvPr>
          <p:cNvSpPr txBox="1"/>
          <p:nvPr/>
        </p:nvSpPr>
        <p:spPr>
          <a:xfrm>
            <a:off x="104182" y="2756552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Account login</a:t>
            </a:r>
            <a:endParaRPr lang="en-CA" sz="1100" b="1" baseline="3000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EF35AA-B1EE-4927-8320-8FC48A9C81F7}"/>
              </a:ext>
            </a:extLst>
          </p:cNvPr>
          <p:cNvGrpSpPr/>
          <p:nvPr/>
        </p:nvGrpSpPr>
        <p:grpSpPr>
          <a:xfrm>
            <a:off x="135680" y="4249161"/>
            <a:ext cx="2971938" cy="246222"/>
            <a:chOff x="142875" y="1504949"/>
            <a:chExt cx="1457532" cy="26658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FC26D2-3421-4F6E-91AC-5AED3B07BDBA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/>
                <a:t>Confirm new password *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C6A293-4A1B-4A07-883D-2A54199BE80E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70392DE-3B5E-44E5-A557-54007D8C9EF9}"/>
              </a:ext>
            </a:extLst>
          </p:cNvPr>
          <p:cNvSpPr/>
          <p:nvPr/>
        </p:nvSpPr>
        <p:spPr>
          <a:xfrm>
            <a:off x="1676539" y="6206412"/>
            <a:ext cx="1424054" cy="227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Cancel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7EF5C9A-60E4-4B2D-B1B2-3B0B10EA8D4B}"/>
              </a:ext>
            </a:extLst>
          </p:cNvPr>
          <p:cNvGrpSpPr/>
          <p:nvPr/>
        </p:nvGrpSpPr>
        <p:grpSpPr>
          <a:xfrm>
            <a:off x="-9525" y="6623050"/>
            <a:ext cx="12201525" cy="231290"/>
            <a:chOff x="2972" y="127000"/>
            <a:chExt cx="12192001" cy="23129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1161B02-C963-4AB4-8FEB-1427D84722D9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8281B4-2C6C-4F38-BC3D-00749505809E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C399723-1AA2-4138-BD8B-6D47AB64726C}"/>
              </a:ext>
            </a:extLst>
          </p:cNvPr>
          <p:cNvGrpSpPr/>
          <p:nvPr/>
        </p:nvGrpSpPr>
        <p:grpSpPr>
          <a:xfrm>
            <a:off x="2972" y="-1710"/>
            <a:ext cx="12192001" cy="360000"/>
            <a:chOff x="2972" y="-1710"/>
            <a:chExt cx="12192001" cy="3600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042FBBE-92F2-46F5-848F-9C5AC248F4B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8" name="Graphic 127" descr="Smiling face with no fill">
              <a:extLst>
                <a:ext uri="{FF2B5EF4-FFF2-40B4-BE49-F238E27FC236}">
                  <a16:creationId xmlns:a16="http://schemas.microsoft.com/office/drawing/2014/main" id="{232AC3D1-213B-4C4C-92CC-7AB75B45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822184" y="14693"/>
              <a:ext cx="288000" cy="288000"/>
            </a:xfrm>
            <a:prstGeom prst="rect">
              <a:avLst/>
            </a:prstGeom>
          </p:spPr>
        </p:pic>
        <p:pic>
          <p:nvPicPr>
            <p:cNvPr id="129" name="Graphic 128" descr="Question mark">
              <a:extLst>
                <a:ext uri="{FF2B5EF4-FFF2-40B4-BE49-F238E27FC236}">
                  <a16:creationId xmlns:a16="http://schemas.microsoft.com/office/drawing/2014/main" id="{219D1C05-054F-4AD0-8D68-BA2823FF9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50844" y="25932"/>
              <a:ext cx="288000" cy="288000"/>
            </a:xfrm>
            <a:prstGeom prst="rect">
              <a:avLst/>
            </a:prstGeom>
          </p:spPr>
        </p:pic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6B75D85-68B9-4C4E-A046-DE966075B906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DC646E-6787-4DDB-BEF4-659873F7138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8FB0C94-DC64-45E8-A451-0894CAD24E67}"/>
                </a:ext>
              </a:extLst>
            </p:cNvPr>
            <p:cNvSpPr txBox="1"/>
            <p:nvPr/>
          </p:nvSpPr>
          <p:spPr>
            <a:xfrm>
              <a:off x="2302933" y="25568"/>
              <a:ext cx="63610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Change password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305085-DB46-4E66-9548-EA056B4EA45E}"/>
              </a:ext>
            </a:extLst>
          </p:cNvPr>
          <p:cNvGrpSpPr/>
          <p:nvPr/>
        </p:nvGrpSpPr>
        <p:grpSpPr>
          <a:xfrm>
            <a:off x="135680" y="3457297"/>
            <a:ext cx="2971938" cy="246222"/>
            <a:chOff x="142875" y="1504949"/>
            <a:chExt cx="1457532" cy="26658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A361CC-35B2-43B1-A8BF-8A66C704B64E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/>
                <a:t>Old password *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4B29638-DF1F-4C1D-985F-7B9763DDA815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>
                  <a:solidFill>
                    <a:schemeClr val="bg1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725628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General public 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6111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52FD55D0-DA4D-44D7-A7CA-A6DEA41CD0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382852"/>
              </p:ext>
            </p:extLst>
          </p:nvPr>
        </p:nvGraphicFramePr>
        <p:xfrm>
          <a:off x="5800042" y="362688"/>
          <a:ext cx="6391959" cy="625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Add/Open project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>
                  <a:solidFill>
                    <a:schemeClr val="accent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469EBA1-61FE-432A-AB07-156D283EF6BF}"/>
              </a:ext>
            </a:extLst>
          </p:cNvPr>
          <p:cNvGrpSpPr/>
          <p:nvPr/>
        </p:nvGrpSpPr>
        <p:grpSpPr>
          <a:xfrm>
            <a:off x="7534885" y="6232485"/>
            <a:ext cx="2891602" cy="267488"/>
            <a:chOff x="5401504" y="1758699"/>
            <a:chExt cx="3078377" cy="42469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7229A27-9F7D-4E39-A416-8E84F62781E0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/>
                <a:t>TP Off-site Effectiveness (kg/</a:t>
              </a:r>
              <a:r>
                <a:rPr lang="en-CA" sz="1100" b="1" err="1"/>
                <a:t>yr</a:t>
              </a:r>
              <a:r>
                <a:rPr lang="en-CA" sz="1100" b="1"/>
                <a:t>)</a:t>
              </a: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08824F4E-BF2E-4908-8769-AF49EB578F36}"/>
                </a:ext>
              </a:extLst>
            </p:cNvPr>
            <p:cNvSpPr/>
            <p:nvPr/>
          </p:nvSpPr>
          <p:spPr>
            <a:xfrm rot="10800000">
              <a:off x="8207857" y="1907465"/>
              <a:ext cx="114976" cy="17147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EE4EF90-8DA8-4148-992B-596A1CDFD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796004"/>
              </p:ext>
            </p:extLst>
          </p:nvPr>
        </p:nvGraphicFramePr>
        <p:xfrm>
          <a:off x="2519545" y="755024"/>
          <a:ext cx="2919151" cy="3200259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749532">
                  <a:extLst>
                    <a:ext uri="{9D8B030D-6E8A-4147-A177-3AD203B41FA5}">
                      <a16:colId xmlns:a16="http://schemas.microsoft.com/office/drawing/2014/main" val="2269168702"/>
                    </a:ext>
                  </a:extLst>
                </a:gridCol>
                <a:gridCol w="1311236">
                  <a:extLst>
                    <a:ext uri="{9D8B030D-6E8A-4147-A177-3AD203B41FA5}">
                      <a16:colId xmlns:a16="http://schemas.microsoft.com/office/drawing/2014/main" val="855203594"/>
                    </a:ext>
                  </a:extLst>
                </a:gridCol>
                <a:gridCol w="858383">
                  <a:extLst>
                    <a:ext uri="{9D8B030D-6E8A-4147-A177-3AD203B41FA5}">
                      <a16:colId xmlns:a16="http://schemas.microsoft.com/office/drawing/2014/main" val="2297391750"/>
                    </a:ext>
                  </a:extLst>
                </a:gridCol>
              </a:tblGrid>
              <a:tr h="442009">
                <a:tc>
                  <a:txBody>
                    <a:bodyPr/>
                    <a:lstStyle/>
                    <a:p>
                      <a:pPr algn="l"/>
                      <a:r>
                        <a:rPr lang="en-CA" sz="1000" b="1"/>
                        <a:t>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b="1"/>
                        <a:t>Title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945479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/>
                        <a:t>2019-07-05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/>
                        <a:t>Farm TP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61813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/>
                        <a:t>Farm TP on-site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675086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Farm cost minimum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107458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/>
                        <a:t>Farm carbon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89358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/>
                        <a:t>Farm drought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09104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8D4EBCD0-BD9C-42F5-B183-BCB0D99F33BE}"/>
              </a:ext>
            </a:extLst>
          </p:cNvPr>
          <p:cNvSpPr txBox="1"/>
          <p:nvPr/>
        </p:nvSpPr>
        <p:spPr>
          <a:xfrm>
            <a:off x="2474807" y="416470"/>
            <a:ext cx="1062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/>
              <a:t>Project list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E955DD-C1B4-4588-879F-61D4D0897BA2}"/>
              </a:ext>
            </a:extLst>
          </p:cNvPr>
          <p:cNvSpPr/>
          <p:nvPr/>
        </p:nvSpPr>
        <p:spPr>
          <a:xfrm>
            <a:off x="2644394" y="6244453"/>
            <a:ext cx="2691196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+ Add New Project</a:t>
            </a:r>
          </a:p>
        </p:txBody>
      </p:sp>
      <p:pic>
        <p:nvPicPr>
          <p:cNvPr id="76" name="Graphic 75" descr="Checkmark">
            <a:extLst>
              <a:ext uri="{FF2B5EF4-FFF2-40B4-BE49-F238E27FC236}">
                <a16:creationId xmlns:a16="http://schemas.microsoft.com/office/drawing/2014/main" id="{092DF996-769D-4F51-A681-39D6432933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403401"/>
            <a:ext cx="252000" cy="238064"/>
          </a:xfrm>
          <a:prstGeom prst="rect">
            <a:avLst/>
          </a:prstGeom>
        </p:spPr>
      </p:pic>
      <p:pic>
        <p:nvPicPr>
          <p:cNvPr id="77" name="Picture 8" descr="Related image">
            <a:extLst>
              <a:ext uri="{FF2B5EF4-FFF2-40B4-BE49-F238E27FC236}">
                <a16:creationId xmlns:a16="http://schemas.microsoft.com/office/drawing/2014/main" id="{EC5E1E63-47FC-4458-929A-1FB111DC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405749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Graphic 77" descr="Checkmark">
            <a:extLst>
              <a:ext uri="{FF2B5EF4-FFF2-40B4-BE49-F238E27FC236}">
                <a16:creationId xmlns:a16="http://schemas.microsoft.com/office/drawing/2014/main" id="{C3A22719-0E18-4BF9-BE0F-8916DB1346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928824"/>
            <a:ext cx="252000" cy="238064"/>
          </a:xfrm>
          <a:prstGeom prst="rect">
            <a:avLst/>
          </a:prstGeom>
        </p:spPr>
      </p:pic>
      <p:pic>
        <p:nvPicPr>
          <p:cNvPr id="79" name="Picture 8" descr="Related image">
            <a:extLst>
              <a:ext uri="{FF2B5EF4-FFF2-40B4-BE49-F238E27FC236}">
                <a16:creationId xmlns:a16="http://schemas.microsoft.com/office/drawing/2014/main" id="{696E4936-B053-4895-9952-215539626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931172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Graphic 79" descr="Checkmark">
            <a:extLst>
              <a:ext uri="{FF2B5EF4-FFF2-40B4-BE49-F238E27FC236}">
                <a16:creationId xmlns:a16="http://schemas.microsoft.com/office/drawing/2014/main" id="{AA489847-C4AA-4804-BA9B-D7429A8CB1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2489643"/>
            <a:ext cx="252000" cy="238064"/>
          </a:xfrm>
          <a:prstGeom prst="rect">
            <a:avLst/>
          </a:prstGeom>
        </p:spPr>
      </p:pic>
      <p:pic>
        <p:nvPicPr>
          <p:cNvPr id="81" name="Picture 8" descr="Related image">
            <a:extLst>
              <a:ext uri="{FF2B5EF4-FFF2-40B4-BE49-F238E27FC236}">
                <a16:creationId xmlns:a16="http://schemas.microsoft.com/office/drawing/2014/main" id="{FAA2A912-2E13-40C7-88BE-B383497EC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2491991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phic 81" descr="Checkmark">
            <a:extLst>
              <a:ext uri="{FF2B5EF4-FFF2-40B4-BE49-F238E27FC236}">
                <a16:creationId xmlns:a16="http://schemas.microsoft.com/office/drawing/2014/main" id="{08388D90-68DE-408E-981F-FF380BC290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401" y="3033298"/>
            <a:ext cx="252000" cy="238064"/>
          </a:xfrm>
          <a:prstGeom prst="rect">
            <a:avLst/>
          </a:prstGeom>
        </p:spPr>
      </p:pic>
      <p:pic>
        <p:nvPicPr>
          <p:cNvPr id="86" name="Picture 8" descr="Related image">
            <a:extLst>
              <a:ext uri="{FF2B5EF4-FFF2-40B4-BE49-F238E27FC236}">
                <a16:creationId xmlns:a16="http://schemas.microsoft.com/office/drawing/2014/main" id="{A7738C19-F602-4DA1-9E42-D0B11AA9B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412" y="3035646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Graphic 86" descr="Checkmark">
            <a:extLst>
              <a:ext uri="{FF2B5EF4-FFF2-40B4-BE49-F238E27FC236}">
                <a16:creationId xmlns:a16="http://schemas.microsoft.com/office/drawing/2014/main" id="{529F8BBE-07EB-451E-8B8A-1094E94A0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3580582"/>
            <a:ext cx="252000" cy="238064"/>
          </a:xfrm>
          <a:prstGeom prst="rect">
            <a:avLst/>
          </a:prstGeom>
        </p:spPr>
      </p:pic>
      <p:pic>
        <p:nvPicPr>
          <p:cNvPr id="88" name="Picture 8" descr="Related image">
            <a:extLst>
              <a:ext uri="{FF2B5EF4-FFF2-40B4-BE49-F238E27FC236}">
                <a16:creationId xmlns:a16="http://schemas.microsoft.com/office/drawing/2014/main" id="{AE5FDA58-7836-447E-93C9-316EF3BFF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3582930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6B9C843-B268-49B1-B1A8-E6BD88D1C851}"/>
              </a:ext>
            </a:extLst>
          </p:cNvPr>
          <p:cNvSpPr txBox="1"/>
          <p:nvPr/>
        </p:nvSpPr>
        <p:spPr>
          <a:xfrm>
            <a:off x="5800042" y="410413"/>
            <a:ext cx="3374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/>
              <a:t>Project cost-effectiveness map</a:t>
            </a:r>
          </a:p>
        </p:txBody>
      </p:sp>
    </p:spTree>
    <p:extLst>
      <p:ext uri="{BB962C8B-B14F-4D97-AF65-F5344CB8AC3E}">
        <p14:creationId xmlns:p14="http://schemas.microsoft.com/office/powerpoint/2010/main" val="2240891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52FD55D0-DA4D-44D7-A7CA-A6DEA41CD006}"/>
              </a:ext>
            </a:extLst>
          </p:cNvPr>
          <p:cNvGraphicFramePr/>
          <p:nvPr/>
        </p:nvGraphicFramePr>
        <p:xfrm>
          <a:off x="5800042" y="362688"/>
          <a:ext cx="6391959" cy="625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Add/Open project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>
                  <a:solidFill>
                    <a:schemeClr val="accent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469EBA1-61FE-432A-AB07-156D283EF6BF}"/>
              </a:ext>
            </a:extLst>
          </p:cNvPr>
          <p:cNvGrpSpPr/>
          <p:nvPr/>
        </p:nvGrpSpPr>
        <p:grpSpPr>
          <a:xfrm>
            <a:off x="7534885" y="6232485"/>
            <a:ext cx="2891602" cy="267488"/>
            <a:chOff x="5401504" y="1758699"/>
            <a:chExt cx="3078377" cy="42469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7229A27-9F7D-4E39-A416-8E84F62781E0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/>
                <a:t>TP Off-site Effectiveness (kg/</a:t>
              </a:r>
              <a:r>
                <a:rPr lang="en-CA" sz="1100" b="1" err="1"/>
                <a:t>yr</a:t>
              </a:r>
              <a:r>
                <a:rPr lang="en-CA" sz="1100" b="1"/>
                <a:t>)</a:t>
              </a: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08824F4E-BF2E-4908-8769-AF49EB578F36}"/>
                </a:ext>
              </a:extLst>
            </p:cNvPr>
            <p:cNvSpPr/>
            <p:nvPr/>
          </p:nvSpPr>
          <p:spPr>
            <a:xfrm rot="10800000">
              <a:off x="8207857" y="1907465"/>
              <a:ext cx="114976" cy="17147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EE4EF90-8DA8-4148-992B-596A1CDFD47E}"/>
              </a:ext>
            </a:extLst>
          </p:cNvPr>
          <p:cNvGraphicFramePr>
            <a:graphicFrameLocks noGrp="1"/>
          </p:cNvGraphicFramePr>
          <p:nvPr/>
        </p:nvGraphicFramePr>
        <p:xfrm>
          <a:off x="2519545" y="755024"/>
          <a:ext cx="2919151" cy="3200259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749532">
                  <a:extLst>
                    <a:ext uri="{9D8B030D-6E8A-4147-A177-3AD203B41FA5}">
                      <a16:colId xmlns:a16="http://schemas.microsoft.com/office/drawing/2014/main" val="2269168702"/>
                    </a:ext>
                  </a:extLst>
                </a:gridCol>
                <a:gridCol w="1311236">
                  <a:extLst>
                    <a:ext uri="{9D8B030D-6E8A-4147-A177-3AD203B41FA5}">
                      <a16:colId xmlns:a16="http://schemas.microsoft.com/office/drawing/2014/main" val="855203594"/>
                    </a:ext>
                  </a:extLst>
                </a:gridCol>
                <a:gridCol w="858383">
                  <a:extLst>
                    <a:ext uri="{9D8B030D-6E8A-4147-A177-3AD203B41FA5}">
                      <a16:colId xmlns:a16="http://schemas.microsoft.com/office/drawing/2014/main" val="2297391750"/>
                    </a:ext>
                  </a:extLst>
                </a:gridCol>
              </a:tblGrid>
              <a:tr h="442009">
                <a:tc>
                  <a:txBody>
                    <a:bodyPr/>
                    <a:lstStyle/>
                    <a:p>
                      <a:pPr algn="l"/>
                      <a:r>
                        <a:rPr lang="en-CA" sz="1000" b="1"/>
                        <a:t>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b="1"/>
                        <a:t>Title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945479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/>
                        <a:t>2019-07-05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/>
                        <a:t>Farm TP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61813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/>
                        <a:t>Farm TP on-site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675086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Farm cost minimum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107458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/>
                        <a:t>Farm carbon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89358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/>
                        <a:t>Farm drought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09104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8D4EBCD0-BD9C-42F5-B183-BCB0D99F33BE}"/>
              </a:ext>
            </a:extLst>
          </p:cNvPr>
          <p:cNvSpPr txBox="1"/>
          <p:nvPr/>
        </p:nvSpPr>
        <p:spPr>
          <a:xfrm>
            <a:off x="2474807" y="416470"/>
            <a:ext cx="1062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/>
              <a:t>Project list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E955DD-C1B4-4588-879F-61D4D0897BA2}"/>
              </a:ext>
            </a:extLst>
          </p:cNvPr>
          <p:cNvSpPr/>
          <p:nvPr/>
        </p:nvSpPr>
        <p:spPr>
          <a:xfrm>
            <a:off x="2644394" y="6244453"/>
            <a:ext cx="2691196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/>
              <a:t>+ Add New Project</a:t>
            </a:r>
          </a:p>
        </p:txBody>
      </p:sp>
      <p:pic>
        <p:nvPicPr>
          <p:cNvPr id="76" name="Graphic 75" descr="Checkmark">
            <a:extLst>
              <a:ext uri="{FF2B5EF4-FFF2-40B4-BE49-F238E27FC236}">
                <a16:creationId xmlns:a16="http://schemas.microsoft.com/office/drawing/2014/main" id="{092DF996-769D-4F51-A681-39D6432933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403401"/>
            <a:ext cx="252000" cy="238064"/>
          </a:xfrm>
          <a:prstGeom prst="rect">
            <a:avLst/>
          </a:prstGeom>
        </p:spPr>
      </p:pic>
      <p:pic>
        <p:nvPicPr>
          <p:cNvPr id="77" name="Picture 8" descr="Related image">
            <a:extLst>
              <a:ext uri="{FF2B5EF4-FFF2-40B4-BE49-F238E27FC236}">
                <a16:creationId xmlns:a16="http://schemas.microsoft.com/office/drawing/2014/main" id="{EC5E1E63-47FC-4458-929A-1FB111DC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405749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Graphic 77" descr="Checkmark">
            <a:extLst>
              <a:ext uri="{FF2B5EF4-FFF2-40B4-BE49-F238E27FC236}">
                <a16:creationId xmlns:a16="http://schemas.microsoft.com/office/drawing/2014/main" id="{C3A22719-0E18-4BF9-BE0F-8916DB1346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928824"/>
            <a:ext cx="252000" cy="238064"/>
          </a:xfrm>
          <a:prstGeom prst="rect">
            <a:avLst/>
          </a:prstGeom>
        </p:spPr>
      </p:pic>
      <p:pic>
        <p:nvPicPr>
          <p:cNvPr id="79" name="Picture 8" descr="Related image">
            <a:extLst>
              <a:ext uri="{FF2B5EF4-FFF2-40B4-BE49-F238E27FC236}">
                <a16:creationId xmlns:a16="http://schemas.microsoft.com/office/drawing/2014/main" id="{696E4936-B053-4895-9952-215539626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931172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Graphic 79" descr="Checkmark">
            <a:extLst>
              <a:ext uri="{FF2B5EF4-FFF2-40B4-BE49-F238E27FC236}">
                <a16:creationId xmlns:a16="http://schemas.microsoft.com/office/drawing/2014/main" id="{AA489847-C4AA-4804-BA9B-D7429A8CB1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2489643"/>
            <a:ext cx="252000" cy="238064"/>
          </a:xfrm>
          <a:prstGeom prst="rect">
            <a:avLst/>
          </a:prstGeom>
        </p:spPr>
      </p:pic>
      <p:pic>
        <p:nvPicPr>
          <p:cNvPr id="81" name="Picture 8" descr="Related image">
            <a:extLst>
              <a:ext uri="{FF2B5EF4-FFF2-40B4-BE49-F238E27FC236}">
                <a16:creationId xmlns:a16="http://schemas.microsoft.com/office/drawing/2014/main" id="{FAA2A912-2E13-40C7-88BE-B383497EC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2491991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phic 81" descr="Checkmark">
            <a:extLst>
              <a:ext uri="{FF2B5EF4-FFF2-40B4-BE49-F238E27FC236}">
                <a16:creationId xmlns:a16="http://schemas.microsoft.com/office/drawing/2014/main" id="{08388D90-68DE-408E-981F-FF380BC290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401" y="3033298"/>
            <a:ext cx="252000" cy="238064"/>
          </a:xfrm>
          <a:prstGeom prst="rect">
            <a:avLst/>
          </a:prstGeom>
        </p:spPr>
      </p:pic>
      <p:pic>
        <p:nvPicPr>
          <p:cNvPr id="86" name="Picture 8" descr="Related image">
            <a:extLst>
              <a:ext uri="{FF2B5EF4-FFF2-40B4-BE49-F238E27FC236}">
                <a16:creationId xmlns:a16="http://schemas.microsoft.com/office/drawing/2014/main" id="{A7738C19-F602-4DA1-9E42-D0B11AA9B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412" y="3035646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Graphic 86" descr="Checkmark">
            <a:extLst>
              <a:ext uri="{FF2B5EF4-FFF2-40B4-BE49-F238E27FC236}">
                <a16:creationId xmlns:a16="http://schemas.microsoft.com/office/drawing/2014/main" id="{529F8BBE-07EB-451E-8B8A-1094E94A0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3580582"/>
            <a:ext cx="252000" cy="238064"/>
          </a:xfrm>
          <a:prstGeom prst="rect">
            <a:avLst/>
          </a:prstGeom>
        </p:spPr>
      </p:pic>
      <p:pic>
        <p:nvPicPr>
          <p:cNvPr id="88" name="Picture 8" descr="Related image">
            <a:extLst>
              <a:ext uri="{FF2B5EF4-FFF2-40B4-BE49-F238E27FC236}">
                <a16:creationId xmlns:a16="http://schemas.microsoft.com/office/drawing/2014/main" id="{AE5FDA58-7836-447E-93C9-316EF3BFF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3582930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6B9C843-B268-49B1-B1A8-E6BD88D1C851}"/>
              </a:ext>
            </a:extLst>
          </p:cNvPr>
          <p:cNvSpPr txBox="1"/>
          <p:nvPr/>
        </p:nvSpPr>
        <p:spPr>
          <a:xfrm>
            <a:off x="5800042" y="410413"/>
            <a:ext cx="3374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/>
              <a:t>Project cost-effectiveness map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81FE4ED-9FF0-49B8-B4EA-488E83CDBED9}"/>
              </a:ext>
            </a:extLst>
          </p:cNvPr>
          <p:cNvSpPr/>
          <p:nvPr/>
        </p:nvSpPr>
        <p:spPr>
          <a:xfrm>
            <a:off x="-3856" y="9061"/>
            <a:ext cx="12192000" cy="6850185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7769DF-BFAA-4A9C-BD85-AA7D0108AA01}"/>
              </a:ext>
            </a:extLst>
          </p:cNvPr>
          <p:cNvGrpSpPr/>
          <p:nvPr/>
        </p:nvGrpSpPr>
        <p:grpSpPr>
          <a:xfrm>
            <a:off x="2910458" y="1664241"/>
            <a:ext cx="7453785" cy="3191483"/>
            <a:chOff x="2698530" y="1261774"/>
            <a:chExt cx="7453785" cy="319148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F50E02-26A9-40D6-AB18-2441D080C62B}"/>
                </a:ext>
              </a:extLst>
            </p:cNvPr>
            <p:cNvSpPr/>
            <p:nvPr/>
          </p:nvSpPr>
          <p:spPr>
            <a:xfrm>
              <a:off x="2698531" y="1267418"/>
              <a:ext cx="7453780" cy="31858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96FE279-B5B4-4381-A405-83738439DDF7}"/>
                </a:ext>
              </a:extLst>
            </p:cNvPr>
            <p:cNvSpPr/>
            <p:nvPr/>
          </p:nvSpPr>
          <p:spPr>
            <a:xfrm>
              <a:off x="2698530" y="1266209"/>
              <a:ext cx="7453785" cy="2567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400"/>
                <a:t>Add new project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A748E54-1AD1-4BC7-8B0A-EFE0CD2542A5}"/>
                </a:ext>
              </a:extLst>
            </p:cNvPr>
            <p:cNvSpPr/>
            <p:nvPr/>
          </p:nvSpPr>
          <p:spPr>
            <a:xfrm>
              <a:off x="9897292" y="1261774"/>
              <a:ext cx="255019" cy="24772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/>
                <a:t>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D953D56-01E8-47C2-BA20-9DA55F03BA3B}"/>
                </a:ext>
              </a:extLst>
            </p:cNvPr>
            <p:cNvSpPr txBox="1"/>
            <p:nvPr/>
          </p:nvSpPr>
          <p:spPr>
            <a:xfrm>
              <a:off x="2851864" y="1606807"/>
              <a:ext cx="946016" cy="262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/>
                <a:t>Title</a:t>
              </a:r>
              <a:endParaRPr lang="en-CA" sz="1400" b="1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3DC5412-F3F7-408A-A099-2ED662EE2837}"/>
                </a:ext>
              </a:extLst>
            </p:cNvPr>
            <p:cNvSpPr txBox="1"/>
            <p:nvPr/>
          </p:nvSpPr>
          <p:spPr>
            <a:xfrm>
              <a:off x="2851863" y="1920991"/>
              <a:ext cx="946016" cy="262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/>
                <a:t>Description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62FD4BF-371F-4B4A-9EFF-521576BC7F92}"/>
                </a:ext>
              </a:extLst>
            </p:cNvPr>
            <p:cNvSpPr/>
            <p:nvPr/>
          </p:nvSpPr>
          <p:spPr>
            <a:xfrm>
              <a:off x="3800278" y="1606807"/>
              <a:ext cx="6064035" cy="26366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CA" sz="1200"/>
                <a:t>Test project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472607B-0D0C-4D0A-BABF-2544F748A965}"/>
                </a:ext>
              </a:extLst>
            </p:cNvPr>
            <p:cNvSpPr/>
            <p:nvPr/>
          </p:nvSpPr>
          <p:spPr>
            <a:xfrm>
              <a:off x="3800278" y="2001160"/>
              <a:ext cx="6064035" cy="81672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CA" sz="1200"/>
                <a:t>This is a test project created by Shawn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2EABB3A-FA85-44D7-9447-047A684F8225}"/>
                </a:ext>
              </a:extLst>
            </p:cNvPr>
            <p:cNvGrpSpPr/>
            <p:nvPr/>
          </p:nvGrpSpPr>
          <p:grpSpPr>
            <a:xfrm>
              <a:off x="3797880" y="3076158"/>
              <a:ext cx="1850908" cy="265216"/>
              <a:chOff x="4578085" y="1047106"/>
              <a:chExt cx="2501840" cy="424692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D792D18-125E-44D1-9FBE-B5A0DBDC73C0}"/>
                  </a:ext>
                </a:extLst>
              </p:cNvPr>
              <p:cNvSpPr/>
              <p:nvPr/>
            </p:nvSpPr>
            <p:spPr>
              <a:xfrm>
                <a:off x="4578085" y="1047106"/>
                <a:ext cx="250184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/>
                  <a:t>Conventional/Existing</a:t>
                </a: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C7F4EBF6-4D0D-4CEC-A297-3BE6BC8FE38A}"/>
                  </a:ext>
                </a:extLst>
              </p:cNvPr>
              <p:cNvSpPr/>
              <p:nvPr/>
            </p:nvSpPr>
            <p:spPr>
              <a:xfrm rot="10800000">
                <a:off x="6821279" y="1179643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2EC46D8-25B6-4B33-8AC6-A7FE22E7F093}"/>
                </a:ext>
              </a:extLst>
            </p:cNvPr>
            <p:cNvSpPr txBox="1"/>
            <p:nvPr/>
          </p:nvSpPr>
          <p:spPr>
            <a:xfrm>
              <a:off x="2851863" y="3053212"/>
              <a:ext cx="9500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Baseline </a:t>
              </a:r>
              <a:r>
                <a:rPr lang="en-CA" sz="1050" b="1" baseline="30000" dirty="0"/>
                <a:t>(?)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BDD3278-FB51-41F7-88B3-0616B022F279}"/>
                </a:ext>
              </a:extLst>
            </p:cNvPr>
            <p:cNvGrpSpPr/>
            <p:nvPr/>
          </p:nvGrpSpPr>
          <p:grpSpPr>
            <a:xfrm>
              <a:off x="7086116" y="3076652"/>
              <a:ext cx="1850913" cy="268173"/>
              <a:chOff x="9049256" y="274697"/>
              <a:chExt cx="2677390" cy="424692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B4DD068-33E4-4107-A69D-1556C588EC66}"/>
                  </a:ext>
                </a:extLst>
              </p:cNvPr>
              <p:cNvSpPr/>
              <p:nvPr/>
            </p:nvSpPr>
            <p:spPr>
              <a:xfrm>
                <a:off x="9049256" y="274697"/>
                <a:ext cx="267739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/>
                  <a:t>LSD/Parcel</a:t>
                </a:r>
              </a:p>
            </p:txBody>
          </p:sp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B2A9A57F-B7B6-4B02-8C5F-2495803436D8}"/>
                  </a:ext>
                </a:extLst>
              </p:cNvPr>
              <p:cNvSpPr/>
              <p:nvPr/>
            </p:nvSpPr>
            <p:spPr>
              <a:xfrm rot="10800000">
                <a:off x="11406682" y="403250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1A64647-4985-4289-9B36-DD4A62D2505E}"/>
                </a:ext>
              </a:extLst>
            </p:cNvPr>
            <p:cNvSpPr txBox="1"/>
            <p:nvPr/>
          </p:nvSpPr>
          <p:spPr>
            <a:xfrm>
              <a:off x="6000170" y="3049414"/>
              <a:ext cx="12026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Spatial Unit </a:t>
              </a:r>
              <a:r>
                <a:rPr lang="en-CA" sz="1050" b="1" baseline="30000" dirty="0"/>
                <a:t>(?)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6B1D82E-670E-495C-A4D3-CAF15CCA2F9A}"/>
                </a:ext>
              </a:extLst>
            </p:cNvPr>
            <p:cNvGrpSpPr/>
            <p:nvPr/>
          </p:nvGrpSpPr>
          <p:grpSpPr>
            <a:xfrm>
              <a:off x="2911233" y="3838730"/>
              <a:ext cx="2858714" cy="221052"/>
              <a:chOff x="2686050" y="2462212"/>
              <a:chExt cx="7239000" cy="290513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18BF8B14-EB2B-4D16-AAEA-560ACD5A221D}"/>
                  </a:ext>
                </a:extLst>
              </p:cNvPr>
              <p:cNvSpPr/>
              <p:nvPr/>
            </p:nvSpPr>
            <p:spPr>
              <a:xfrm>
                <a:off x="2686050" y="2533650"/>
                <a:ext cx="7239000" cy="14287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FACADDAE-F749-48CA-9099-3CC0CAFE9066}"/>
                  </a:ext>
                </a:extLst>
              </p:cNvPr>
              <p:cNvSpPr/>
              <p:nvPr/>
            </p:nvSpPr>
            <p:spPr>
              <a:xfrm>
                <a:off x="3305175" y="2533650"/>
                <a:ext cx="5400000" cy="1428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AB393589-A133-4609-B3D4-F2064E1019C9}"/>
                  </a:ext>
                </a:extLst>
              </p:cNvPr>
              <p:cNvSpPr/>
              <p:nvPr/>
            </p:nvSpPr>
            <p:spPr>
              <a:xfrm>
                <a:off x="3124197" y="2466974"/>
                <a:ext cx="844550" cy="285751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800"/>
                  <a:t>1975</a:t>
                </a: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1C364FD-2197-4787-975E-5B2F67D7020F}"/>
                  </a:ext>
                </a:extLst>
              </p:cNvPr>
              <p:cNvSpPr/>
              <p:nvPr/>
            </p:nvSpPr>
            <p:spPr>
              <a:xfrm>
                <a:off x="8543923" y="2462212"/>
                <a:ext cx="844550" cy="285751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800"/>
                  <a:t>2013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4EBEA85-1CBF-400E-93F9-CACDF970953D}"/>
                </a:ext>
              </a:extLst>
            </p:cNvPr>
            <p:cNvSpPr txBox="1"/>
            <p:nvPr/>
          </p:nvSpPr>
          <p:spPr>
            <a:xfrm>
              <a:off x="2826698" y="3553565"/>
              <a:ext cx="15808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Start and end year </a:t>
              </a:r>
              <a:r>
                <a:rPr lang="en-CA" sz="1050" b="1" baseline="30000" dirty="0"/>
                <a:t>(?)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CFAEDAE-DA16-4C38-B3D1-EA70217C6542}"/>
                </a:ext>
              </a:extLst>
            </p:cNvPr>
            <p:cNvSpPr/>
            <p:nvPr/>
          </p:nvSpPr>
          <p:spPr>
            <a:xfrm>
              <a:off x="7865870" y="4060910"/>
              <a:ext cx="929085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/>
                <a:t>OK</a:t>
              </a:r>
              <a:endParaRPr lang="en-CA" sz="1600" b="1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669D26C-7F4F-4071-966E-35EFA69A6D09}"/>
                </a:ext>
              </a:extLst>
            </p:cNvPr>
            <p:cNvSpPr/>
            <p:nvPr/>
          </p:nvSpPr>
          <p:spPr>
            <a:xfrm>
              <a:off x="8935228" y="4056159"/>
              <a:ext cx="929085" cy="2160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/>
                <a:t>Cancel</a:t>
              </a:r>
              <a:endParaRPr lang="en-CA" sz="1600" b="1"/>
            </a:p>
          </p:txBody>
        </p:sp>
      </p:grpSp>
    </p:spTree>
    <p:extLst>
      <p:ext uri="{BB962C8B-B14F-4D97-AF65-F5344CB8AC3E}">
        <p14:creationId xmlns:p14="http://schemas.microsoft.com/office/powerpoint/2010/main" val="1892402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 205">
            <a:extLst>
              <a:ext uri="{FF2B5EF4-FFF2-40B4-BE49-F238E27FC236}">
                <a16:creationId xmlns:a16="http://schemas.microsoft.com/office/drawing/2014/main" id="{39D692C9-C354-473C-9331-A346201399C0}"/>
              </a:ext>
            </a:extLst>
          </p:cNvPr>
          <p:cNvGrpSpPr/>
          <p:nvPr/>
        </p:nvGrpSpPr>
        <p:grpSpPr>
          <a:xfrm>
            <a:off x="3957582" y="1046212"/>
            <a:ext cx="3127994" cy="3094630"/>
            <a:chOff x="4333102" y="2559858"/>
            <a:chExt cx="2334331" cy="2027172"/>
          </a:xfrm>
          <a:noFill/>
        </p:grpSpPr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A380DCB-CAE1-44E4-A0B9-5D8DE3DD9657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5F09AFC-0333-41FF-B673-CA6F39067F30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3E3A90A-42F3-4D58-BBAA-A1FB06854512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3427F1C1-00FD-46B5-96D8-FBBAB645DC1D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78A7141-4D50-4935-9D6E-D27223A47E38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F07EF7-5066-41CB-A298-D353BC19686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2" descr="Related image">
              <a:extLst>
                <a:ext uri="{FF2B5EF4-FFF2-40B4-BE49-F238E27FC236}">
                  <a16:creationId xmlns:a16="http://schemas.microsoft.com/office/drawing/2014/main" id="{6343A564-5A9A-4C61-852B-204816F286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CCAFE9-9F07-4530-AC3C-FB3AC672F742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>
                  <a:solidFill>
                    <a:schemeClr val="bg1"/>
                  </a:solidFill>
                </a:rPr>
                <a:t> (producer)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8" name="Graphic 7" descr="Smiling face with no fill">
              <a:extLst>
                <a:ext uri="{FF2B5EF4-FFF2-40B4-BE49-F238E27FC236}">
                  <a16:creationId xmlns:a16="http://schemas.microsoft.com/office/drawing/2014/main" id="{D1D46F37-7786-453B-85CF-8633F195D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9" name="Graphic 8" descr="Question mark">
              <a:extLst>
                <a:ext uri="{FF2B5EF4-FFF2-40B4-BE49-F238E27FC236}">
                  <a16:creationId xmlns:a16="http://schemas.microsoft.com/office/drawing/2014/main" id="{83E6498C-41C6-4605-8364-9C0D6DB43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D6A518A-739C-435E-87A0-EFA9F0BF6E43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78B0A1-A641-4681-B02B-2157205EE659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392954-FA87-4F86-8943-4CF6431A9542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BMP selection &amp; overview – Overview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97CA7A-4BC3-42CB-A491-73AE1DF00347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424A6C-AFB0-49A3-AA61-993B90AA48BA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DE0B31-8EAD-4A33-86DB-7A550F0F1735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0BD71D-241E-449C-8220-CD99EFBDC7B4}"/>
              </a:ext>
            </a:extLst>
          </p:cNvPr>
          <p:cNvGrpSpPr/>
          <p:nvPr/>
        </p:nvGrpSpPr>
        <p:grpSpPr>
          <a:xfrm>
            <a:off x="-1" y="340757"/>
            <a:ext cx="2437695" cy="6278319"/>
            <a:chOff x="-1" y="340757"/>
            <a:chExt cx="2137258" cy="627831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0834AC-5BD2-4F8F-AC86-DAA0A664C12F}"/>
                </a:ext>
              </a:extLst>
            </p:cNvPr>
            <p:cNvSpPr/>
            <p:nvPr/>
          </p:nvSpPr>
          <p:spPr>
            <a:xfrm>
              <a:off x="-1" y="340757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EF4F60-5B96-4A30-83B4-8FDDEB1FCD8A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707024-3376-434A-81D8-37AC1352DE4C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AEB97D-FD89-4B26-84DC-00FF7BF74735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464E0DC8-AAB4-4D44-AFEE-024E00D5B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33B94152-8446-4436-8FCD-E0BF455DF8B8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656B7D4-7B64-46D8-8F51-76D0E72DBF36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785528-6A68-4C50-8A8A-E4D1805B8DF0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305CABF8-6B6C-4E87-AFD2-D74839C3FD83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35" name="Graphic 34" descr="Briefcase">
              <a:extLst>
                <a:ext uri="{FF2B5EF4-FFF2-40B4-BE49-F238E27FC236}">
                  <a16:creationId xmlns:a16="http://schemas.microsoft.com/office/drawing/2014/main" id="{9CE45013-5AFD-4DB5-9917-2AD781CC5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5DBF3C9-2F77-4F6E-8598-D330E1DFE0DF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>
                <a:solidFill>
                  <a:schemeClr val="tx1"/>
                </a:solidFill>
              </a:rPr>
              <a:t>Farm TP</a:t>
            </a: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E21B916D-786F-42C5-B25A-607FFDE4A4DE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69DD1F-F012-4B9A-BD15-F16C96D63D25}"/>
              </a:ext>
            </a:extLst>
          </p:cNvPr>
          <p:cNvGrpSpPr/>
          <p:nvPr/>
        </p:nvGrpSpPr>
        <p:grpSpPr>
          <a:xfrm>
            <a:off x="309451" y="1820658"/>
            <a:ext cx="2027073" cy="216000"/>
            <a:chOff x="309464" y="2412040"/>
            <a:chExt cx="2027073" cy="21600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F0B354A-76A6-47C7-9E88-7F5C7328DA96}"/>
                </a:ext>
              </a:extLst>
            </p:cNvPr>
            <p:cNvSpPr txBox="1"/>
            <p:nvPr/>
          </p:nvSpPr>
          <p:spPr>
            <a:xfrm>
              <a:off x="781516" y="243196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>
                  <a:solidFill>
                    <a:schemeClr val="accent1"/>
                  </a:solidFill>
                </a:rPr>
                <a:t>Baseline information</a:t>
              </a:r>
            </a:p>
          </p:txBody>
        </p:sp>
        <p:pic>
          <p:nvPicPr>
            <p:cNvPr id="54" name="Picture 5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08EEBB1-D890-4420-88A9-C27EC0860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82" y="2412040"/>
              <a:ext cx="288000" cy="216000"/>
            </a:xfrm>
            <a:prstGeom prst="rect">
              <a:avLst/>
            </a:prstGeom>
          </p:spPr>
        </p:pic>
        <p:sp>
          <p:nvSpPr>
            <p:cNvPr id="55" name="Arrow: Chevron 54">
              <a:extLst>
                <a:ext uri="{FF2B5EF4-FFF2-40B4-BE49-F238E27FC236}">
                  <a16:creationId xmlns:a16="http://schemas.microsoft.com/office/drawing/2014/main" id="{9E55F887-B761-4CD6-A0A8-E0AC3C2640DB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4C54F0C-2D89-4817-BCF0-2FDE48554D1E}"/>
              </a:ext>
            </a:extLst>
          </p:cNvPr>
          <p:cNvGrpSpPr/>
          <p:nvPr/>
        </p:nvGrpSpPr>
        <p:grpSpPr>
          <a:xfrm>
            <a:off x="297487" y="2192005"/>
            <a:ext cx="1921511" cy="288000"/>
            <a:chOff x="76879" y="2642701"/>
            <a:chExt cx="1921511" cy="288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4043BDF-3333-4A84-8191-2B1C3A5E1A8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6F3E9A1A-CDD3-4ECF-AC41-22423D4021A6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List">
              <a:extLst>
                <a:ext uri="{FF2B5EF4-FFF2-40B4-BE49-F238E27FC236}">
                  <a16:creationId xmlns:a16="http://schemas.microsoft.com/office/drawing/2014/main" id="{6E8A6FC5-5B5B-4C64-9FE3-CEE5988F3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pic>
        <p:nvPicPr>
          <p:cNvPr id="100" name="Graphic 99" descr="Clipboard">
            <a:extLst>
              <a:ext uri="{FF2B5EF4-FFF2-40B4-BE49-F238E27FC236}">
                <a16:creationId xmlns:a16="http://schemas.microsoft.com/office/drawing/2014/main" id="{A7CC7C2D-3A38-4934-8A8E-1E3BCDF24F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DBBA11F-BE92-4C60-8666-E7B8A3D60021}"/>
              </a:ext>
            </a:extLst>
          </p:cNvPr>
          <p:cNvGrpSpPr/>
          <p:nvPr/>
        </p:nvGrpSpPr>
        <p:grpSpPr>
          <a:xfrm>
            <a:off x="183475" y="2650394"/>
            <a:ext cx="1772996" cy="324000"/>
            <a:chOff x="183475" y="3908595"/>
            <a:chExt cx="1772996" cy="32400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4350DA4-5A42-41DD-8172-8D71E5B108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Farm TP on-site</a:t>
              </a:r>
            </a:p>
          </p:txBody>
        </p:sp>
        <p:sp>
          <p:nvSpPr>
            <p:cNvPr id="63" name="Arrow: Chevron 62">
              <a:extLst>
                <a:ext uri="{FF2B5EF4-FFF2-40B4-BE49-F238E27FC236}">
                  <a16:creationId xmlns:a16="http://schemas.microsoft.com/office/drawing/2014/main" id="{DB3691B4-70A8-420C-960F-0EAF3B421221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01" name="Graphic 100" descr="Clipboard">
              <a:extLst>
                <a:ext uri="{FF2B5EF4-FFF2-40B4-BE49-F238E27FC236}">
                  <a16:creationId xmlns:a16="http://schemas.microsoft.com/office/drawing/2014/main" id="{86503797-25E0-4139-9554-FBD354C21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C894A4A-94D9-4EF7-8E66-0C437549378C}"/>
              </a:ext>
            </a:extLst>
          </p:cNvPr>
          <p:cNvGrpSpPr/>
          <p:nvPr/>
        </p:nvGrpSpPr>
        <p:grpSpPr>
          <a:xfrm>
            <a:off x="180805" y="3009969"/>
            <a:ext cx="1772996" cy="324000"/>
            <a:chOff x="180805" y="4268170"/>
            <a:chExt cx="1772996" cy="32400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DE89A74-ED61-4354-B025-A893B98CF0A1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lvl="0" defTabSz="914411">
                <a:defRPr/>
              </a:pPr>
              <a:r>
                <a:rPr lang="en-CA" sz="1000"/>
                <a:t>Farm cost minimum</a:t>
              </a:r>
            </a:p>
          </p:txBody>
        </p:sp>
        <p:sp>
          <p:nvSpPr>
            <p:cNvPr id="66" name="Arrow: Chevron 65">
              <a:extLst>
                <a:ext uri="{FF2B5EF4-FFF2-40B4-BE49-F238E27FC236}">
                  <a16:creationId xmlns:a16="http://schemas.microsoft.com/office/drawing/2014/main" id="{559ABA0E-E1A9-4B30-BA83-89607EC0C4B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02" name="Graphic 101" descr="Clipboard">
              <a:extLst>
                <a:ext uri="{FF2B5EF4-FFF2-40B4-BE49-F238E27FC236}">
                  <a16:creationId xmlns:a16="http://schemas.microsoft.com/office/drawing/2014/main" id="{2ED264B8-091D-4ED4-87FA-E39670E23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E875C62-462C-4BCA-9E4F-01DDD96CFFB3}"/>
              </a:ext>
            </a:extLst>
          </p:cNvPr>
          <p:cNvGrpSpPr/>
          <p:nvPr/>
        </p:nvGrpSpPr>
        <p:grpSpPr>
          <a:xfrm>
            <a:off x="180805" y="3377511"/>
            <a:ext cx="1772996" cy="324000"/>
            <a:chOff x="180805" y="4635712"/>
            <a:chExt cx="1772996" cy="32400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4388C39-F4C7-4D9D-9F3D-A65540CB47F2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Farm carbon</a:t>
              </a:r>
            </a:p>
          </p:txBody>
        </p:sp>
        <p:sp>
          <p:nvSpPr>
            <p:cNvPr id="69" name="Arrow: Chevron 68">
              <a:extLst>
                <a:ext uri="{FF2B5EF4-FFF2-40B4-BE49-F238E27FC236}">
                  <a16:creationId xmlns:a16="http://schemas.microsoft.com/office/drawing/2014/main" id="{33550650-6D9D-42A2-A94F-BFB760257CD0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03" name="Graphic 102" descr="Clipboard">
              <a:extLst>
                <a:ext uri="{FF2B5EF4-FFF2-40B4-BE49-F238E27FC236}">
                  <a16:creationId xmlns:a16="http://schemas.microsoft.com/office/drawing/2014/main" id="{EE6F0AB4-EC7A-42C1-967E-08C3459B4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3AA1B73-6607-4118-8964-A80CBA918EB3}"/>
              </a:ext>
            </a:extLst>
          </p:cNvPr>
          <p:cNvGrpSpPr/>
          <p:nvPr/>
        </p:nvGrpSpPr>
        <p:grpSpPr>
          <a:xfrm>
            <a:off x="180805" y="3766905"/>
            <a:ext cx="1772996" cy="324000"/>
            <a:chOff x="180805" y="5025106"/>
            <a:chExt cx="1772996" cy="32400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8423F0C-F653-4F52-BE24-C6B3AD6E5A76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Farm drought</a:t>
              </a:r>
            </a:p>
          </p:txBody>
        </p:sp>
        <p:sp>
          <p:nvSpPr>
            <p:cNvPr id="75" name="Arrow: Chevron 74">
              <a:extLst>
                <a:ext uri="{FF2B5EF4-FFF2-40B4-BE49-F238E27FC236}">
                  <a16:creationId xmlns:a16="http://schemas.microsoft.com/office/drawing/2014/main" id="{E41301BD-985C-490A-9999-C8362A0A0930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04" name="Graphic 103" descr="Clipboard">
              <a:extLst>
                <a:ext uri="{FF2B5EF4-FFF2-40B4-BE49-F238E27FC236}">
                  <a16:creationId xmlns:a16="http://schemas.microsoft.com/office/drawing/2014/main" id="{9D59784D-4360-45DD-9A80-D6DC6ABA2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1F50EA4-85BB-475E-AD72-C3B8829C0CDC}"/>
              </a:ext>
            </a:extLst>
          </p:cNvPr>
          <p:cNvSpPr/>
          <p:nvPr/>
        </p:nvSpPr>
        <p:spPr>
          <a:xfrm>
            <a:off x="9753129" y="352731"/>
            <a:ext cx="2437695" cy="6266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0ADB400-D1A7-4410-AC9B-2FA2E03D7E4D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/>
              <a:t>&gt;&gt;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71666EB-4782-4317-A473-6D2D5B4D3FC2}"/>
              </a:ext>
            </a:extLst>
          </p:cNvPr>
          <p:cNvSpPr/>
          <p:nvPr/>
        </p:nvSpPr>
        <p:spPr>
          <a:xfrm>
            <a:off x="9753129" y="352730"/>
            <a:ext cx="2437695" cy="6278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6BD3AD0F-3E8B-45FA-94FA-843F28C52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960425"/>
              </p:ext>
            </p:extLst>
          </p:nvPr>
        </p:nvGraphicFramePr>
        <p:xfrm>
          <a:off x="2454317" y="4918474"/>
          <a:ext cx="7288560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63698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357447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390698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540327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39901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5735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68164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56705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781397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606830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507076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382746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LSD/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Parcel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70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TSS </a:t>
                      </a:r>
                    </a:p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7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700"/>
                        <a:t>1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700"/>
                        <a:t>2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/>
                        <a:t>3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/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70" name="Group 69">
            <a:extLst>
              <a:ext uri="{FF2B5EF4-FFF2-40B4-BE49-F238E27FC236}">
                <a16:creationId xmlns:a16="http://schemas.microsoft.com/office/drawing/2014/main" id="{2E54F5B9-D71A-41FB-B3A9-608C6CB7B686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89AD64-27B6-4C38-9F83-C173B3E870A7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1BF1D19-583D-43F7-8620-C66CF1107E5A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43A1848-81F8-40C6-BCF7-D60BBE791BDF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91EC676-BDB0-46A1-83A5-5F7894792C81}"/>
              </a:ext>
            </a:extLst>
          </p:cNvPr>
          <p:cNvSpPr/>
          <p:nvPr/>
        </p:nvSpPr>
        <p:spPr>
          <a:xfrm>
            <a:off x="2511720" y="3840163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+</a:t>
            </a:r>
          </a:p>
          <a:p>
            <a:pPr algn="ctr"/>
            <a:endParaRPr lang="en-CA"/>
          </a:p>
          <a:p>
            <a:pPr algn="ctr"/>
            <a:r>
              <a:rPr lang="en-CA">
                <a:sym typeface="Symbol" panose="05050102010706020507" pitchFamily="18" charset="2"/>
              </a:rPr>
              <a:t></a:t>
            </a:r>
            <a:endParaRPr lang="en-CA"/>
          </a:p>
        </p:txBody>
      </p:sp>
      <p:pic>
        <p:nvPicPr>
          <p:cNvPr id="156" name="Graphic 155" descr="World">
            <a:extLst>
              <a:ext uri="{FF2B5EF4-FFF2-40B4-BE49-F238E27FC236}">
                <a16:creationId xmlns:a16="http://schemas.microsoft.com/office/drawing/2014/main" id="{9AF26A3E-B99B-4E7D-B278-11EC096A8A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74218" y="4592789"/>
            <a:ext cx="318011" cy="300740"/>
          </a:xfrm>
          <a:prstGeom prst="rect">
            <a:avLst/>
          </a:prstGeom>
        </p:spPr>
      </p:pic>
      <p:pic>
        <p:nvPicPr>
          <p:cNvPr id="157" name="Graphic 156" descr="Map compass">
            <a:extLst>
              <a:ext uri="{FF2B5EF4-FFF2-40B4-BE49-F238E27FC236}">
                <a16:creationId xmlns:a16="http://schemas.microsoft.com/office/drawing/2014/main" id="{F50681D2-F6DD-417C-934C-DDCFA975259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468741" y="3486532"/>
            <a:ext cx="318011" cy="300740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BE112B7F-1321-4FDD-BA84-552D1DE4D063}"/>
              </a:ext>
            </a:extLst>
          </p:cNvPr>
          <p:cNvSpPr txBox="1"/>
          <p:nvPr/>
        </p:nvSpPr>
        <p:spPr>
          <a:xfrm>
            <a:off x="2449821" y="3116564"/>
            <a:ext cx="29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987FB2E-DCCB-40F0-A127-AD9814B63AB7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5D22AAEA-40DD-4F3B-8F6A-D4739C2AAA26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2486F5D8-427F-4927-BCA8-521EF0EDFFFC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173" name="Table 172">
            <a:extLst>
              <a:ext uri="{FF2B5EF4-FFF2-40B4-BE49-F238E27FC236}">
                <a16:creationId xmlns:a16="http://schemas.microsoft.com/office/drawing/2014/main" id="{8A33C64B-66E7-42B9-8A5A-7A825BC50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243058"/>
              </p:ext>
            </p:extLst>
          </p:nvPr>
        </p:nvGraphicFramePr>
        <p:xfrm>
          <a:off x="6963557" y="638238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Parcel/LSD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55C28E8-3F45-4B7D-89EC-96B2152C0F92}"/>
              </a:ext>
            </a:extLst>
          </p:cNvPr>
          <p:cNvGrpSpPr/>
          <p:nvPr/>
        </p:nvGrpSpPr>
        <p:grpSpPr>
          <a:xfrm>
            <a:off x="6960580" y="432800"/>
            <a:ext cx="1218677" cy="1142189"/>
            <a:chOff x="8967734" y="551991"/>
            <a:chExt cx="1218677" cy="1142189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0744ABF-D391-4292-B75B-D4F60C1D41DF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12617679-16EF-4359-A5E1-09FB25A560CE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181" name="Isosceles Triangle 180">
                <a:extLst>
                  <a:ext uri="{FF2B5EF4-FFF2-40B4-BE49-F238E27FC236}">
                    <a16:creationId xmlns:a16="http://schemas.microsoft.com/office/drawing/2014/main" id="{37DD11F4-E454-4CD6-BD27-FE5094878314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0B5BD7E-97ED-43A8-91ED-7155B1B39360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0347381-E34F-4F33-8E68-2AA3029561AE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14B31A6-0E2C-4012-BE10-FAAE5EFB90BF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81C48E0-1B73-47CF-83F2-B5887C0E33EC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182" name="Table 181">
            <a:extLst>
              <a:ext uri="{FF2B5EF4-FFF2-40B4-BE49-F238E27FC236}">
                <a16:creationId xmlns:a16="http://schemas.microsoft.com/office/drawing/2014/main" id="{1F85B647-0FBD-43CF-B71F-FE78CF697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981675"/>
              </p:ext>
            </p:extLst>
          </p:nvPr>
        </p:nvGraphicFramePr>
        <p:xfrm>
          <a:off x="9852392" y="4587914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/>
                        <a:t>Total P off-site (kg/</a:t>
                      </a:r>
                      <a:r>
                        <a:rPr lang="en-CA" sz="1000" err="1"/>
                        <a:t>yr</a:t>
                      </a:r>
                      <a:r>
                        <a:rPr lang="en-CA" sz="10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/>
                        <a:t>Carbon (ton/</a:t>
                      </a:r>
                      <a:r>
                        <a:rPr lang="en-CA" sz="1000" err="1"/>
                        <a:t>yr</a:t>
                      </a:r>
                      <a:r>
                        <a:rPr lang="en-CA" sz="10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8CEE6607-C4F3-4C53-86EC-CBD376C60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842132"/>
              </p:ext>
            </p:extLst>
          </p:nvPr>
        </p:nvGraphicFramePr>
        <p:xfrm>
          <a:off x="9834324" y="156878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84" name="TextBox 183">
            <a:extLst>
              <a:ext uri="{FF2B5EF4-FFF2-40B4-BE49-F238E27FC236}">
                <a16:creationId xmlns:a16="http://schemas.microsoft.com/office/drawing/2014/main" id="{F5B54807-811E-4ABF-913D-647D10D9AF0A}"/>
              </a:ext>
            </a:extLst>
          </p:cNvPr>
          <p:cNvSpPr txBox="1"/>
          <p:nvPr/>
        </p:nvSpPr>
        <p:spPr>
          <a:xfrm>
            <a:off x="9796930" y="132653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Baseline 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97EDCFB-50D3-4CE7-BE31-8CC26369A01C}"/>
              </a:ext>
            </a:extLst>
          </p:cNvPr>
          <p:cNvSpPr txBox="1"/>
          <p:nvPr/>
        </p:nvSpPr>
        <p:spPr>
          <a:xfrm>
            <a:off x="9820045" y="4371037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effectiveness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1A3CADA-AFA0-4A00-87B9-E23332BCA50C}"/>
              </a:ext>
            </a:extLst>
          </p:cNvPr>
          <p:cNvGrpSpPr/>
          <p:nvPr/>
        </p:nvGrpSpPr>
        <p:grpSpPr>
          <a:xfrm>
            <a:off x="9871807" y="737258"/>
            <a:ext cx="2200337" cy="988449"/>
            <a:chOff x="10039823" y="442664"/>
            <a:chExt cx="2061132" cy="1098276"/>
          </a:xfrm>
        </p:grpSpPr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641389ED-531A-44FD-94D7-0194E3ED19A7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/>
                <a:t>Parcel/LSD</a:t>
              </a:r>
            </a:p>
          </p:txBody>
        </p:sp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DFA0F218-1536-492A-B363-1CCC8E753068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5867D47C-0BC6-4134-9F55-72539637642E}"/>
                </a:ext>
              </a:extLst>
            </p:cNvPr>
            <p:cNvSpPr/>
            <p:nvPr/>
          </p:nvSpPr>
          <p:spPr>
            <a:xfrm>
              <a:off x="10182224" y="805804"/>
              <a:ext cx="1907206" cy="735136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0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1EEF85E7-76AF-46A5-8D49-6F4EBC5FEB57}"/>
                </a:ext>
              </a:extLst>
            </p:cNvPr>
            <p:cNvSpPr/>
            <p:nvPr/>
          </p:nvSpPr>
          <p:spPr>
            <a:xfrm>
              <a:off x="10201083" y="1181004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E0D2F423-84E0-4AFC-9C01-98B43DE0C78B}"/>
                </a:ext>
              </a:extLst>
            </p:cNvPr>
            <p:cNvSpPr/>
            <p:nvPr/>
          </p:nvSpPr>
          <p:spPr>
            <a:xfrm>
              <a:off x="10198532" y="877609"/>
              <a:ext cx="187200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>
                  <a:solidFill>
                    <a:schemeClr val="tx1"/>
                  </a:solidFill>
                </a:rPr>
                <a:t>Parcel/LSD</a:t>
              </a: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1EAD5245-A85E-4752-A0DD-17318E126C52}"/>
              </a:ext>
            </a:extLst>
          </p:cNvPr>
          <p:cNvSpPr txBox="1"/>
          <p:nvPr/>
        </p:nvSpPr>
        <p:spPr>
          <a:xfrm>
            <a:off x="9809122" y="39835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Summarization level</a:t>
            </a:r>
            <a:endParaRPr lang="en-CA" sz="1100" b="1" baseline="30000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B396C0C6-CBB7-43E6-BF62-A3DC55F45C38}"/>
              </a:ext>
            </a:extLst>
          </p:cNvPr>
          <p:cNvSpPr/>
          <p:nvPr/>
        </p:nvSpPr>
        <p:spPr>
          <a:xfrm>
            <a:off x="3388961" y="910579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AFDAE1B4-CDE8-444D-9EB6-0362583D7493}"/>
              </a:ext>
            </a:extLst>
          </p:cNvPr>
          <p:cNvGrpSpPr/>
          <p:nvPr/>
        </p:nvGrpSpPr>
        <p:grpSpPr>
          <a:xfrm>
            <a:off x="4587905" y="2083109"/>
            <a:ext cx="1877887" cy="1044816"/>
            <a:chOff x="6695337" y="1992437"/>
            <a:chExt cx="1877887" cy="1044816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B688C3C-C188-485E-B2C2-36189EFB4C8A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FC1D84F2-969F-419D-AB9B-37810A7A9628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FE01319A-16E2-4BE6-8FE0-4A5F4D69BC91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601C48C2-55E4-476B-B089-4D5DF5E9AC96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4B93DA80-1922-4358-A24B-4F9EB3714653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2A9A11D7-4A09-4BF2-A7C4-77B56756D0CB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EA3E2A00-6701-467E-83AA-9DCCC092D74C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9432C784-99C8-4896-BB60-4F5F095C237A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BC77222-61C9-46A9-8AC3-76981C36A191}"/>
              </a:ext>
            </a:extLst>
          </p:cNvPr>
          <p:cNvGrpSpPr/>
          <p:nvPr/>
        </p:nvGrpSpPr>
        <p:grpSpPr>
          <a:xfrm>
            <a:off x="8075546" y="1720791"/>
            <a:ext cx="3685945" cy="1509205"/>
            <a:chOff x="5671327" y="3315310"/>
            <a:chExt cx="3112765" cy="1509205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C6BD0C8-62D0-4C7B-9DC6-D31461D4905C}"/>
                </a:ext>
              </a:extLst>
            </p:cNvPr>
            <p:cNvSpPr/>
            <p:nvPr/>
          </p:nvSpPr>
          <p:spPr>
            <a:xfrm>
              <a:off x="5671327" y="4183555"/>
              <a:ext cx="3112765" cy="64096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Producer only have 2 summarization levels in baseline information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661929E-949A-4F5C-87E2-A37A840753D0}"/>
                </a:ext>
              </a:extLst>
            </p:cNvPr>
            <p:cNvCxnSpPr>
              <a:cxnSpLocks/>
              <a:stCxn id="112" idx="0"/>
            </p:cNvCxnSpPr>
            <p:nvPr/>
          </p:nvCxnSpPr>
          <p:spPr>
            <a:xfrm flipV="1">
              <a:off x="7227710" y="3315310"/>
              <a:ext cx="715157" cy="868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9AAF9E4-CAED-46E1-A12B-C40AFB83B347}"/>
              </a:ext>
            </a:extLst>
          </p:cNvPr>
          <p:cNvGrpSpPr/>
          <p:nvPr/>
        </p:nvGrpSpPr>
        <p:grpSpPr>
          <a:xfrm>
            <a:off x="6321247" y="4569852"/>
            <a:ext cx="3414692" cy="2093638"/>
            <a:chOff x="7388297" y="3429000"/>
            <a:chExt cx="3414692" cy="2093638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7E466747-3003-495A-AB49-443965DA51C1}"/>
                </a:ext>
              </a:extLst>
            </p:cNvPr>
            <p:cNvSpPr/>
            <p:nvPr/>
          </p:nvSpPr>
          <p:spPr>
            <a:xfrm>
              <a:off x="8724901" y="3429000"/>
              <a:ext cx="2078088" cy="3169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Elevation</a:t>
              </a:r>
            </a:p>
          </p:txBody>
        </p:sp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3B81D721-1949-4E0A-9AD0-1C8002255E39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B25D8C92-C52F-4EF4-9895-9E86A6572CFA}"/>
                </a:ext>
              </a:extLst>
            </p:cNvPr>
            <p:cNvSpPr/>
            <p:nvPr/>
          </p:nvSpPr>
          <p:spPr>
            <a:xfrm>
              <a:off x="8868474" y="3755825"/>
              <a:ext cx="1922897" cy="1766813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5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2C4AB61-34D7-4D47-BA71-464AD8AB63BC}"/>
                </a:ext>
              </a:extLst>
            </p:cNvPr>
            <p:cNvSpPr/>
            <p:nvPr/>
          </p:nvSpPr>
          <p:spPr>
            <a:xfrm>
              <a:off x="8881973" y="38072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F061487-1C0A-48E8-8DE3-3F180CE0AED6}"/>
                </a:ext>
              </a:extLst>
            </p:cNvPr>
            <p:cNvSpPr/>
            <p:nvPr/>
          </p:nvSpPr>
          <p:spPr>
            <a:xfrm>
              <a:off x="8885767" y="429060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Slope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C223C92-50FB-4DDD-A41F-63BC2EA8DF2D}"/>
                </a:ext>
              </a:extLst>
            </p:cNvPr>
            <p:cNvSpPr/>
            <p:nvPr/>
          </p:nvSpPr>
          <p:spPr>
            <a:xfrm>
              <a:off x="8894148" y="453059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Dominant land use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76506BA-C5EE-4F31-A106-F7C3E8C0F863}"/>
                </a:ext>
              </a:extLst>
            </p:cNvPr>
            <p:cNvSpPr/>
            <p:nvPr/>
          </p:nvSpPr>
          <p:spPr>
            <a:xfrm>
              <a:off x="8885767" y="48057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Dominant soil texture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75F5AB9-5259-42BC-8395-F3CB4CE9E74F}"/>
                </a:ext>
              </a:extLst>
            </p:cNvPr>
            <p:cNvSpPr/>
            <p:nvPr/>
          </p:nvSpPr>
          <p:spPr>
            <a:xfrm>
              <a:off x="8893821" y="5063963"/>
              <a:ext cx="1872312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Precipitation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B098A78-B37A-4F99-B360-E77703202E64}"/>
                </a:ext>
              </a:extLst>
            </p:cNvPr>
            <p:cNvSpPr/>
            <p:nvPr/>
          </p:nvSpPr>
          <p:spPr>
            <a:xfrm>
              <a:off x="8883195" y="4050799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Elevation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0A43B61-D467-4233-9EEA-7FF9C1D2DB55}"/>
                </a:ext>
              </a:extLst>
            </p:cNvPr>
            <p:cNvSpPr/>
            <p:nvPr/>
          </p:nvSpPr>
          <p:spPr>
            <a:xfrm>
              <a:off x="8893820" y="5282793"/>
              <a:ext cx="1846965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50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02138A8-D1DF-48A9-814B-3189C61B4793}"/>
                </a:ext>
              </a:extLst>
            </p:cNvPr>
            <p:cNvSpPr/>
            <p:nvPr/>
          </p:nvSpPr>
          <p:spPr>
            <a:xfrm>
              <a:off x="7388297" y="3489065"/>
              <a:ext cx="1298387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1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3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BMP selection &amp; overview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+</a:t>
              </a:r>
            </a:p>
            <a:p>
              <a:pPr algn="ctr"/>
              <a:endParaRPr lang="en-CA" sz="1400"/>
            </a:p>
            <a:p>
              <a:pPr algn="ctr"/>
              <a:r>
                <a:rPr lang="en-CA" sz="1400">
                  <a:sym typeface="Symbol" panose="05050102010706020507" pitchFamily="18" charset="2"/>
                </a:rPr>
                <a:t></a:t>
              </a:r>
              <a:endParaRPr lang="en-CA" sz="140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541094"/>
              </p:ext>
            </p:extLst>
          </p:nvPr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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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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ym typeface="Wingdings 2" panose="05020102010507070707" pitchFamily="18" charset="2"/>
                        </a:rPr>
                        <a:t></a:t>
                      </a: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EA3C325-C87F-4AF3-9FF5-6314FDEAC062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E5A3D33-CBB3-4D1F-93F2-8F8E12501888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id="{FA6CACA8-97B0-4201-BAD2-81CF26705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138" name="Arrow: Chevron 137">
              <a:extLst>
                <a:ext uri="{FF2B5EF4-FFF2-40B4-BE49-F238E27FC236}">
                  <a16:creationId xmlns:a16="http://schemas.microsoft.com/office/drawing/2014/main" id="{92F7E3B8-6792-43BC-BCFF-F3BDD8BA5F2F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0047A4E-83BD-4036-ACB1-E5839BA22546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61C09F3-EE87-4832-9342-6AE3E644BD08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141" name="Arrow: Chevron 140">
              <a:extLst>
                <a:ext uri="{FF2B5EF4-FFF2-40B4-BE49-F238E27FC236}">
                  <a16:creationId xmlns:a16="http://schemas.microsoft.com/office/drawing/2014/main" id="{39137BEF-E755-477F-B0D7-28ABA9FB57D4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42" name="Graphic 141" descr="Briefcase">
              <a:extLst>
                <a:ext uri="{FF2B5EF4-FFF2-40B4-BE49-F238E27FC236}">
                  <a16:creationId xmlns:a16="http://schemas.microsoft.com/office/drawing/2014/main" id="{923A27D3-84AB-4863-BA18-9EC6D8241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CCE8CCF6-DBA9-4797-B87A-52B53B622373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>
                <a:solidFill>
                  <a:schemeClr val="tx1"/>
                </a:solidFill>
              </a:rPr>
              <a:t>Farm TP</a:t>
            </a:r>
          </a:p>
        </p:txBody>
      </p:sp>
      <p:sp>
        <p:nvSpPr>
          <p:cNvPr id="164" name="Arrow: Chevron 163">
            <a:extLst>
              <a:ext uri="{FF2B5EF4-FFF2-40B4-BE49-F238E27FC236}">
                <a16:creationId xmlns:a16="http://schemas.microsoft.com/office/drawing/2014/main" id="{38CA9366-1D11-4D0B-A4FF-78E8ADCA22AE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CB4CD34-4F73-4182-8653-E63976A3D722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AAE6ADC4-61B1-4731-9F11-FE6E96128E5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167" name="Picture 16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DACA411-E4F7-4A92-A8C5-C0C36C29C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21" y="2412040"/>
              <a:ext cx="288000" cy="216000"/>
            </a:xfrm>
            <a:prstGeom prst="rect">
              <a:avLst/>
            </a:prstGeom>
          </p:spPr>
        </p:pic>
        <p:sp>
          <p:nvSpPr>
            <p:cNvPr id="168" name="Arrow: Chevron 167">
              <a:extLst>
                <a:ext uri="{FF2B5EF4-FFF2-40B4-BE49-F238E27FC236}">
                  <a16:creationId xmlns:a16="http://schemas.microsoft.com/office/drawing/2014/main" id="{7566C5A1-53DE-45A9-BF96-1619CE3A089A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0CE3039-79E3-4030-8F70-7D0C679FE400}"/>
              </a:ext>
            </a:extLst>
          </p:cNvPr>
          <p:cNvGrpSpPr/>
          <p:nvPr/>
        </p:nvGrpSpPr>
        <p:grpSpPr>
          <a:xfrm>
            <a:off x="309451" y="2191126"/>
            <a:ext cx="1939371" cy="288000"/>
            <a:chOff x="59019" y="2642701"/>
            <a:chExt cx="1939371" cy="288000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9495F23-CCC1-4172-AC43-90B79A9BB86A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71" name="Arrow: Chevron 170">
              <a:extLst>
                <a:ext uri="{FF2B5EF4-FFF2-40B4-BE49-F238E27FC236}">
                  <a16:creationId xmlns:a16="http://schemas.microsoft.com/office/drawing/2014/main" id="{44748C24-A706-4C05-B446-1F48C712D4F9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72" name="Graphic 171" descr="List">
              <a:extLst>
                <a:ext uri="{FF2B5EF4-FFF2-40B4-BE49-F238E27FC236}">
                  <a16:creationId xmlns:a16="http://schemas.microsoft.com/office/drawing/2014/main" id="{715DB1F5-C4F9-49EE-9B0E-F5A4DA431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F9A3626-EBB5-4908-9C47-BEF81AFD4E12}"/>
              </a:ext>
            </a:extLst>
          </p:cNvPr>
          <p:cNvGrpSpPr/>
          <p:nvPr/>
        </p:nvGrpSpPr>
        <p:grpSpPr>
          <a:xfrm>
            <a:off x="656717" y="2583392"/>
            <a:ext cx="1402355" cy="815460"/>
            <a:chOff x="2945048" y="3527460"/>
            <a:chExt cx="1402355" cy="815460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465D5E8-E94D-453D-A29E-34354E4D252B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484862E4-C3B7-4175-9CD7-CC6659743C22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9B664C3-2DED-4538-B846-39668C8D8F9D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0AD265DA-4FBD-446B-95A5-9757562CD5B8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CB7A8872-6B62-45C4-8419-33CD3F9C39FB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29CD7528-A272-4FC2-9DFC-CBCCF62E0125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79ABAAC1-DF1F-4AB9-920B-98BE6FAB3C73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605DE42A-493F-4038-8D95-8E11FB4E0CDF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/>
                  <a:t>BMP type 3</a:t>
                </a: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B300A6FC-3C4E-48E4-A566-36186EC5F5B4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183" name="Graphic 182" descr="Clipboard">
            <a:extLst>
              <a:ext uri="{FF2B5EF4-FFF2-40B4-BE49-F238E27FC236}">
                <a16:creationId xmlns:a16="http://schemas.microsoft.com/office/drawing/2014/main" id="{B6B02EE7-C737-4F9B-8A6D-C38BAEEED50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15B76C0-6393-4106-A305-0831628CADF0}"/>
              </a:ext>
            </a:extLst>
          </p:cNvPr>
          <p:cNvGrpSpPr/>
          <p:nvPr/>
        </p:nvGrpSpPr>
        <p:grpSpPr>
          <a:xfrm>
            <a:off x="183475" y="3565695"/>
            <a:ext cx="1772996" cy="324000"/>
            <a:chOff x="183475" y="3908595"/>
            <a:chExt cx="1772996" cy="32400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A5216BD5-0A50-4BAA-BAFD-5147DE6F752E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Farm TP on-site</a:t>
              </a:r>
            </a:p>
          </p:txBody>
        </p:sp>
        <p:sp>
          <p:nvSpPr>
            <p:cNvPr id="186" name="Arrow: Chevron 185">
              <a:extLst>
                <a:ext uri="{FF2B5EF4-FFF2-40B4-BE49-F238E27FC236}">
                  <a16:creationId xmlns:a16="http://schemas.microsoft.com/office/drawing/2014/main" id="{88F6C20D-962D-471A-AD1B-959FFAA54E10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7" name="Graphic 186" descr="Clipboard">
              <a:extLst>
                <a:ext uri="{FF2B5EF4-FFF2-40B4-BE49-F238E27FC236}">
                  <a16:creationId xmlns:a16="http://schemas.microsoft.com/office/drawing/2014/main" id="{4C8D2942-CB24-4F6B-BDB7-E0684450D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7840960-F5F6-4E0E-965A-0DC313576603}"/>
              </a:ext>
            </a:extLst>
          </p:cNvPr>
          <p:cNvGrpSpPr/>
          <p:nvPr/>
        </p:nvGrpSpPr>
        <p:grpSpPr>
          <a:xfrm>
            <a:off x="180805" y="3925270"/>
            <a:ext cx="1772996" cy="324000"/>
            <a:chOff x="180805" y="4268170"/>
            <a:chExt cx="1772996" cy="324000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BB6CB42-700A-416C-BCA8-8CDDB6654DDF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lvl="0" defTabSz="914411">
                <a:defRPr/>
              </a:pPr>
              <a:r>
                <a:rPr lang="en-CA" sz="1000"/>
                <a:t>Farm cost minimum</a:t>
              </a:r>
            </a:p>
          </p:txBody>
        </p:sp>
        <p:sp>
          <p:nvSpPr>
            <p:cNvPr id="190" name="Arrow: Chevron 189">
              <a:extLst>
                <a:ext uri="{FF2B5EF4-FFF2-40B4-BE49-F238E27FC236}">
                  <a16:creationId xmlns:a16="http://schemas.microsoft.com/office/drawing/2014/main" id="{A9EA632D-3FB4-4637-A324-B824EF91408C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1" name="Graphic 190" descr="Clipboard">
              <a:extLst>
                <a:ext uri="{FF2B5EF4-FFF2-40B4-BE49-F238E27FC236}">
                  <a16:creationId xmlns:a16="http://schemas.microsoft.com/office/drawing/2014/main" id="{CA9C7754-2B12-4DC4-B398-110BDBFC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179E97B-9B81-4E95-AB7E-3605223B01E9}"/>
              </a:ext>
            </a:extLst>
          </p:cNvPr>
          <p:cNvGrpSpPr/>
          <p:nvPr/>
        </p:nvGrpSpPr>
        <p:grpSpPr>
          <a:xfrm>
            <a:off x="180805" y="4292812"/>
            <a:ext cx="1772996" cy="324000"/>
            <a:chOff x="180805" y="4635712"/>
            <a:chExt cx="1772996" cy="324000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BE48A57-1F8A-415F-B1D1-333670733E58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Farm carbon</a:t>
              </a:r>
            </a:p>
          </p:txBody>
        </p:sp>
        <p:sp>
          <p:nvSpPr>
            <p:cNvPr id="194" name="Arrow: Chevron 193">
              <a:extLst>
                <a:ext uri="{FF2B5EF4-FFF2-40B4-BE49-F238E27FC236}">
                  <a16:creationId xmlns:a16="http://schemas.microsoft.com/office/drawing/2014/main" id="{3DA3815D-7FD1-466A-A63A-CADF820581FA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5" name="Graphic 194" descr="Clipboard">
              <a:extLst>
                <a:ext uri="{FF2B5EF4-FFF2-40B4-BE49-F238E27FC236}">
                  <a16:creationId xmlns:a16="http://schemas.microsoft.com/office/drawing/2014/main" id="{3260CF9B-7125-4DAE-84E3-CC1E1969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BFE832D-240F-4405-BE7E-8EFA2CCFA066}"/>
              </a:ext>
            </a:extLst>
          </p:cNvPr>
          <p:cNvGrpSpPr/>
          <p:nvPr/>
        </p:nvGrpSpPr>
        <p:grpSpPr>
          <a:xfrm>
            <a:off x="180805" y="4682206"/>
            <a:ext cx="1772996" cy="324000"/>
            <a:chOff x="180805" y="5025106"/>
            <a:chExt cx="1772996" cy="324000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068F80F-3261-4D98-822A-FF25652C0870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Farm drought</a:t>
              </a:r>
            </a:p>
          </p:txBody>
        </p:sp>
        <p:sp>
          <p:nvSpPr>
            <p:cNvPr id="198" name="Arrow: Chevron 197">
              <a:extLst>
                <a:ext uri="{FF2B5EF4-FFF2-40B4-BE49-F238E27FC236}">
                  <a16:creationId xmlns:a16="http://schemas.microsoft.com/office/drawing/2014/main" id="{401DE979-9DA4-4966-AFB3-A2896CD28675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9" name="Graphic 198" descr="Clipboard">
              <a:extLst>
                <a:ext uri="{FF2B5EF4-FFF2-40B4-BE49-F238E27FC236}">
                  <a16:creationId xmlns:a16="http://schemas.microsoft.com/office/drawing/2014/main" id="{0819C9F8-43FB-4A42-B097-F410E0265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14291E7-4CB4-45C6-87EF-2F6A9E44DBA1}"/>
              </a:ext>
            </a:extLst>
          </p:cNvPr>
          <p:cNvGrpSpPr/>
          <p:nvPr/>
        </p:nvGrpSpPr>
        <p:grpSpPr>
          <a:xfrm>
            <a:off x="4587905" y="2083109"/>
            <a:ext cx="1877887" cy="1044816"/>
            <a:chOff x="6695337" y="1992437"/>
            <a:chExt cx="1877887" cy="1044816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8AE10E51-FE75-4CA0-BEE9-61BBE00745A6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99B2EE8A-DE5F-44A9-A1CC-183708DA1CAD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EB6423A-67DA-4F9E-BF56-B146397ECE68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4979488-D3EF-4E78-BBC9-7CA3C8012437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5A4DC601-3264-46BC-9321-9A0820B49986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8B66CA68-6CD5-46B8-A6E5-05B17E9CE9E9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6A90B7D-66E4-4440-858C-B1C14D8E7728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7BA645B-DAF6-4A2F-9AF8-D89CB3FB61AC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2B2588AA-CAEF-4DC1-B3A6-F8F66206D00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Quick selection</a:t>
            </a:r>
            <a:endParaRPr lang="en-CA" sz="1100" b="1" baseline="3000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C8ED27F1-DEA0-441D-90E2-62CA1B2DC51A}"/>
              </a:ext>
            </a:extLst>
          </p:cNvPr>
          <p:cNvSpPr/>
          <p:nvPr/>
        </p:nvSpPr>
        <p:spPr>
          <a:xfrm>
            <a:off x="9974808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Select All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91790FC3-E060-4F31-95DC-6E7DD4405EE2}"/>
              </a:ext>
            </a:extLst>
          </p:cNvPr>
          <p:cNvSpPr/>
          <p:nvPr/>
        </p:nvSpPr>
        <p:spPr>
          <a:xfrm>
            <a:off x="11074797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Deselect All</a:t>
            </a:r>
          </a:p>
        </p:txBody>
      </p: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4DF63399-0BC2-41B9-83C8-3E3D6885C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24017"/>
              </p:ext>
            </p:extLst>
          </p:nvPr>
        </p:nvGraphicFramePr>
        <p:xfrm>
          <a:off x="9969304" y="3652268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/>
                        <a:t>Total P off-site (kg/</a:t>
                      </a:r>
                      <a:r>
                        <a:rPr lang="en-CA" sz="700" err="1"/>
                        <a:t>yr</a:t>
                      </a:r>
                      <a:r>
                        <a:rPr lang="en-CA" sz="7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Carbon (ton/</a:t>
                      </a:r>
                      <a:r>
                        <a:rPr lang="en-CA" sz="700" err="1"/>
                        <a:t>yr</a:t>
                      </a:r>
                      <a:r>
                        <a:rPr lang="en-CA" sz="7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8879991B-928D-4FFA-88E8-8119FEB7B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30187"/>
              </p:ext>
            </p:extLst>
          </p:nvPr>
        </p:nvGraphicFramePr>
        <p:xfrm>
          <a:off x="9972937" y="1417051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223" name="TextBox 222">
            <a:extLst>
              <a:ext uri="{FF2B5EF4-FFF2-40B4-BE49-F238E27FC236}">
                <a16:creationId xmlns:a16="http://schemas.microsoft.com/office/drawing/2014/main" id="{AB9D1748-721F-49AB-9C43-ABD6C7321286}"/>
              </a:ext>
            </a:extLst>
          </p:cNvPr>
          <p:cNvSpPr txBox="1"/>
          <p:nvPr/>
        </p:nvSpPr>
        <p:spPr>
          <a:xfrm>
            <a:off x="9939697" y="3383736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68EB1B4-D30E-4222-9C29-54A56C339898}"/>
              </a:ext>
            </a:extLst>
          </p:cNvPr>
          <p:cNvSpPr txBox="1"/>
          <p:nvPr/>
        </p:nvSpPr>
        <p:spPr>
          <a:xfrm>
            <a:off x="9908302" y="115510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7A810807-E792-4EF2-9C95-760497EFBE4E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B6A5F8B-B361-4144-8746-01E994707496}"/>
              </a:ext>
            </a:extLst>
          </p:cNvPr>
          <p:cNvGrpSpPr/>
          <p:nvPr/>
        </p:nvGrpSpPr>
        <p:grpSpPr>
          <a:xfrm>
            <a:off x="4008590" y="4690307"/>
            <a:ext cx="2984293" cy="1143396"/>
            <a:chOff x="7265376" y="3429001"/>
            <a:chExt cx="3537613" cy="1937460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A91C3AB4-9120-4C13-825B-F66F028C7CED}"/>
                </a:ext>
              </a:extLst>
            </p:cNvPr>
            <p:cNvSpPr/>
            <p:nvPr/>
          </p:nvSpPr>
          <p:spPr>
            <a:xfrm>
              <a:off x="8724901" y="3429001"/>
              <a:ext cx="2078088" cy="3169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On-site effectiveness</a:t>
              </a:r>
            </a:p>
          </p:txBody>
        </p:sp>
        <p:sp>
          <p:nvSpPr>
            <p:cNvPr id="118" name="Isosceles Triangle 117">
              <a:extLst>
                <a:ext uri="{FF2B5EF4-FFF2-40B4-BE49-F238E27FC236}">
                  <a16:creationId xmlns:a16="http://schemas.microsoft.com/office/drawing/2014/main" id="{471DA234-0407-42B9-ADB6-E8271D46A83A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D1B33271-ABA6-40C4-8917-BB4F7A5C7808}"/>
                </a:ext>
              </a:extLst>
            </p:cNvPr>
            <p:cNvSpPr/>
            <p:nvPr/>
          </p:nvSpPr>
          <p:spPr>
            <a:xfrm>
              <a:off x="8868474" y="3755825"/>
              <a:ext cx="1922898" cy="1610636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9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1F5D88A-B577-4780-A982-DDD0E573A1B2}"/>
                </a:ext>
              </a:extLst>
            </p:cNvPr>
            <p:cNvSpPr/>
            <p:nvPr/>
          </p:nvSpPr>
          <p:spPr>
            <a:xfrm>
              <a:off x="8881973" y="38072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AFE3F1C-2EB9-4ED3-BD29-9C7A4F0C7501}"/>
                </a:ext>
              </a:extLst>
            </p:cNvPr>
            <p:cNvSpPr/>
            <p:nvPr/>
          </p:nvSpPr>
          <p:spPr>
            <a:xfrm>
              <a:off x="8885767" y="429060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effectiveness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1EDC266-7F16-4BFE-95A2-A55EDCD8386D}"/>
                </a:ext>
              </a:extLst>
            </p:cNvPr>
            <p:cNvSpPr/>
            <p:nvPr/>
          </p:nvSpPr>
          <p:spPr>
            <a:xfrm>
              <a:off x="8894148" y="453059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Cost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CE9AE1D-22FE-4880-A92D-C5426ADF2398}"/>
                </a:ext>
              </a:extLst>
            </p:cNvPr>
            <p:cNvSpPr/>
            <p:nvPr/>
          </p:nvSpPr>
          <p:spPr>
            <a:xfrm>
              <a:off x="8885767" y="48057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cost-effectiveness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9BF2345-EFDB-4FBB-8C62-ED6DF29445F8}"/>
                </a:ext>
              </a:extLst>
            </p:cNvPr>
            <p:cNvSpPr/>
            <p:nvPr/>
          </p:nvSpPr>
          <p:spPr>
            <a:xfrm>
              <a:off x="8893821" y="5063963"/>
              <a:ext cx="1872312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cost-effectiveness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6449A2F-B363-4566-9AE8-3FFDD83675FF}"/>
                </a:ext>
              </a:extLst>
            </p:cNvPr>
            <p:cNvSpPr/>
            <p:nvPr/>
          </p:nvSpPr>
          <p:spPr>
            <a:xfrm>
              <a:off x="8883195" y="4050799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effectiveness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D2FDA16-EA23-49E3-8F1E-EA5D5F427A75}"/>
                </a:ext>
              </a:extLst>
            </p:cNvPr>
            <p:cNvSpPr/>
            <p:nvPr/>
          </p:nvSpPr>
          <p:spPr>
            <a:xfrm>
              <a:off x="7265376" y="3481628"/>
              <a:ext cx="1429773" cy="170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0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7280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BMP selection &amp; overview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+</a:t>
              </a:r>
            </a:p>
            <a:p>
              <a:pPr algn="ctr"/>
              <a:endParaRPr lang="en-CA" sz="1400"/>
            </a:p>
            <a:p>
              <a:pPr algn="ctr"/>
              <a:r>
                <a:rPr lang="en-CA" sz="1400">
                  <a:sym typeface="Symbol" panose="05050102010706020507" pitchFamily="18" charset="2"/>
                </a:rPr>
                <a:t></a:t>
              </a:r>
              <a:endParaRPr lang="en-CA" sz="140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A8A3A220-B86E-466F-A9DE-84DC992F2D7A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662712"/>
          <a:ext cx="731297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452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589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8936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Table</a:t>
                      </a:r>
                      <a:endParaRPr lang="en-CA" sz="1000" b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8FB2522-7DA3-48EA-92EE-4AF3E3DBC19F}"/>
              </a:ext>
            </a:extLst>
          </p:cNvPr>
          <p:cNvGrpSpPr/>
          <p:nvPr/>
        </p:nvGrpSpPr>
        <p:grpSpPr>
          <a:xfrm>
            <a:off x="5138299" y="4643376"/>
            <a:ext cx="4602481" cy="246221"/>
            <a:chOff x="5147881" y="4642082"/>
            <a:chExt cx="4715247" cy="246221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A543028-AC2D-423A-9A96-609A4E33E12A}"/>
                </a:ext>
              </a:extLst>
            </p:cNvPr>
            <p:cNvSpPr txBox="1"/>
            <p:nvPr/>
          </p:nvSpPr>
          <p:spPr>
            <a:xfrm>
              <a:off x="5147881" y="4642082"/>
              <a:ext cx="16959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/>
                <a:t>Cost and Effectiveness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B0A7C65-F331-4172-B67F-95DB5D942750}"/>
                </a:ext>
              </a:extLst>
            </p:cNvPr>
            <p:cNvSpPr/>
            <p:nvPr/>
          </p:nvSpPr>
          <p:spPr>
            <a:xfrm>
              <a:off x="6843862" y="4664433"/>
              <a:ext cx="1350925" cy="20780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/>
                <a:t>TP</a:t>
              </a:r>
            </a:p>
          </p:txBody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47687B5C-27DC-48A4-BB9E-32D5CFF99149}"/>
                </a:ext>
              </a:extLst>
            </p:cNvPr>
            <p:cNvSpPr/>
            <p:nvPr/>
          </p:nvSpPr>
          <p:spPr>
            <a:xfrm rot="10800000">
              <a:off x="8026081" y="4764574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263DE6B-3234-467B-BF4A-DB2840913170}"/>
                </a:ext>
              </a:extLst>
            </p:cNvPr>
            <p:cNvSpPr/>
            <p:nvPr/>
          </p:nvSpPr>
          <p:spPr>
            <a:xfrm>
              <a:off x="8317146" y="4670880"/>
              <a:ext cx="1545982" cy="209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/>
                <a:t>Off-site effectiveness</a:t>
              </a:r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B1C22069-58E1-43A9-B0EC-78C044DE815A}"/>
                </a:ext>
              </a:extLst>
            </p:cNvPr>
            <p:cNvSpPr/>
            <p:nvPr/>
          </p:nvSpPr>
          <p:spPr>
            <a:xfrm rot="10800000">
              <a:off x="9736692" y="4740895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pic>
        <p:nvPicPr>
          <p:cNvPr id="156" name="Picture 155">
            <a:extLst>
              <a:ext uri="{FF2B5EF4-FFF2-40B4-BE49-F238E27FC236}">
                <a16:creationId xmlns:a16="http://schemas.microsoft.com/office/drawing/2014/main" id="{AFFB1093-6926-46E3-AC10-D0DDA6E371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7694" y="4913763"/>
            <a:ext cx="7312977" cy="1749716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501E3BE-8414-468C-AD98-F8A908DB9FB0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C92123F-D06B-4424-9B61-58737F51B17D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id="{F7CF6F76-BDAC-4519-BCE0-3CEB29EFB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139" name="Arrow: Chevron 138">
              <a:extLst>
                <a:ext uri="{FF2B5EF4-FFF2-40B4-BE49-F238E27FC236}">
                  <a16:creationId xmlns:a16="http://schemas.microsoft.com/office/drawing/2014/main" id="{9E873F66-119E-4D4F-A453-5C1E17690B9C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563760A-299B-4C31-A18E-0E3BA41ED361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C661AD3-1ECD-455C-83D9-79CBFA56EAE5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154" name="Arrow: Chevron 153">
              <a:extLst>
                <a:ext uri="{FF2B5EF4-FFF2-40B4-BE49-F238E27FC236}">
                  <a16:creationId xmlns:a16="http://schemas.microsoft.com/office/drawing/2014/main" id="{A5F62AF8-935C-4D37-8C03-F4F3C015F22D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55" name="Graphic 154" descr="Briefcase">
              <a:extLst>
                <a:ext uri="{FF2B5EF4-FFF2-40B4-BE49-F238E27FC236}">
                  <a16:creationId xmlns:a16="http://schemas.microsoft.com/office/drawing/2014/main" id="{44053520-660C-411D-B942-27207000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EE09B60-ABFA-4386-90A9-A744E6329AF9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>
                <a:solidFill>
                  <a:schemeClr val="tx1"/>
                </a:solidFill>
              </a:rPr>
              <a:t>Farm TP</a:t>
            </a:r>
          </a:p>
        </p:txBody>
      </p:sp>
      <p:sp>
        <p:nvSpPr>
          <p:cNvPr id="158" name="Arrow: Chevron 157">
            <a:extLst>
              <a:ext uri="{FF2B5EF4-FFF2-40B4-BE49-F238E27FC236}">
                <a16:creationId xmlns:a16="http://schemas.microsoft.com/office/drawing/2014/main" id="{F755C520-8D55-4DA0-B73F-F0BBEBA7BC12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8CA06EE-457C-4B93-B18A-E460026CE7A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CA7B3529-8E01-4104-87C8-6D67D26F4EEF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161" name="Picture 16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4DDA601-C8D2-4557-B1C2-1E7290AF0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21" y="2412040"/>
              <a:ext cx="288000" cy="216000"/>
            </a:xfrm>
            <a:prstGeom prst="rect">
              <a:avLst/>
            </a:prstGeom>
          </p:spPr>
        </p:pic>
        <p:sp>
          <p:nvSpPr>
            <p:cNvPr id="162" name="Arrow: Chevron 161">
              <a:extLst>
                <a:ext uri="{FF2B5EF4-FFF2-40B4-BE49-F238E27FC236}">
                  <a16:creationId xmlns:a16="http://schemas.microsoft.com/office/drawing/2014/main" id="{9DCF916A-EF34-4A9F-8D43-5960FFA6686B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7C24677-29F8-482F-A13C-CF939D68FCB7}"/>
              </a:ext>
            </a:extLst>
          </p:cNvPr>
          <p:cNvGrpSpPr/>
          <p:nvPr/>
        </p:nvGrpSpPr>
        <p:grpSpPr>
          <a:xfrm>
            <a:off x="309451" y="2191126"/>
            <a:ext cx="1939371" cy="288000"/>
            <a:chOff x="59019" y="2642701"/>
            <a:chExt cx="1939371" cy="288000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41ADE02-73E3-40B9-9B34-F922941E6D10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65" name="Arrow: Chevron 164">
              <a:extLst>
                <a:ext uri="{FF2B5EF4-FFF2-40B4-BE49-F238E27FC236}">
                  <a16:creationId xmlns:a16="http://schemas.microsoft.com/office/drawing/2014/main" id="{3217CD15-BFB3-4609-B9B4-6E9735063EAF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66" name="Graphic 165" descr="List">
              <a:extLst>
                <a:ext uri="{FF2B5EF4-FFF2-40B4-BE49-F238E27FC236}">
                  <a16:creationId xmlns:a16="http://schemas.microsoft.com/office/drawing/2014/main" id="{68FC0EB8-607D-4D33-846A-12DCCEFF0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C1C92EF-EEA9-42F5-AED1-6BF401CCB50E}"/>
              </a:ext>
            </a:extLst>
          </p:cNvPr>
          <p:cNvGrpSpPr/>
          <p:nvPr/>
        </p:nvGrpSpPr>
        <p:grpSpPr>
          <a:xfrm>
            <a:off x="656717" y="2583392"/>
            <a:ext cx="1402355" cy="815460"/>
            <a:chOff x="2945048" y="3527460"/>
            <a:chExt cx="1402355" cy="815460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2F0A043-398F-422E-AC9E-1E827167FFBF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F8088FC2-70CE-492D-A03E-5DDD91D3257B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B5620-25B5-4352-8440-98924B77311F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8431998-9253-4CDD-8B9F-703056487263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48C07A47-6AD9-4AAF-9A13-1675AEF480B3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C4914BD6-A1E9-4D64-A77E-FC915B0E58A7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6731653C-0B65-4788-9FA3-A773921EFBCA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5A7CFA4A-D60B-4E32-9B41-B0A314BD79EB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/>
                  <a:t>BMP type 3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59A0878A-D07F-43CE-A774-C0058110DE8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177" name="Graphic 176" descr="Clipboard">
            <a:extLst>
              <a:ext uri="{FF2B5EF4-FFF2-40B4-BE49-F238E27FC236}">
                <a16:creationId xmlns:a16="http://schemas.microsoft.com/office/drawing/2014/main" id="{EA4B9B13-32FB-4029-BCDC-59394A12026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433AA2A-5913-467D-AA0F-53ADE4628648}"/>
              </a:ext>
            </a:extLst>
          </p:cNvPr>
          <p:cNvGrpSpPr/>
          <p:nvPr/>
        </p:nvGrpSpPr>
        <p:grpSpPr>
          <a:xfrm>
            <a:off x="183475" y="3565695"/>
            <a:ext cx="1772996" cy="324000"/>
            <a:chOff x="183475" y="3908595"/>
            <a:chExt cx="1772996" cy="324000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ACE9F70-CB72-4D5C-B0D1-BD0550561F4A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Farm TP on-site</a:t>
              </a:r>
            </a:p>
          </p:txBody>
        </p:sp>
        <p:sp>
          <p:nvSpPr>
            <p:cNvPr id="180" name="Arrow: Chevron 179">
              <a:extLst>
                <a:ext uri="{FF2B5EF4-FFF2-40B4-BE49-F238E27FC236}">
                  <a16:creationId xmlns:a16="http://schemas.microsoft.com/office/drawing/2014/main" id="{45FE2748-44C1-4F95-975D-4D0F6DD5882A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1" name="Graphic 180" descr="Clipboard">
              <a:extLst>
                <a:ext uri="{FF2B5EF4-FFF2-40B4-BE49-F238E27FC236}">
                  <a16:creationId xmlns:a16="http://schemas.microsoft.com/office/drawing/2014/main" id="{0B131FFE-78AF-424B-9DBE-AD0E3E9A3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D5B2084-D088-44C3-9CBA-211B355E52AA}"/>
              </a:ext>
            </a:extLst>
          </p:cNvPr>
          <p:cNvGrpSpPr/>
          <p:nvPr/>
        </p:nvGrpSpPr>
        <p:grpSpPr>
          <a:xfrm>
            <a:off x="180805" y="3925270"/>
            <a:ext cx="1772996" cy="324000"/>
            <a:chOff x="180805" y="4268170"/>
            <a:chExt cx="1772996" cy="324000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61E39B03-2FBE-444C-A966-1B1951502CED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lvl="0" defTabSz="914411">
                <a:defRPr/>
              </a:pPr>
              <a:r>
                <a:rPr lang="en-CA" sz="1000"/>
                <a:t>Farm cost minimum</a:t>
              </a:r>
            </a:p>
          </p:txBody>
        </p:sp>
        <p:sp>
          <p:nvSpPr>
            <p:cNvPr id="184" name="Arrow: Chevron 183">
              <a:extLst>
                <a:ext uri="{FF2B5EF4-FFF2-40B4-BE49-F238E27FC236}">
                  <a16:creationId xmlns:a16="http://schemas.microsoft.com/office/drawing/2014/main" id="{B9DB3D07-158B-4420-90F5-2990CB4C9C22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5" name="Graphic 184" descr="Clipboard">
              <a:extLst>
                <a:ext uri="{FF2B5EF4-FFF2-40B4-BE49-F238E27FC236}">
                  <a16:creationId xmlns:a16="http://schemas.microsoft.com/office/drawing/2014/main" id="{4B914483-1717-4F61-8B80-39CA1076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CB521CD-1120-4116-BE27-DF0D4265B9FB}"/>
              </a:ext>
            </a:extLst>
          </p:cNvPr>
          <p:cNvGrpSpPr/>
          <p:nvPr/>
        </p:nvGrpSpPr>
        <p:grpSpPr>
          <a:xfrm>
            <a:off x="180805" y="4292812"/>
            <a:ext cx="1772996" cy="324000"/>
            <a:chOff x="180805" y="4635712"/>
            <a:chExt cx="1772996" cy="324000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9D5470F-1C51-4D25-A304-29AEDD059FFD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Farm carbon</a:t>
              </a:r>
            </a:p>
          </p:txBody>
        </p:sp>
        <p:sp>
          <p:nvSpPr>
            <p:cNvPr id="188" name="Arrow: Chevron 187">
              <a:extLst>
                <a:ext uri="{FF2B5EF4-FFF2-40B4-BE49-F238E27FC236}">
                  <a16:creationId xmlns:a16="http://schemas.microsoft.com/office/drawing/2014/main" id="{012884C1-07E1-4594-A5B9-8270B61C5498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9" name="Graphic 188" descr="Clipboard">
              <a:extLst>
                <a:ext uri="{FF2B5EF4-FFF2-40B4-BE49-F238E27FC236}">
                  <a16:creationId xmlns:a16="http://schemas.microsoft.com/office/drawing/2014/main" id="{B5D7B2ED-85AE-4740-929F-5232D6264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DC0B15-330E-40BD-85A1-3CDD60CC6759}"/>
              </a:ext>
            </a:extLst>
          </p:cNvPr>
          <p:cNvGrpSpPr/>
          <p:nvPr/>
        </p:nvGrpSpPr>
        <p:grpSpPr>
          <a:xfrm>
            <a:off x="180805" y="4682206"/>
            <a:ext cx="1772996" cy="324000"/>
            <a:chOff x="180805" y="5025106"/>
            <a:chExt cx="1772996" cy="324000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A661E110-F2DB-4439-B631-665F8FAB6FD4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Farm drought</a:t>
              </a:r>
            </a:p>
          </p:txBody>
        </p:sp>
        <p:sp>
          <p:nvSpPr>
            <p:cNvPr id="192" name="Arrow: Chevron 191">
              <a:extLst>
                <a:ext uri="{FF2B5EF4-FFF2-40B4-BE49-F238E27FC236}">
                  <a16:creationId xmlns:a16="http://schemas.microsoft.com/office/drawing/2014/main" id="{D021E22C-C5D5-468C-82D4-548102BD4EFE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3" name="Graphic 192" descr="Clipboard">
              <a:extLst>
                <a:ext uri="{FF2B5EF4-FFF2-40B4-BE49-F238E27FC236}">
                  <a16:creationId xmlns:a16="http://schemas.microsoft.com/office/drawing/2014/main" id="{D16E4335-1422-4109-9F57-0BE10E096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E9A00D18-1E99-4573-AC84-5DFB497AA3FC}"/>
              </a:ext>
            </a:extLst>
          </p:cNvPr>
          <p:cNvGrpSpPr/>
          <p:nvPr/>
        </p:nvGrpSpPr>
        <p:grpSpPr>
          <a:xfrm>
            <a:off x="4587905" y="2083109"/>
            <a:ext cx="1877887" cy="1044816"/>
            <a:chOff x="6695337" y="1992437"/>
            <a:chExt cx="1877887" cy="1044816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C124B67E-3285-4568-AF0E-86619530DC72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51769F4A-D4BC-4EBB-8B47-84D92C4F660E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BCCD34C-2923-49E6-BB3B-674D850D385A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48BEAF6-2ADA-4796-92E7-463CC4A2585E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C4724E3-7DAC-402C-A50A-D7A93EE3A177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C30CC956-09D5-499E-9B19-F9F9FC55F925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9F098839-E731-41CB-A06A-7B5A2B056F29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83D5B794-5609-45A3-A3ED-03EF9ECBE070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EE6932C0-3105-425F-A85E-E71ADFC0B8EF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Quick selection</a:t>
            </a:r>
            <a:endParaRPr lang="en-CA" sz="1100" b="1" baseline="3000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8A37204-7679-4C54-8A96-FA9356EF9062}"/>
              </a:ext>
            </a:extLst>
          </p:cNvPr>
          <p:cNvSpPr/>
          <p:nvPr/>
        </p:nvSpPr>
        <p:spPr>
          <a:xfrm>
            <a:off x="9974808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Select All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13D718E-6108-4894-98EE-5B4E53740690}"/>
              </a:ext>
            </a:extLst>
          </p:cNvPr>
          <p:cNvSpPr/>
          <p:nvPr/>
        </p:nvSpPr>
        <p:spPr>
          <a:xfrm>
            <a:off x="11074797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Deselect All</a:t>
            </a:r>
          </a:p>
        </p:txBody>
      </p:sp>
      <p:graphicFrame>
        <p:nvGraphicFramePr>
          <p:cNvPr id="206" name="Table 205">
            <a:extLst>
              <a:ext uri="{FF2B5EF4-FFF2-40B4-BE49-F238E27FC236}">
                <a16:creationId xmlns:a16="http://schemas.microsoft.com/office/drawing/2014/main" id="{B6D4E021-222D-4BB3-AB99-4A7266D97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24017"/>
              </p:ext>
            </p:extLst>
          </p:nvPr>
        </p:nvGraphicFramePr>
        <p:xfrm>
          <a:off x="9969304" y="3652268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/>
                        <a:t>Total P off-site (kg/</a:t>
                      </a:r>
                      <a:r>
                        <a:rPr lang="en-CA" sz="700" err="1"/>
                        <a:t>yr</a:t>
                      </a:r>
                      <a:r>
                        <a:rPr lang="en-CA" sz="7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Carbon (ton/</a:t>
                      </a:r>
                      <a:r>
                        <a:rPr lang="en-CA" sz="700" err="1"/>
                        <a:t>yr</a:t>
                      </a:r>
                      <a:r>
                        <a:rPr lang="en-CA" sz="7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207" name="Table 206">
            <a:extLst>
              <a:ext uri="{FF2B5EF4-FFF2-40B4-BE49-F238E27FC236}">
                <a16:creationId xmlns:a16="http://schemas.microsoft.com/office/drawing/2014/main" id="{BC0EE655-333B-4A9E-99EB-53D911EFC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30187"/>
              </p:ext>
            </p:extLst>
          </p:nvPr>
        </p:nvGraphicFramePr>
        <p:xfrm>
          <a:off x="9972937" y="1417051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208" name="TextBox 207">
            <a:extLst>
              <a:ext uri="{FF2B5EF4-FFF2-40B4-BE49-F238E27FC236}">
                <a16:creationId xmlns:a16="http://schemas.microsoft.com/office/drawing/2014/main" id="{0A6EB869-9479-4EEC-BCD9-13C1254A4246}"/>
              </a:ext>
            </a:extLst>
          </p:cNvPr>
          <p:cNvSpPr txBox="1"/>
          <p:nvPr/>
        </p:nvSpPr>
        <p:spPr>
          <a:xfrm>
            <a:off x="9939697" y="3383736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8EC19EC5-50A7-40BF-BBB1-1ECF1FAE6070}"/>
              </a:ext>
            </a:extLst>
          </p:cNvPr>
          <p:cNvSpPr txBox="1"/>
          <p:nvPr/>
        </p:nvSpPr>
        <p:spPr>
          <a:xfrm>
            <a:off x="9908302" y="115510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82C774E6-9584-45BB-B329-2643147FC666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</p:spTree>
    <p:extLst>
      <p:ext uri="{BB962C8B-B14F-4D97-AF65-F5344CB8AC3E}">
        <p14:creationId xmlns:p14="http://schemas.microsoft.com/office/powerpoint/2010/main" val="33898007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BMP selection &amp; overview – BMP type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+</a:t>
              </a:r>
            </a:p>
            <a:p>
              <a:pPr algn="ctr"/>
              <a:endParaRPr lang="en-CA" sz="1400"/>
            </a:p>
            <a:p>
              <a:pPr algn="ctr"/>
              <a:r>
                <a:rPr lang="en-CA" sz="1400">
                  <a:sym typeface="Symbol" panose="05050102010706020507" pitchFamily="18" charset="2"/>
                </a:rPr>
                <a:t></a:t>
              </a:r>
              <a:endParaRPr lang="en-CA" sz="140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362010"/>
              </p:ext>
            </p:extLst>
          </p:nvPr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Quick selection</a:t>
            </a:r>
            <a:endParaRPr lang="en-CA" sz="1100" b="1" baseline="3000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4808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4797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Deselect All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966EB750-04FC-4925-8EE4-772D33435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451411"/>
              </p:ext>
            </p:extLst>
          </p:nvPr>
        </p:nvGraphicFramePr>
        <p:xfrm>
          <a:off x="9969304" y="3652268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/>
                        <a:t>Total P off-site (kg/</a:t>
                      </a:r>
                      <a:r>
                        <a:rPr lang="en-CA" sz="700" err="1"/>
                        <a:t>yr</a:t>
                      </a:r>
                      <a:r>
                        <a:rPr lang="en-CA" sz="7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Carbon (ton/</a:t>
                      </a:r>
                      <a:r>
                        <a:rPr lang="en-CA" sz="700" err="1"/>
                        <a:t>yr</a:t>
                      </a:r>
                      <a:r>
                        <a:rPr lang="en-CA" sz="7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CB625BB8-625B-4F42-80FB-AC40DBC33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719790"/>
              </p:ext>
            </p:extLst>
          </p:nvPr>
        </p:nvGraphicFramePr>
        <p:xfrm>
          <a:off x="9972937" y="1417051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47" name="Rectangle 146">
            <a:extLst>
              <a:ext uri="{FF2B5EF4-FFF2-40B4-BE49-F238E27FC236}">
                <a16:creationId xmlns:a16="http://schemas.microsoft.com/office/drawing/2014/main" id="{2C4802CA-AF72-45EE-AB46-117A5C90A153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1998230-0DF9-4F09-A911-3C422D14E082}"/>
              </a:ext>
            </a:extLst>
          </p:cNvPr>
          <p:cNvSpPr txBox="1"/>
          <p:nvPr/>
        </p:nvSpPr>
        <p:spPr>
          <a:xfrm>
            <a:off x="9939697" y="3383736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16CDA15-FED1-4388-9740-7D406B66307E}"/>
              </a:ext>
            </a:extLst>
          </p:cNvPr>
          <p:cNvSpPr txBox="1"/>
          <p:nvPr/>
        </p:nvSpPr>
        <p:spPr>
          <a:xfrm>
            <a:off x="9908302" y="115510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83CCEF3-8F49-405C-931A-824F9AC7784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DD098BD-7800-4F80-A522-D2E87328ED31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C969BFFC-1F38-4E8D-BFC6-A064FCBDF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153" name="Arrow: Chevron 152">
              <a:extLst>
                <a:ext uri="{FF2B5EF4-FFF2-40B4-BE49-F238E27FC236}">
                  <a16:creationId xmlns:a16="http://schemas.microsoft.com/office/drawing/2014/main" id="{F24ABD09-7D00-4634-A51F-7BA646519439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26B49D1-01AD-46C0-9467-CA93FEAB7EB4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BBBBE63-8D23-4A0D-8ACB-F143834BBDCC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156" name="Arrow: Chevron 155">
              <a:extLst>
                <a:ext uri="{FF2B5EF4-FFF2-40B4-BE49-F238E27FC236}">
                  <a16:creationId xmlns:a16="http://schemas.microsoft.com/office/drawing/2014/main" id="{9119B7CF-DB56-4812-B582-9CD4B8CF801F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57" name="Graphic 156" descr="Briefcase">
              <a:extLst>
                <a:ext uri="{FF2B5EF4-FFF2-40B4-BE49-F238E27FC236}">
                  <a16:creationId xmlns:a16="http://schemas.microsoft.com/office/drawing/2014/main" id="{DF1696A9-0926-4BD2-947B-6F8AA2CA4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9BA0F8CB-95C9-4546-A7C2-46ED3A79F78B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>
                <a:solidFill>
                  <a:schemeClr val="tx1"/>
                </a:solidFill>
              </a:rPr>
              <a:t>Farm TP</a:t>
            </a:r>
          </a:p>
        </p:txBody>
      </p:sp>
      <p:sp>
        <p:nvSpPr>
          <p:cNvPr id="159" name="Arrow: Chevron 158">
            <a:extLst>
              <a:ext uri="{FF2B5EF4-FFF2-40B4-BE49-F238E27FC236}">
                <a16:creationId xmlns:a16="http://schemas.microsoft.com/office/drawing/2014/main" id="{D8CAE5FC-379A-457F-AC97-A8E6A32FDC92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4852DF9-475E-4142-9760-E0B5357DCB71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38AF6A1-08D5-41CE-93FC-89851D0984F3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162" name="Picture 16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9C3ABE4-8376-4DA0-A10A-0B98DA02A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21" y="2412040"/>
              <a:ext cx="288000" cy="216000"/>
            </a:xfrm>
            <a:prstGeom prst="rect">
              <a:avLst/>
            </a:prstGeom>
          </p:spPr>
        </p:pic>
        <p:sp>
          <p:nvSpPr>
            <p:cNvPr id="163" name="Arrow: Chevron 162">
              <a:extLst>
                <a:ext uri="{FF2B5EF4-FFF2-40B4-BE49-F238E27FC236}">
                  <a16:creationId xmlns:a16="http://schemas.microsoft.com/office/drawing/2014/main" id="{6E490D24-ABBF-447E-8483-98FD0E10DD81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142EAF3-2B56-4B90-BD6B-ECA9951FFD78}"/>
              </a:ext>
            </a:extLst>
          </p:cNvPr>
          <p:cNvGrpSpPr/>
          <p:nvPr/>
        </p:nvGrpSpPr>
        <p:grpSpPr>
          <a:xfrm>
            <a:off x="309451" y="2191126"/>
            <a:ext cx="1939371" cy="288000"/>
            <a:chOff x="59019" y="2642701"/>
            <a:chExt cx="1939371" cy="288000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34CB007-2BD6-418D-AE4E-0897ABCC2C9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71" name="Arrow: Chevron 170">
              <a:extLst>
                <a:ext uri="{FF2B5EF4-FFF2-40B4-BE49-F238E27FC236}">
                  <a16:creationId xmlns:a16="http://schemas.microsoft.com/office/drawing/2014/main" id="{D09C397F-ACF7-4F4D-9252-EAA9BEEDD0C2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72" name="Graphic 171" descr="List">
              <a:extLst>
                <a:ext uri="{FF2B5EF4-FFF2-40B4-BE49-F238E27FC236}">
                  <a16:creationId xmlns:a16="http://schemas.microsoft.com/office/drawing/2014/main" id="{7F9337C2-A813-4B2A-8703-7565A3C9F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50BC54E-8B1F-4A44-9011-48AE016949E9}"/>
              </a:ext>
            </a:extLst>
          </p:cNvPr>
          <p:cNvGrpSpPr/>
          <p:nvPr/>
        </p:nvGrpSpPr>
        <p:grpSpPr>
          <a:xfrm>
            <a:off x="656717" y="2583392"/>
            <a:ext cx="1402355" cy="815460"/>
            <a:chOff x="2945048" y="3527460"/>
            <a:chExt cx="1402355" cy="815460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6588BCD-A948-496C-8B16-0099692BBF30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B39DFC67-5007-47ED-9F1B-42B33DF29BDF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/>
                  <a:t>BMP type 1</a:t>
                </a: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098925DE-9E2E-4D54-86F2-789016A35F5A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1EC9B5A0-9971-4BC9-98D7-F0852491563B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C48692A-88C2-4097-80E8-3F04AA6A749E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b="1">
                    <a:solidFill>
                      <a:schemeClr val="accent1"/>
                    </a:solidFill>
                  </a:rPr>
                  <a:t>BMP type 2</a:t>
                </a: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199EA977-8DC6-4101-A7E2-7F60EF86EE30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D6F58C49-DA49-46F8-9FF5-0F65B5C6AB61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3D7A0256-002A-42E4-939E-5E9102604C95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/>
                  <a:t>BMP type 3</a:t>
                </a: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10F9B22-DB0C-4D51-97F4-186FD3CC0E03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183" name="Graphic 182" descr="Clipboard">
            <a:extLst>
              <a:ext uri="{FF2B5EF4-FFF2-40B4-BE49-F238E27FC236}">
                <a16:creationId xmlns:a16="http://schemas.microsoft.com/office/drawing/2014/main" id="{F199EA4F-D7F3-4C0D-B6C6-449B75275F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6DB1F12-80B5-4B19-97DB-237C6DBEBC1A}"/>
              </a:ext>
            </a:extLst>
          </p:cNvPr>
          <p:cNvGrpSpPr/>
          <p:nvPr/>
        </p:nvGrpSpPr>
        <p:grpSpPr>
          <a:xfrm>
            <a:off x="183475" y="3565695"/>
            <a:ext cx="1772996" cy="324000"/>
            <a:chOff x="183475" y="3908595"/>
            <a:chExt cx="1772996" cy="32400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B10BB90B-CE09-4DFA-9218-1720F3011E09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Farm TP on-site</a:t>
              </a:r>
            </a:p>
          </p:txBody>
        </p:sp>
        <p:sp>
          <p:nvSpPr>
            <p:cNvPr id="186" name="Arrow: Chevron 185">
              <a:extLst>
                <a:ext uri="{FF2B5EF4-FFF2-40B4-BE49-F238E27FC236}">
                  <a16:creationId xmlns:a16="http://schemas.microsoft.com/office/drawing/2014/main" id="{A7B033EF-D862-45AE-9E10-317BFC80226F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7" name="Graphic 186" descr="Clipboard">
              <a:extLst>
                <a:ext uri="{FF2B5EF4-FFF2-40B4-BE49-F238E27FC236}">
                  <a16:creationId xmlns:a16="http://schemas.microsoft.com/office/drawing/2014/main" id="{D732C8AE-9A53-469D-8F87-B5515804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F4E6E35-8323-4C10-9CC6-DB4F2D46119E}"/>
              </a:ext>
            </a:extLst>
          </p:cNvPr>
          <p:cNvGrpSpPr/>
          <p:nvPr/>
        </p:nvGrpSpPr>
        <p:grpSpPr>
          <a:xfrm>
            <a:off x="180805" y="3925270"/>
            <a:ext cx="1772996" cy="324000"/>
            <a:chOff x="180805" y="4268170"/>
            <a:chExt cx="1772996" cy="324000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E9A841FE-11F6-42EC-BBD0-6CD5AF216597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lvl="0" defTabSz="914411">
                <a:defRPr/>
              </a:pPr>
              <a:r>
                <a:rPr lang="en-CA" sz="1000"/>
                <a:t>Farm cost minimum</a:t>
              </a:r>
            </a:p>
          </p:txBody>
        </p:sp>
        <p:sp>
          <p:nvSpPr>
            <p:cNvPr id="190" name="Arrow: Chevron 189">
              <a:extLst>
                <a:ext uri="{FF2B5EF4-FFF2-40B4-BE49-F238E27FC236}">
                  <a16:creationId xmlns:a16="http://schemas.microsoft.com/office/drawing/2014/main" id="{916B85F1-7023-441E-A3EB-A59E7366418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1" name="Graphic 190" descr="Clipboard">
              <a:extLst>
                <a:ext uri="{FF2B5EF4-FFF2-40B4-BE49-F238E27FC236}">
                  <a16:creationId xmlns:a16="http://schemas.microsoft.com/office/drawing/2014/main" id="{1B68CD37-AC90-4309-9DBC-94098914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04B6240-0A18-4517-8E8E-128C8F5FBA67}"/>
              </a:ext>
            </a:extLst>
          </p:cNvPr>
          <p:cNvGrpSpPr/>
          <p:nvPr/>
        </p:nvGrpSpPr>
        <p:grpSpPr>
          <a:xfrm>
            <a:off x="180805" y="4292812"/>
            <a:ext cx="1772996" cy="324000"/>
            <a:chOff x="180805" y="4635712"/>
            <a:chExt cx="1772996" cy="324000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60078C79-7E53-4B7A-821B-DB1AF3D974F7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Farm carbon</a:t>
              </a:r>
            </a:p>
          </p:txBody>
        </p:sp>
        <p:sp>
          <p:nvSpPr>
            <p:cNvPr id="194" name="Arrow: Chevron 193">
              <a:extLst>
                <a:ext uri="{FF2B5EF4-FFF2-40B4-BE49-F238E27FC236}">
                  <a16:creationId xmlns:a16="http://schemas.microsoft.com/office/drawing/2014/main" id="{5FAE888D-1A9A-4A97-ADD7-F7C66F6D27A7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5" name="Graphic 194" descr="Clipboard">
              <a:extLst>
                <a:ext uri="{FF2B5EF4-FFF2-40B4-BE49-F238E27FC236}">
                  <a16:creationId xmlns:a16="http://schemas.microsoft.com/office/drawing/2014/main" id="{065A5F42-5153-4E58-A655-C2460504A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C1A4A8-21BE-45A5-93F6-5268B0899550}"/>
              </a:ext>
            </a:extLst>
          </p:cNvPr>
          <p:cNvGrpSpPr/>
          <p:nvPr/>
        </p:nvGrpSpPr>
        <p:grpSpPr>
          <a:xfrm>
            <a:off x="180805" y="4682206"/>
            <a:ext cx="1772996" cy="324000"/>
            <a:chOff x="180805" y="5025106"/>
            <a:chExt cx="1772996" cy="324000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775827C-97A2-4E27-9C06-BC4FFC81C784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Farm drought</a:t>
              </a:r>
            </a:p>
          </p:txBody>
        </p:sp>
        <p:sp>
          <p:nvSpPr>
            <p:cNvPr id="198" name="Arrow: Chevron 197">
              <a:extLst>
                <a:ext uri="{FF2B5EF4-FFF2-40B4-BE49-F238E27FC236}">
                  <a16:creationId xmlns:a16="http://schemas.microsoft.com/office/drawing/2014/main" id="{C275F545-9737-45BD-86CB-4D75BB04F9B1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9" name="Graphic 198" descr="Clipboard">
              <a:extLst>
                <a:ext uri="{FF2B5EF4-FFF2-40B4-BE49-F238E27FC236}">
                  <a16:creationId xmlns:a16="http://schemas.microsoft.com/office/drawing/2014/main" id="{C8353951-85D5-4FFE-82B8-5470A1CD2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9F6422E8-5F89-4F69-9107-314491C6E1E2}"/>
              </a:ext>
            </a:extLst>
          </p:cNvPr>
          <p:cNvGrpSpPr/>
          <p:nvPr/>
        </p:nvGrpSpPr>
        <p:grpSpPr>
          <a:xfrm>
            <a:off x="4587905" y="2083109"/>
            <a:ext cx="1877887" cy="1044816"/>
            <a:chOff x="6695337" y="1992437"/>
            <a:chExt cx="1877887" cy="104481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C437894-7AFC-4B24-A9CA-D16E4387C3B1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37819BEB-8184-409A-9332-8AD5665BA70E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DD94006-F805-4D14-9601-55F480EEF236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9B78111E-D24D-4CF6-90CD-CAA42458E390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8648C8F1-70ED-4412-A2C5-7004208AE214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3240849-AC9F-433C-803A-926B385506DF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3BFAE00B-1C24-4367-8AA0-F5BA324AA185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564DCE85-67FC-409D-AC69-D172FB380003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EB4F561-DF8B-4933-97CA-566979B959DF}"/>
              </a:ext>
            </a:extLst>
          </p:cNvPr>
          <p:cNvGrpSpPr/>
          <p:nvPr/>
        </p:nvGrpSpPr>
        <p:grpSpPr>
          <a:xfrm>
            <a:off x="4008590" y="4690307"/>
            <a:ext cx="2984293" cy="1143396"/>
            <a:chOff x="7265376" y="3429001"/>
            <a:chExt cx="3537613" cy="1937460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CCAFE7DB-E235-47AE-86B2-F3E256595E34}"/>
                </a:ext>
              </a:extLst>
            </p:cNvPr>
            <p:cNvSpPr/>
            <p:nvPr/>
          </p:nvSpPr>
          <p:spPr>
            <a:xfrm>
              <a:off x="8724901" y="3429001"/>
              <a:ext cx="2078088" cy="3169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On-site effectiveness</a:t>
              </a:r>
            </a:p>
          </p:txBody>
        </p:sp>
        <p:sp>
          <p:nvSpPr>
            <p:cNvPr id="118" name="Isosceles Triangle 117">
              <a:extLst>
                <a:ext uri="{FF2B5EF4-FFF2-40B4-BE49-F238E27FC236}">
                  <a16:creationId xmlns:a16="http://schemas.microsoft.com/office/drawing/2014/main" id="{69693F03-2E2D-4088-B997-8FED4A1C5272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65F10BBD-D7D5-4D49-B6B5-51ADFF157016}"/>
                </a:ext>
              </a:extLst>
            </p:cNvPr>
            <p:cNvSpPr/>
            <p:nvPr/>
          </p:nvSpPr>
          <p:spPr>
            <a:xfrm>
              <a:off x="8868474" y="3755825"/>
              <a:ext cx="1922898" cy="1610636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9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484C3BC-A265-4315-B752-C8B9DE2F313D}"/>
                </a:ext>
              </a:extLst>
            </p:cNvPr>
            <p:cNvSpPr/>
            <p:nvPr/>
          </p:nvSpPr>
          <p:spPr>
            <a:xfrm>
              <a:off x="8881973" y="38072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F3FEB6E-CD62-4381-9C7D-E6AAC9C228FB}"/>
                </a:ext>
              </a:extLst>
            </p:cNvPr>
            <p:cNvSpPr/>
            <p:nvPr/>
          </p:nvSpPr>
          <p:spPr>
            <a:xfrm>
              <a:off x="8885767" y="429060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effectiveness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DE909E3-63F0-43F1-B20E-D367926E183E}"/>
                </a:ext>
              </a:extLst>
            </p:cNvPr>
            <p:cNvSpPr/>
            <p:nvPr/>
          </p:nvSpPr>
          <p:spPr>
            <a:xfrm>
              <a:off x="8894148" y="453059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Cost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B234FCF-5D0A-45AC-87B7-68E07235C1E0}"/>
                </a:ext>
              </a:extLst>
            </p:cNvPr>
            <p:cNvSpPr/>
            <p:nvPr/>
          </p:nvSpPr>
          <p:spPr>
            <a:xfrm>
              <a:off x="8885767" y="48057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cost-effectiveness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23789D1-C7D9-484F-BD40-8DB305D6A05B}"/>
                </a:ext>
              </a:extLst>
            </p:cNvPr>
            <p:cNvSpPr/>
            <p:nvPr/>
          </p:nvSpPr>
          <p:spPr>
            <a:xfrm>
              <a:off x="8893821" y="5063963"/>
              <a:ext cx="1872312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cost-effectiveness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E8B89F0-CA8C-4401-8E8B-A383B6ACA8B6}"/>
                </a:ext>
              </a:extLst>
            </p:cNvPr>
            <p:cNvSpPr/>
            <p:nvPr/>
          </p:nvSpPr>
          <p:spPr>
            <a:xfrm>
              <a:off x="8883195" y="4050799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effectiveness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CCBE5011-6044-4D5E-B543-50B35A6CB332}"/>
                </a:ext>
              </a:extLst>
            </p:cNvPr>
            <p:cNvSpPr/>
            <p:nvPr/>
          </p:nvSpPr>
          <p:spPr>
            <a:xfrm>
              <a:off x="7265376" y="3481628"/>
              <a:ext cx="1429773" cy="170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0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3353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BMP selection &amp; overview – BMP type 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+</a:t>
              </a:r>
            </a:p>
            <a:p>
              <a:pPr algn="ctr"/>
              <a:endParaRPr lang="en-CA" sz="1400"/>
            </a:p>
            <a:p>
              <a:pPr algn="ctr"/>
              <a:r>
                <a:rPr lang="en-CA" sz="1400">
                  <a:sym typeface="Symbol" panose="05050102010706020507" pitchFamily="18" charset="2"/>
                </a:rPr>
                <a:t></a:t>
              </a:r>
              <a:endParaRPr lang="en-CA" sz="140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olidFill>
                            <a:schemeClr val="bg1"/>
                          </a:solidFill>
                        </a:rPr>
                        <a:t>BMP type 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F05AC33-DABB-4414-9F4C-87182250D443}"/>
              </a:ext>
            </a:extLst>
          </p:cNvPr>
          <p:cNvGrpSpPr/>
          <p:nvPr/>
        </p:nvGrpSpPr>
        <p:grpSpPr>
          <a:xfrm>
            <a:off x="4924447" y="2449701"/>
            <a:ext cx="981518" cy="616560"/>
            <a:chOff x="4924447" y="2449701"/>
            <a:chExt cx="981518" cy="616560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D971C5E-92A4-4CC9-8690-AC1BFD2BA9ED}"/>
                </a:ext>
              </a:extLst>
            </p:cNvPr>
            <p:cNvSpPr/>
            <p:nvPr/>
          </p:nvSpPr>
          <p:spPr>
            <a:xfrm>
              <a:off x="5208501" y="2841582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B680F816-029D-4019-8596-74E76BA30E1A}"/>
                </a:ext>
              </a:extLst>
            </p:cNvPr>
            <p:cNvSpPr/>
            <p:nvPr/>
          </p:nvSpPr>
          <p:spPr>
            <a:xfrm>
              <a:off x="5426886" y="2449701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7105DA1-FFB3-4E0E-A9E4-55B9F9020AC2}"/>
                </a:ext>
              </a:extLst>
            </p:cNvPr>
            <p:cNvSpPr/>
            <p:nvPr/>
          </p:nvSpPr>
          <p:spPr>
            <a:xfrm>
              <a:off x="5731660" y="2922261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D948FB6-F964-43E8-9428-04ADB60DEFBC}"/>
                </a:ext>
              </a:extLst>
            </p:cNvPr>
            <p:cNvSpPr/>
            <p:nvPr/>
          </p:nvSpPr>
          <p:spPr>
            <a:xfrm>
              <a:off x="4924447" y="267196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14C9648-528A-4A0A-844C-DB58DF094E0B}"/>
                </a:ext>
              </a:extLst>
            </p:cNvPr>
            <p:cNvSpPr/>
            <p:nvPr/>
          </p:nvSpPr>
          <p:spPr>
            <a:xfrm>
              <a:off x="5761965" y="252681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AF68911D-83AD-46A6-B116-F3BC9BBFB76D}"/>
              </a:ext>
            </a:extLst>
          </p:cNvPr>
          <p:cNvSpPr/>
          <p:nvPr/>
        </p:nvSpPr>
        <p:spPr>
          <a:xfrm>
            <a:off x="7317308" y="1428519"/>
            <a:ext cx="108000" cy="108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08E516D-62AB-440A-9183-D8BDA0D7EC71}"/>
              </a:ext>
            </a:extLst>
          </p:cNvPr>
          <p:cNvSpPr/>
          <p:nvPr/>
        </p:nvSpPr>
        <p:spPr>
          <a:xfrm>
            <a:off x="7317308" y="1630784"/>
            <a:ext cx="108000" cy="108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CC823A8-9190-4861-B558-49AD6D777904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1E5C182-6FB7-4699-BF22-3F85E0A51862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E585A73F-08A2-4C2D-A634-9FD692600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133" name="Arrow: Chevron 132">
              <a:extLst>
                <a:ext uri="{FF2B5EF4-FFF2-40B4-BE49-F238E27FC236}">
                  <a16:creationId xmlns:a16="http://schemas.microsoft.com/office/drawing/2014/main" id="{36C682F6-CA3D-47E7-831C-5D6417F5F432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CA3554F-B388-411B-AB29-8206BBDA7C8C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E7F51CA-DB50-47C5-B371-1754FE504177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136" name="Arrow: Chevron 135">
              <a:extLst>
                <a:ext uri="{FF2B5EF4-FFF2-40B4-BE49-F238E27FC236}">
                  <a16:creationId xmlns:a16="http://schemas.microsoft.com/office/drawing/2014/main" id="{339048E0-295B-4D0E-9206-50BF537DAB5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37" name="Graphic 136" descr="Briefcase">
              <a:extLst>
                <a:ext uri="{FF2B5EF4-FFF2-40B4-BE49-F238E27FC236}">
                  <a16:creationId xmlns:a16="http://schemas.microsoft.com/office/drawing/2014/main" id="{AAF33BA2-8038-484D-8F7A-F5F5EA04C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878C903F-6307-42FF-A633-002311800155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>
                <a:solidFill>
                  <a:schemeClr val="tx1"/>
                </a:solidFill>
              </a:rPr>
              <a:t>Farm TP</a:t>
            </a:r>
          </a:p>
        </p:txBody>
      </p:sp>
      <p:sp>
        <p:nvSpPr>
          <p:cNvPr id="139" name="Arrow: Chevron 138">
            <a:extLst>
              <a:ext uri="{FF2B5EF4-FFF2-40B4-BE49-F238E27FC236}">
                <a16:creationId xmlns:a16="http://schemas.microsoft.com/office/drawing/2014/main" id="{086B8CE2-38BA-4863-A10D-B0969362FCF6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D8EDBEE-A215-47D5-9348-62C886F259E4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E4A6B4E-75D0-4D76-929D-5CCED6B79426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142" name="Picture 14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98EC873-0853-4F23-9D5D-89A8A2D2B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21" y="2412040"/>
              <a:ext cx="288000" cy="216000"/>
            </a:xfrm>
            <a:prstGeom prst="rect">
              <a:avLst/>
            </a:prstGeom>
          </p:spPr>
        </p:pic>
        <p:sp>
          <p:nvSpPr>
            <p:cNvPr id="144" name="Arrow: Chevron 143">
              <a:extLst>
                <a:ext uri="{FF2B5EF4-FFF2-40B4-BE49-F238E27FC236}">
                  <a16:creationId xmlns:a16="http://schemas.microsoft.com/office/drawing/2014/main" id="{7D826211-9986-4B00-AEE7-3D8E8858E1EE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5F418D0-E10C-4D57-BA18-777AB373257B}"/>
              </a:ext>
            </a:extLst>
          </p:cNvPr>
          <p:cNvGrpSpPr/>
          <p:nvPr/>
        </p:nvGrpSpPr>
        <p:grpSpPr>
          <a:xfrm>
            <a:off x="309451" y="2191126"/>
            <a:ext cx="1939371" cy="288000"/>
            <a:chOff x="59019" y="2642701"/>
            <a:chExt cx="1939371" cy="288000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02FC414-118E-4AC9-AF52-28DC4A765954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59" name="Arrow: Chevron 158">
              <a:extLst>
                <a:ext uri="{FF2B5EF4-FFF2-40B4-BE49-F238E27FC236}">
                  <a16:creationId xmlns:a16="http://schemas.microsoft.com/office/drawing/2014/main" id="{ADCE52F8-8220-40D0-9CCE-E2DB0EE72E08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60" name="Graphic 159" descr="List">
              <a:extLst>
                <a:ext uri="{FF2B5EF4-FFF2-40B4-BE49-F238E27FC236}">
                  <a16:creationId xmlns:a16="http://schemas.microsoft.com/office/drawing/2014/main" id="{4118D948-A450-4C7F-95FA-3C81AB1E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8E5F5A80-4D15-4917-B6F1-7FE49E3B9208}"/>
              </a:ext>
            </a:extLst>
          </p:cNvPr>
          <p:cNvGrpSpPr/>
          <p:nvPr/>
        </p:nvGrpSpPr>
        <p:grpSpPr>
          <a:xfrm>
            <a:off x="656717" y="2583392"/>
            <a:ext cx="1402355" cy="815460"/>
            <a:chOff x="2945048" y="3527460"/>
            <a:chExt cx="1402355" cy="815460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4697B7EB-B780-43AF-8E90-B6CC7773C5A6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51AB639-22DE-4A72-804B-6285A3814557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A3D66D43-C2B0-4A5F-A0B6-4DB34FBDAFED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F7E76F4C-082D-406C-B524-371E0F31A7CB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DE75ABC-26B3-4948-A29A-40B3F7D47E66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76F83D78-B43F-4876-8B14-35ADCE3A0D31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EA2CA8B0-DCB9-44B7-BECC-986A57FF3D7B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550DFBA-3E51-4F78-B363-21BD82F613CE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b="1">
                    <a:solidFill>
                      <a:schemeClr val="accent1"/>
                    </a:solidFill>
                  </a:rPr>
                  <a:t>BMP type 3</a:t>
                </a: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1B0313F4-E181-4385-B17A-3178E51E1C7A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171" name="Graphic 170" descr="Clipboard">
            <a:extLst>
              <a:ext uri="{FF2B5EF4-FFF2-40B4-BE49-F238E27FC236}">
                <a16:creationId xmlns:a16="http://schemas.microsoft.com/office/drawing/2014/main" id="{B3DFB5FB-7A47-4C88-87A4-B8ECF871BF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FBF022B-CC4C-4FC5-8708-6E73A843FE97}"/>
              </a:ext>
            </a:extLst>
          </p:cNvPr>
          <p:cNvGrpSpPr/>
          <p:nvPr/>
        </p:nvGrpSpPr>
        <p:grpSpPr>
          <a:xfrm>
            <a:off x="183475" y="3565695"/>
            <a:ext cx="1772996" cy="324000"/>
            <a:chOff x="183475" y="3908595"/>
            <a:chExt cx="1772996" cy="324000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787FE4D4-6B43-4A7B-9C06-F96541477F17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Farm TP on-site</a:t>
              </a:r>
            </a:p>
          </p:txBody>
        </p:sp>
        <p:sp>
          <p:nvSpPr>
            <p:cNvPr id="174" name="Arrow: Chevron 173">
              <a:extLst>
                <a:ext uri="{FF2B5EF4-FFF2-40B4-BE49-F238E27FC236}">
                  <a16:creationId xmlns:a16="http://schemas.microsoft.com/office/drawing/2014/main" id="{CE07F88F-E277-41E3-B652-EE67557EE9F5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75" name="Graphic 174" descr="Clipboard">
              <a:extLst>
                <a:ext uri="{FF2B5EF4-FFF2-40B4-BE49-F238E27FC236}">
                  <a16:creationId xmlns:a16="http://schemas.microsoft.com/office/drawing/2014/main" id="{B780F34C-17AE-4A02-B177-20606AA8D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665A00E-85B4-41F9-A63C-E804C4B6504D}"/>
              </a:ext>
            </a:extLst>
          </p:cNvPr>
          <p:cNvGrpSpPr/>
          <p:nvPr/>
        </p:nvGrpSpPr>
        <p:grpSpPr>
          <a:xfrm>
            <a:off x="180805" y="3925270"/>
            <a:ext cx="1772996" cy="324000"/>
            <a:chOff x="180805" y="4268170"/>
            <a:chExt cx="1772996" cy="324000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AEF4BC5-6753-496A-9583-4FDA47ED808D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lvl="0" defTabSz="914411">
                <a:defRPr/>
              </a:pPr>
              <a:r>
                <a:rPr lang="en-CA" sz="1000"/>
                <a:t>Farm cost minimum</a:t>
              </a:r>
            </a:p>
          </p:txBody>
        </p:sp>
        <p:sp>
          <p:nvSpPr>
            <p:cNvPr id="178" name="Arrow: Chevron 177">
              <a:extLst>
                <a:ext uri="{FF2B5EF4-FFF2-40B4-BE49-F238E27FC236}">
                  <a16:creationId xmlns:a16="http://schemas.microsoft.com/office/drawing/2014/main" id="{AEF6EE8E-0355-4403-9924-25032A896F05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79" name="Graphic 178" descr="Clipboard">
              <a:extLst>
                <a:ext uri="{FF2B5EF4-FFF2-40B4-BE49-F238E27FC236}">
                  <a16:creationId xmlns:a16="http://schemas.microsoft.com/office/drawing/2014/main" id="{34693A6B-2218-40E8-9863-5C7345EE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74A05DC-2322-4CE0-8BEE-B3988830DE8F}"/>
              </a:ext>
            </a:extLst>
          </p:cNvPr>
          <p:cNvGrpSpPr/>
          <p:nvPr/>
        </p:nvGrpSpPr>
        <p:grpSpPr>
          <a:xfrm>
            <a:off x="180805" y="4292812"/>
            <a:ext cx="1772996" cy="324000"/>
            <a:chOff x="180805" y="4635712"/>
            <a:chExt cx="1772996" cy="324000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7213AAB-37CF-4345-B880-5C35A1122A68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Farm carbon</a:t>
              </a:r>
            </a:p>
          </p:txBody>
        </p:sp>
        <p:sp>
          <p:nvSpPr>
            <p:cNvPr id="182" name="Arrow: Chevron 181">
              <a:extLst>
                <a:ext uri="{FF2B5EF4-FFF2-40B4-BE49-F238E27FC236}">
                  <a16:creationId xmlns:a16="http://schemas.microsoft.com/office/drawing/2014/main" id="{96FB9581-9DD3-4FF5-952D-E48C98F39860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3" name="Graphic 182" descr="Clipboard">
              <a:extLst>
                <a:ext uri="{FF2B5EF4-FFF2-40B4-BE49-F238E27FC236}">
                  <a16:creationId xmlns:a16="http://schemas.microsoft.com/office/drawing/2014/main" id="{19B39583-C9A8-43DD-A97F-02D30F85D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B65E8D9-7D44-40BD-B09F-DF5B91F482EF}"/>
              </a:ext>
            </a:extLst>
          </p:cNvPr>
          <p:cNvGrpSpPr/>
          <p:nvPr/>
        </p:nvGrpSpPr>
        <p:grpSpPr>
          <a:xfrm>
            <a:off x="180805" y="4682206"/>
            <a:ext cx="1772996" cy="324000"/>
            <a:chOff x="180805" y="5025106"/>
            <a:chExt cx="1772996" cy="32400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18B92080-A51E-4373-9E48-FDFEAEBC4204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Farm drought</a:t>
              </a:r>
            </a:p>
          </p:txBody>
        </p:sp>
        <p:sp>
          <p:nvSpPr>
            <p:cNvPr id="186" name="Arrow: Chevron 185">
              <a:extLst>
                <a:ext uri="{FF2B5EF4-FFF2-40B4-BE49-F238E27FC236}">
                  <a16:creationId xmlns:a16="http://schemas.microsoft.com/office/drawing/2014/main" id="{4A5B5A0E-3B38-4CFF-9BC9-FBF43FB19996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7" name="Graphic 186" descr="Clipboard">
              <a:extLst>
                <a:ext uri="{FF2B5EF4-FFF2-40B4-BE49-F238E27FC236}">
                  <a16:creationId xmlns:a16="http://schemas.microsoft.com/office/drawing/2014/main" id="{3F4CC0EC-0F03-47A9-ACDD-2165FFFEF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CD2655FF-2E61-4152-A55C-FF3D4EBB4A02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/>
              <a:t>Quick selection</a:t>
            </a:r>
            <a:endParaRPr lang="en-CA" sz="1100" b="1" baseline="3000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6CCA354D-2212-4474-829B-8AB03DE0660E}"/>
              </a:ext>
            </a:extLst>
          </p:cNvPr>
          <p:cNvSpPr/>
          <p:nvPr/>
        </p:nvSpPr>
        <p:spPr>
          <a:xfrm>
            <a:off x="9974808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Select All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DBE8AC9-9696-4E75-AC39-8167DD828478}"/>
              </a:ext>
            </a:extLst>
          </p:cNvPr>
          <p:cNvSpPr/>
          <p:nvPr/>
        </p:nvSpPr>
        <p:spPr>
          <a:xfrm>
            <a:off x="11074797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/>
              <a:t>Deselect All</a:t>
            </a:r>
          </a:p>
        </p:txBody>
      </p:sp>
      <p:graphicFrame>
        <p:nvGraphicFramePr>
          <p:cNvPr id="191" name="Table 190">
            <a:extLst>
              <a:ext uri="{FF2B5EF4-FFF2-40B4-BE49-F238E27FC236}">
                <a16:creationId xmlns:a16="http://schemas.microsoft.com/office/drawing/2014/main" id="{5E6E99B8-5E6E-49E7-834C-2607CFFCB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24017"/>
              </p:ext>
            </p:extLst>
          </p:nvPr>
        </p:nvGraphicFramePr>
        <p:xfrm>
          <a:off x="9969304" y="3652268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/>
                        <a:t>Total P off-site (kg/</a:t>
                      </a:r>
                      <a:r>
                        <a:rPr lang="en-CA" sz="700" err="1"/>
                        <a:t>yr</a:t>
                      </a:r>
                      <a:r>
                        <a:rPr lang="en-CA" sz="7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Carbon (ton/</a:t>
                      </a:r>
                      <a:r>
                        <a:rPr lang="en-CA" sz="700" err="1"/>
                        <a:t>yr</a:t>
                      </a:r>
                      <a:r>
                        <a:rPr lang="en-CA" sz="7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92" name="Table 191">
            <a:extLst>
              <a:ext uri="{FF2B5EF4-FFF2-40B4-BE49-F238E27FC236}">
                <a16:creationId xmlns:a16="http://schemas.microsoft.com/office/drawing/2014/main" id="{81B34590-A517-4A18-A343-F824D1F03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30187"/>
              </p:ext>
            </p:extLst>
          </p:nvPr>
        </p:nvGraphicFramePr>
        <p:xfrm>
          <a:off x="9972937" y="1417051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93" name="TextBox 192">
            <a:extLst>
              <a:ext uri="{FF2B5EF4-FFF2-40B4-BE49-F238E27FC236}">
                <a16:creationId xmlns:a16="http://schemas.microsoft.com/office/drawing/2014/main" id="{B1F4A2E2-8BA9-4DB9-B53A-936ED96CA174}"/>
              </a:ext>
            </a:extLst>
          </p:cNvPr>
          <p:cNvSpPr txBox="1"/>
          <p:nvPr/>
        </p:nvSpPr>
        <p:spPr>
          <a:xfrm>
            <a:off x="9939697" y="3383736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261BA428-2942-49D7-89B7-71EAD7D2592B}"/>
              </a:ext>
            </a:extLst>
          </p:cNvPr>
          <p:cNvSpPr txBox="1"/>
          <p:nvPr/>
        </p:nvSpPr>
        <p:spPr>
          <a:xfrm>
            <a:off x="9908302" y="115510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34B5732-4BFA-47A2-8AEF-2E116F9BC61E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F6A18E0-3C22-4A84-9C27-537E4F2AA3F0}"/>
              </a:ext>
            </a:extLst>
          </p:cNvPr>
          <p:cNvGrpSpPr/>
          <p:nvPr/>
        </p:nvGrpSpPr>
        <p:grpSpPr>
          <a:xfrm>
            <a:off x="4008590" y="4690307"/>
            <a:ext cx="2984293" cy="1143396"/>
            <a:chOff x="7265376" y="3429001"/>
            <a:chExt cx="3537613" cy="1937460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6C318FA1-91C0-4F23-AD03-BA8C3C651054}"/>
                </a:ext>
              </a:extLst>
            </p:cNvPr>
            <p:cNvSpPr/>
            <p:nvPr/>
          </p:nvSpPr>
          <p:spPr>
            <a:xfrm>
              <a:off x="8724901" y="3429001"/>
              <a:ext cx="2078088" cy="3169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On-site effectiveness</a:t>
              </a:r>
            </a:p>
          </p:txBody>
        </p:sp>
        <p:sp>
          <p:nvSpPr>
            <p:cNvPr id="118" name="Isosceles Triangle 117">
              <a:extLst>
                <a:ext uri="{FF2B5EF4-FFF2-40B4-BE49-F238E27FC236}">
                  <a16:creationId xmlns:a16="http://schemas.microsoft.com/office/drawing/2014/main" id="{6330D08D-5EC0-4B9F-81B6-4397060782B5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2764EC23-511F-4ECA-A13C-650B6C8EF1EE}"/>
                </a:ext>
              </a:extLst>
            </p:cNvPr>
            <p:cNvSpPr/>
            <p:nvPr/>
          </p:nvSpPr>
          <p:spPr>
            <a:xfrm>
              <a:off x="8868474" y="3755825"/>
              <a:ext cx="1922898" cy="1610636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9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7716973-E9EA-4EEA-ADBA-DBD22353C9D0}"/>
                </a:ext>
              </a:extLst>
            </p:cNvPr>
            <p:cNvSpPr/>
            <p:nvPr/>
          </p:nvSpPr>
          <p:spPr>
            <a:xfrm>
              <a:off x="8881973" y="38072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386F931-BAD8-4F4C-BA0C-52E3014E78CB}"/>
                </a:ext>
              </a:extLst>
            </p:cNvPr>
            <p:cNvSpPr/>
            <p:nvPr/>
          </p:nvSpPr>
          <p:spPr>
            <a:xfrm>
              <a:off x="8885767" y="429060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effectiveness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1F5AF79-2C84-490A-AD4F-A232DABEC987}"/>
                </a:ext>
              </a:extLst>
            </p:cNvPr>
            <p:cNvSpPr/>
            <p:nvPr/>
          </p:nvSpPr>
          <p:spPr>
            <a:xfrm>
              <a:off x="8894148" y="4530592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Cost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E2D2A50-3AFC-4A0E-BD0C-7BF847B240BF}"/>
                </a:ext>
              </a:extLst>
            </p:cNvPr>
            <p:cNvSpPr/>
            <p:nvPr/>
          </p:nvSpPr>
          <p:spPr>
            <a:xfrm>
              <a:off x="8885767" y="4805790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cost-effectiveness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00E03518-0602-45C1-859C-7A13F6615803}"/>
                </a:ext>
              </a:extLst>
            </p:cNvPr>
            <p:cNvSpPr/>
            <p:nvPr/>
          </p:nvSpPr>
          <p:spPr>
            <a:xfrm>
              <a:off x="8893821" y="5063963"/>
              <a:ext cx="1872312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Off-site cost-effectiveness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927FCE5-EA8A-4BD2-847F-B638B65C2B7C}"/>
                </a:ext>
              </a:extLst>
            </p:cNvPr>
            <p:cNvSpPr/>
            <p:nvPr/>
          </p:nvSpPr>
          <p:spPr>
            <a:xfrm>
              <a:off x="8883195" y="4050799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On-site effectiveness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594D52D-912A-4587-825E-1688F737021D}"/>
                </a:ext>
              </a:extLst>
            </p:cNvPr>
            <p:cNvSpPr/>
            <p:nvPr/>
          </p:nvSpPr>
          <p:spPr>
            <a:xfrm>
              <a:off x="7265376" y="3481628"/>
              <a:ext cx="1429773" cy="170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0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2530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/>
                <a:t>Logo</a:t>
              </a:r>
              <a:endParaRPr lang="en-CA" sz="6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>
                  <a:solidFill>
                    <a:schemeClr val="bg1"/>
                  </a:solidFill>
                </a:rPr>
                <a:t>[Project name] – BMP selection &amp; overview – 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/>
                <a:t>&lt;&lt;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/>
                <a:t>+</a:t>
              </a:r>
            </a:p>
            <a:p>
              <a:pPr algn="ctr"/>
              <a:endParaRPr lang="en-CA" sz="1400"/>
            </a:p>
            <a:p>
              <a:pPr algn="ctr"/>
              <a:r>
                <a:rPr lang="en-CA" sz="1400">
                  <a:sym typeface="Symbol" panose="05050102010706020507" pitchFamily="18" charset="2"/>
                </a:rPr>
                <a:t></a:t>
              </a:r>
              <a:endParaRPr lang="en-CA" sz="140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/>
                <a:t>Satellite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966EB750-04FC-4925-8EE4-772D33435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982873"/>
              </p:ext>
            </p:extLst>
          </p:nvPr>
        </p:nvGraphicFramePr>
        <p:xfrm>
          <a:off x="9927751" y="3012866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/>
                        <a:t>Total P off-site (kg/</a:t>
                      </a:r>
                      <a:r>
                        <a:rPr lang="en-CA" sz="700" err="1"/>
                        <a:t>yr</a:t>
                      </a:r>
                      <a:r>
                        <a:rPr lang="en-CA" sz="7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Carbon (ton/</a:t>
                      </a:r>
                      <a:r>
                        <a:rPr lang="en-CA" sz="700" err="1"/>
                        <a:t>yr</a:t>
                      </a:r>
                      <a:r>
                        <a:rPr lang="en-CA" sz="7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CB625BB8-625B-4F42-80FB-AC40DBC33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005853"/>
              </p:ext>
            </p:extLst>
          </p:nvPr>
        </p:nvGraphicFramePr>
        <p:xfrm>
          <a:off x="9931384" y="777649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47" name="Rectangle 146">
            <a:extLst>
              <a:ext uri="{FF2B5EF4-FFF2-40B4-BE49-F238E27FC236}">
                <a16:creationId xmlns:a16="http://schemas.microsoft.com/office/drawing/2014/main" id="{2C4802CA-AF72-45EE-AB46-117A5C90A153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1998230-0DF9-4F09-A911-3C422D14E082}"/>
              </a:ext>
            </a:extLst>
          </p:cNvPr>
          <p:cNvSpPr txBox="1"/>
          <p:nvPr/>
        </p:nvSpPr>
        <p:spPr>
          <a:xfrm>
            <a:off x="9898144" y="2744334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16CDA15-FED1-4388-9740-7D406B66307E}"/>
              </a:ext>
            </a:extLst>
          </p:cNvPr>
          <p:cNvSpPr txBox="1"/>
          <p:nvPr/>
        </p:nvSpPr>
        <p:spPr>
          <a:xfrm>
            <a:off x="986674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83CCEF3-8F49-405C-931A-824F9AC7784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DD098BD-7800-4F80-A522-D2E87328ED31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C969BFFC-1F38-4E8D-BFC6-A064FCBDF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153" name="Arrow: Chevron 152">
              <a:extLst>
                <a:ext uri="{FF2B5EF4-FFF2-40B4-BE49-F238E27FC236}">
                  <a16:creationId xmlns:a16="http://schemas.microsoft.com/office/drawing/2014/main" id="{F24ABD09-7D00-4634-A51F-7BA646519439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26B49D1-01AD-46C0-9467-CA93FEAB7EB4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BBBBE63-8D23-4A0D-8ACB-F143834BBDCC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156" name="Arrow: Chevron 155">
              <a:extLst>
                <a:ext uri="{FF2B5EF4-FFF2-40B4-BE49-F238E27FC236}">
                  <a16:creationId xmlns:a16="http://schemas.microsoft.com/office/drawing/2014/main" id="{9119B7CF-DB56-4812-B582-9CD4B8CF801F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57" name="Graphic 156" descr="Briefcase">
              <a:extLst>
                <a:ext uri="{FF2B5EF4-FFF2-40B4-BE49-F238E27FC236}">
                  <a16:creationId xmlns:a16="http://schemas.microsoft.com/office/drawing/2014/main" id="{DF1696A9-0926-4BD2-947B-6F8AA2CA4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9BA0F8CB-95C9-4546-A7C2-46ED3A79F78B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>
                <a:solidFill>
                  <a:schemeClr val="tx1"/>
                </a:solidFill>
              </a:rPr>
              <a:t>Farm TP</a:t>
            </a:r>
          </a:p>
        </p:txBody>
      </p:sp>
      <p:sp>
        <p:nvSpPr>
          <p:cNvPr id="159" name="Arrow: Chevron 158">
            <a:extLst>
              <a:ext uri="{FF2B5EF4-FFF2-40B4-BE49-F238E27FC236}">
                <a16:creationId xmlns:a16="http://schemas.microsoft.com/office/drawing/2014/main" id="{D8CAE5FC-379A-457F-AC97-A8E6A32FDC92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4852DF9-475E-4142-9760-E0B5357DCB71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38AF6A1-08D5-41CE-93FC-89851D0984F3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162" name="Picture 16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9C3ABE4-8376-4DA0-A10A-0B98DA02A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21" y="2412040"/>
              <a:ext cx="288000" cy="216000"/>
            </a:xfrm>
            <a:prstGeom prst="rect">
              <a:avLst/>
            </a:prstGeom>
          </p:spPr>
        </p:pic>
        <p:sp>
          <p:nvSpPr>
            <p:cNvPr id="163" name="Arrow: Chevron 162">
              <a:extLst>
                <a:ext uri="{FF2B5EF4-FFF2-40B4-BE49-F238E27FC236}">
                  <a16:creationId xmlns:a16="http://schemas.microsoft.com/office/drawing/2014/main" id="{6E490D24-ABBF-447E-8483-98FD0E10DD81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142EAF3-2B56-4B90-BD6B-ECA9951FFD78}"/>
              </a:ext>
            </a:extLst>
          </p:cNvPr>
          <p:cNvGrpSpPr/>
          <p:nvPr/>
        </p:nvGrpSpPr>
        <p:grpSpPr>
          <a:xfrm>
            <a:off x="309451" y="2191126"/>
            <a:ext cx="1939371" cy="288000"/>
            <a:chOff x="59019" y="2642701"/>
            <a:chExt cx="1939371" cy="288000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34CB007-2BD6-418D-AE4E-0897ABCC2C9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>
                  <a:solidFill>
                    <a:schemeClr val="accent1"/>
                  </a:solidFill>
                </a:rPr>
                <a:t>BMP selection &amp; overview</a:t>
              </a:r>
            </a:p>
          </p:txBody>
        </p:sp>
        <p:sp>
          <p:nvSpPr>
            <p:cNvPr id="171" name="Arrow: Chevron 170">
              <a:extLst>
                <a:ext uri="{FF2B5EF4-FFF2-40B4-BE49-F238E27FC236}">
                  <a16:creationId xmlns:a16="http://schemas.microsoft.com/office/drawing/2014/main" id="{D09C397F-ACF7-4F4D-9252-EAA9BEEDD0C2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72" name="Graphic 171" descr="List">
              <a:extLst>
                <a:ext uri="{FF2B5EF4-FFF2-40B4-BE49-F238E27FC236}">
                  <a16:creationId xmlns:a16="http://schemas.microsoft.com/office/drawing/2014/main" id="{7F9337C2-A813-4B2A-8703-7565A3C9F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50BC54E-8B1F-4A44-9011-48AE016949E9}"/>
              </a:ext>
            </a:extLst>
          </p:cNvPr>
          <p:cNvGrpSpPr/>
          <p:nvPr/>
        </p:nvGrpSpPr>
        <p:grpSpPr>
          <a:xfrm>
            <a:off x="656717" y="2583392"/>
            <a:ext cx="1402355" cy="815460"/>
            <a:chOff x="2945048" y="3527460"/>
            <a:chExt cx="1402355" cy="815460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6588BCD-A948-496C-8B16-0099692BBF30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B39DFC67-5007-47ED-9F1B-42B33DF29BDF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/>
                  <a:t>BMP type 1</a:t>
                </a: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098925DE-9E2E-4D54-86F2-789016A35F5A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1EC9B5A0-9971-4BC9-98D7-F0852491563B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C48692A-88C2-4097-80E8-3F04AA6A749E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/>
                  <a:t>BMP type 2</a:t>
                </a: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199EA977-8DC6-4101-A7E2-7F60EF86EE30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D6F58C49-DA49-46F8-9FF5-0F65B5C6AB61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3D7A0256-002A-42E4-939E-5E9102604C95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/>
                  <a:t>BMP type 3</a:t>
                </a: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10F9B22-DB0C-4D51-97F4-186FD3CC0E03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183" name="Graphic 182" descr="Clipboard">
            <a:extLst>
              <a:ext uri="{FF2B5EF4-FFF2-40B4-BE49-F238E27FC236}">
                <a16:creationId xmlns:a16="http://schemas.microsoft.com/office/drawing/2014/main" id="{F199EA4F-D7F3-4C0D-B6C6-449B75275F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6DB1F12-80B5-4B19-97DB-237C6DBEBC1A}"/>
              </a:ext>
            </a:extLst>
          </p:cNvPr>
          <p:cNvGrpSpPr/>
          <p:nvPr/>
        </p:nvGrpSpPr>
        <p:grpSpPr>
          <a:xfrm>
            <a:off x="183475" y="3565695"/>
            <a:ext cx="1772996" cy="324000"/>
            <a:chOff x="183475" y="3908595"/>
            <a:chExt cx="1772996" cy="32400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B10BB90B-CE09-4DFA-9218-1720F3011E09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Farm TP on-site</a:t>
              </a:r>
            </a:p>
          </p:txBody>
        </p:sp>
        <p:sp>
          <p:nvSpPr>
            <p:cNvPr id="186" name="Arrow: Chevron 185">
              <a:extLst>
                <a:ext uri="{FF2B5EF4-FFF2-40B4-BE49-F238E27FC236}">
                  <a16:creationId xmlns:a16="http://schemas.microsoft.com/office/drawing/2014/main" id="{A7B033EF-D862-45AE-9E10-317BFC80226F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7" name="Graphic 186" descr="Clipboard">
              <a:extLst>
                <a:ext uri="{FF2B5EF4-FFF2-40B4-BE49-F238E27FC236}">
                  <a16:creationId xmlns:a16="http://schemas.microsoft.com/office/drawing/2014/main" id="{D732C8AE-9A53-469D-8F87-B5515804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F4E6E35-8323-4C10-9CC6-DB4F2D46119E}"/>
              </a:ext>
            </a:extLst>
          </p:cNvPr>
          <p:cNvGrpSpPr/>
          <p:nvPr/>
        </p:nvGrpSpPr>
        <p:grpSpPr>
          <a:xfrm>
            <a:off x="180805" y="3925270"/>
            <a:ext cx="1772996" cy="324000"/>
            <a:chOff x="180805" y="4268170"/>
            <a:chExt cx="1772996" cy="324000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E9A841FE-11F6-42EC-BBD0-6CD5AF216597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lvl="0" defTabSz="914411">
                <a:defRPr/>
              </a:pPr>
              <a:r>
                <a:rPr lang="en-CA" sz="1000"/>
                <a:t>Farm cost minimum</a:t>
              </a:r>
            </a:p>
          </p:txBody>
        </p:sp>
        <p:sp>
          <p:nvSpPr>
            <p:cNvPr id="190" name="Arrow: Chevron 189">
              <a:extLst>
                <a:ext uri="{FF2B5EF4-FFF2-40B4-BE49-F238E27FC236}">
                  <a16:creationId xmlns:a16="http://schemas.microsoft.com/office/drawing/2014/main" id="{916B85F1-7023-441E-A3EB-A59E7366418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1" name="Graphic 190" descr="Clipboard">
              <a:extLst>
                <a:ext uri="{FF2B5EF4-FFF2-40B4-BE49-F238E27FC236}">
                  <a16:creationId xmlns:a16="http://schemas.microsoft.com/office/drawing/2014/main" id="{1B68CD37-AC90-4309-9DBC-94098914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04B6240-0A18-4517-8E8E-128C8F5FBA67}"/>
              </a:ext>
            </a:extLst>
          </p:cNvPr>
          <p:cNvGrpSpPr/>
          <p:nvPr/>
        </p:nvGrpSpPr>
        <p:grpSpPr>
          <a:xfrm>
            <a:off x="180805" y="4292812"/>
            <a:ext cx="1772996" cy="324000"/>
            <a:chOff x="180805" y="4635712"/>
            <a:chExt cx="1772996" cy="324000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60078C79-7E53-4B7A-821B-DB1AF3D974F7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Farm carbon</a:t>
              </a:r>
            </a:p>
          </p:txBody>
        </p:sp>
        <p:sp>
          <p:nvSpPr>
            <p:cNvPr id="194" name="Arrow: Chevron 193">
              <a:extLst>
                <a:ext uri="{FF2B5EF4-FFF2-40B4-BE49-F238E27FC236}">
                  <a16:creationId xmlns:a16="http://schemas.microsoft.com/office/drawing/2014/main" id="{5FAE888D-1A9A-4A97-ADD7-F7C66F6D27A7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5" name="Graphic 194" descr="Clipboard">
              <a:extLst>
                <a:ext uri="{FF2B5EF4-FFF2-40B4-BE49-F238E27FC236}">
                  <a16:creationId xmlns:a16="http://schemas.microsoft.com/office/drawing/2014/main" id="{065A5F42-5153-4E58-A655-C2460504A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C1A4A8-21BE-45A5-93F6-5268B0899550}"/>
              </a:ext>
            </a:extLst>
          </p:cNvPr>
          <p:cNvGrpSpPr/>
          <p:nvPr/>
        </p:nvGrpSpPr>
        <p:grpSpPr>
          <a:xfrm>
            <a:off x="180805" y="4682206"/>
            <a:ext cx="1772996" cy="324000"/>
            <a:chOff x="180805" y="5025106"/>
            <a:chExt cx="1772996" cy="324000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775827C-97A2-4E27-9C06-BC4FFC81C784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/>
                <a:t>Farm drought</a:t>
              </a:r>
            </a:p>
          </p:txBody>
        </p:sp>
        <p:sp>
          <p:nvSpPr>
            <p:cNvPr id="198" name="Arrow: Chevron 197">
              <a:extLst>
                <a:ext uri="{FF2B5EF4-FFF2-40B4-BE49-F238E27FC236}">
                  <a16:creationId xmlns:a16="http://schemas.microsoft.com/office/drawing/2014/main" id="{C275F545-9737-45BD-86CB-4D75BB04F9B1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9" name="Graphic 198" descr="Clipboard">
              <a:extLst>
                <a:ext uri="{FF2B5EF4-FFF2-40B4-BE49-F238E27FC236}">
                  <a16:creationId xmlns:a16="http://schemas.microsoft.com/office/drawing/2014/main" id="{C8353951-85D5-4FFE-82B8-5470A1CD2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A17E025-9B55-4A12-9EF1-6BC7B46D0880}"/>
              </a:ext>
            </a:extLst>
          </p:cNvPr>
          <p:cNvSpPr/>
          <p:nvPr/>
        </p:nvSpPr>
        <p:spPr>
          <a:xfrm>
            <a:off x="4551055" y="2963719"/>
            <a:ext cx="538498" cy="298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FE43003-4C84-454D-B2B2-7E1C79E2D1FA}"/>
              </a:ext>
            </a:extLst>
          </p:cNvPr>
          <p:cNvSpPr/>
          <p:nvPr/>
        </p:nvSpPr>
        <p:spPr>
          <a:xfrm>
            <a:off x="5152256" y="2963719"/>
            <a:ext cx="538498" cy="298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5320669-B6C5-4977-9F73-77D991C090FB}"/>
              </a:ext>
            </a:extLst>
          </p:cNvPr>
          <p:cNvSpPr/>
          <p:nvPr/>
        </p:nvSpPr>
        <p:spPr>
          <a:xfrm>
            <a:off x="5755034" y="2963719"/>
            <a:ext cx="538498" cy="298386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M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3F26D12-08B0-4333-9BF9-2EDEC00B8923}"/>
              </a:ext>
            </a:extLst>
          </p:cNvPr>
          <p:cNvSpPr/>
          <p:nvPr/>
        </p:nvSpPr>
        <p:spPr>
          <a:xfrm>
            <a:off x="4551055" y="2610087"/>
            <a:ext cx="538498" cy="2983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5FCF0F8-3B96-411A-8848-770CA5F28E5D}"/>
              </a:ext>
            </a:extLst>
          </p:cNvPr>
          <p:cNvSpPr/>
          <p:nvPr/>
        </p:nvSpPr>
        <p:spPr>
          <a:xfrm>
            <a:off x="5152256" y="2610087"/>
            <a:ext cx="538498" cy="29838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5030D37-EA3A-4986-8AD9-60BF783F36A0}"/>
              </a:ext>
            </a:extLst>
          </p:cNvPr>
          <p:cNvSpPr/>
          <p:nvPr/>
        </p:nvSpPr>
        <p:spPr>
          <a:xfrm>
            <a:off x="5755034" y="2610087"/>
            <a:ext cx="538498" cy="298386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B46A801-9005-4337-B0D8-E5D975C0F5FA}"/>
              </a:ext>
            </a:extLst>
          </p:cNvPr>
          <p:cNvSpPr/>
          <p:nvPr/>
        </p:nvSpPr>
        <p:spPr>
          <a:xfrm>
            <a:off x="5152256" y="2231676"/>
            <a:ext cx="538498" cy="2983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B04FE76-E234-4955-B834-B45958CFFE8C}"/>
              </a:ext>
            </a:extLst>
          </p:cNvPr>
          <p:cNvSpPr/>
          <p:nvPr/>
        </p:nvSpPr>
        <p:spPr>
          <a:xfrm>
            <a:off x="5755034" y="2231676"/>
            <a:ext cx="538498" cy="298386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21797F4-E180-46A7-8164-9109E3FB426F}"/>
              </a:ext>
            </a:extLst>
          </p:cNvPr>
          <p:cNvGrpSpPr/>
          <p:nvPr/>
        </p:nvGrpSpPr>
        <p:grpSpPr>
          <a:xfrm>
            <a:off x="4924447" y="2449701"/>
            <a:ext cx="981518" cy="616560"/>
            <a:chOff x="4924447" y="2449701"/>
            <a:chExt cx="981518" cy="61656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B093FF1-A84A-485E-8ABC-0D7C00A16DAC}"/>
                </a:ext>
              </a:extLst>
            </p:cNvPr>
            <p:cNvSpPr/>
            <p:nvPr/>
          </p:nvSpPr>
          <p:spPr>
            <a:xfrm>
              <a:off x="5208501" y="2841582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AD315A-6B3F-473F-B060-AE7CF86059EE}"/>
                </a:ext>
              </a:extLst>
            </p:cNvPr>
            <p:cNvSpPr/>
            <p:nvPr/>
          </p:nvSpPr>
          <p:spPr>
            <a:xfrm>
              <a:off x="5426886" y="2449701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759529E-4104-4C26-8BB5-0F9BD64BC1DF}"/>
                </a:ext>
              </a:extLst>
            </p:cNvPr>
            <p:cNvSpPr/>
            <p:nvPr/>
          </p:nvSpPr>
          <p:spPr>
            <a:xfrm>
              <a:off x="5731660" y="2922261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6AAE49D-D848-47D8-95E5-A8EA5FF7BB3C}"/>
                </a:ext>
              </a:extLst>
            </p:cNvPr>
            <p:cNvSpPr/>
            <p:nvPr/>
          </p:nvSpPr>
          <p:spPr>
            <a:xfrm>
              <a:off x="4924447" y="267196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2F25FCB-7136-418A-ACB5-B8E264C21D47}"/>
                </a:ext>
              </a:extLst>
            </p:cNvPr>
            <p:cNvSpPr/>
            <p:nvPr/>
          </p:nvSpPr>
          <p:spPr>
            <a:xfrm>
              <a:off x="5761965" y="252681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35" name="Table 134">
            <a:extLst>
              <a:ext uri="{FF2B5EF4-FFF2-40B4-BE49-F238E27FC236}">
                <a16:creationId xmlns:a16="http://schemas.microsoft.com/office/drawing/2014/main" id="{F28B13FB-329A-4870-8F62-E78E599D9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769478"/>
              </p:ext>
            </p:extLst>
          </p:nvPr>
        </p:nvGraphicFramePr>
        <p:xfrm>
          <a:off x="6954919" y="626943"/>
          <a:ext cx="1218677" cy="229874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810929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1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BMP type 2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/>
                        <a:t>Multiple BMP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17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47010"/>
                  </a:ext>
                </a:extLst>
              </a:tr>
            </a:tbl>
          </a:graphicData>
        </a:graphic>
      </p:graphicFrame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15E9171-E2EF-4337-80A3-52B9C2C8AE7D}"/>
              </a:ext>
            </a:extLst>
          </p:cNvPr>
          <p:cNvGrpSpPr/>
          <p:nvPr/>
        </p:nvGrpSpPr>
        <p:grpSpPr>
          <a:xfrm>
            <a:off x="6951942" y="421505"/>
            <a:ext cx="1218677" cy="2164844"/>
            <a:chOff x="7018629" y="437025"/>
            <a:chExt cx="1218677" cy="2164844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37D6D617-EEEF-45ED-994D-4C3509589F74}"/>
                </a:ext>
              </a:extLst>
            </p:cNvPr>
            <p:cNvGrpSpPr/>
            <p:nvPr/>
          </p:nvGrpSpPr>
          <p:grpSpPr>
            <a:xfrm>
              <a:off x="7018629" y="437025"/>
              <a:ext cx="1218677" cy="205437"/>
              <a:chOff x="6528872" y="1807230"/>
              <a:chExt cx="1795701" cy="449218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CE371968-1B14-4A2E-BF1E-3FB196AAC534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/>
                  <a:t>Legend</a:t>
                </a:r>
              </a:p>
            </p:txBody>
          </p:sp>
          <p:sp>
            <p:nvSpPr>
              <p:cNvPr id="168" name="Isosceles Triangle 167">
                <a:extLst>
                  <a:ext uri="{FF2B5EF4-FFF2-40B4-BE49-F238E27FC236}">
                    <a16:creationId xmlns:a16="http://schemas.microsoft.com/office/drawing/2014/main" id="{99BABD91-D3CD-4502-A526-AB58B6831B8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E5070DF2-C733-45AB-AAFD-4AD897C95181}"/>
                </a:ext>
              </a:extLst>
            </p:cNvPr>
            <p:cNvSpPr/>
            <p:nvPr/>
          </p:nvSpPr>
          <p:spPr>
            <a:xfrm>
              <a:off x="7314808" y="1494266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A9D57F6-9562-4CF7-93D5-9270D01CDBD4}"/>
                </a:ext>
              </a:extLst>
            </p:cNvPr>
            <p:cNvSpPr/>
            <p:nvPr/>
          </p:nvSpPr>
          <p:spPr>
            <a:xfrm>
              <a:off x="7332533" y="1268474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1D843A3-F0AC-4C89-A9A9-C5E87D6DBE16}"/>
                </a:ext>
              </a:extLst>
            </p:cNvPr>
            <p:cNvSpPr/>
            <p:nvPr/>
          </p:nvSpPr>
          <p:spPr>
            <a:xfrm>
              <a:off x="7354879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66A5B92-F2C0-49CF-B0CD-7EC3506C18D8}"/>
                </a:ext>
              </a:extLst>
            </p:cNvPr>
            <p:cNvSpPr/>
            <p:nvPr/>
          </p:nvSpPr>
          <p:spPr>
            <a:xfrm>
              <a:off x="7361918" y="2291604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234E879-3826-4CE9-ABC7-A585729E5775}"/>
                </a:ext>
              </a:extLst>
            </p:cNvPr>
            <p:cNvSpPr/>
            <p:nvPr/>
          </p:nvSpPr>
          <p:spPr>
            <a:xfrm>
              <a:off x="7315870" y="1679508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BD5374D-2946-48E3-8985-E9C0799AFD10}"/>
                </a:ext>
              </a:extLst>
            </p:cNvPr>
            <p:cNvSpPr/>
            <p:nvPr/>
          </p:nvSpPr>
          <p:spPr>
            <a:xfrm>
              <a:off x="7314841" y="1888553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BE66082-77CE-4ACF-8BA3-F844D0B2118F}"/>
                </a:ext>
              </a:extLst>
            </p:cNvPr>
            <p:cNvSpPr/>
            <p:nvPr/>
          </p:nvSpPr>
          <p:spPr>
            <a:xfrm>
              <a:off x="7314808" y="2095499"/>
              <a:ext cx="18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90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29DFC6B-CC05-4A54-A4FD-1677FEC26173}"/>
                </a:ext>
              </a:extLst>
            </p:cNvPr>
            <p:cNvSpPr/>
            <p:nvPr/>
          </p:nvSpPr>
          <p:spPr>
            <a:xfrm>
              <a:off x="7361918" y="2493869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12396D8-CD18-4A7F-A0EA-D9B766C3A08A}"/>
                </a:ext>
              </a:extLst>
            </p:cNvPr>
            <p:cNvSpPr/>
            <p:nvPr/>
          </p:nvSpPr>
          <p:spPr>
            <a:xfrm>
              <a:off x="7354879" y="982813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209" name="Table 208">
            <a:extLst>
              <a:ext uri="{FF2B5EF4-FFF2-40B4-BE49-F238E27FC236}">
                <a16:creationId xmlns:a16="http://schemas.microsoft.com/office/drawing/2014/main" id="{B29CAE85-F614-4A0B-9AF8-906FB833A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858398"/>
              </p:ext>
            </p:extLst>
          </p:nvPr>
        </p:nvGraphicFramePr>
        <p:xfrm>
          <a:off x="2437695" y="4907313"/>
          <a:ext cx="7312976" cy="1731328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71517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2694208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68165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22193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41392"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BMP type 1 (0.78 ha), BMP type 2 (1.55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850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/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BMP type 1 (3.45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BMP type 3 (0.03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1,260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BMP type 1 (2.89 ha, 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CBFB69F-51A1-49D0-93E2-EA18AF493122}"/>
              </a:ext>
            </a:extLst>
          </p:cNvPr>
          <p:cNvGrpSpPr/>
          <p:nvPr/>
        </p:nvGrpSpPr>
        <p:grpSpPr>
          <a:xfrm>
            <a:off x="6709441" y="4699443"/>
            <a:ext cx="2984293" cy="649664"/>
            <a:chOff x="7265376" y="3429001"/>
            <a:chExt cx="3537613" cy="1100841"/>
          </a:xfrm>
        </p:grpSpPr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DA0FB8D4-3BAF-4CAC-8622-3EB8A50E3C1C}"/>
                </a:ext>
              </a:extLst>
            </p:cNvPr>
            <p:cNvSpPr/>
            <p:nvPr/>
          </p:nvSpPr>
          <p:spPr>
            <a:xfrm>
              <a:off x="8724901" y="3429001"/>
              <a:ext cx="2078088" cy="3169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*** NONE ***</a:t>
              </a:r>
            </a:p>
          </p:txBody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B903FF54-34CA-44E3-B143-5848538AEDCD}"/>
                </a:ext>
              </a:extLst>
            </p:cNvPr>
            <p:cNvSpPr/>
            <p:nvPr/>
          </p:nvSpPr>
          <p:spPr>
            <a:xfrm rot="10800000">
              <a:off x="10552794" y="3557278"/>
              <a:ext cx="117348" cy="648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99E96A81-988A-4B24-98EB-4696D8C4E804}"/>
                </a:ext>
              </a:extLst>
            </p:cNvPr>
            <p:cNvSpPr/>
            <p:nvPr/>
          </p:nvSpPr>
          <p:spPr>
            <a:xfrm>
              <a:off x="8868475" y="3755825"/>
              <a:ext cx="1922897" cy="774017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90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4746B71E-9F92-4B05-82C2-16F07063AB27}"/>
                </a:ext>
              </a:extLst>
            </p:cNvPr>
            <p:cNvSpPr/>
            <p:nvPr/>
          </p:nvSpPr>
          <p:spPr>
            <a:xfrm>
              <a:off x="8898501" y="4120713"/>
              <a:ext cx="1887400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Cost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834758A-A440-4121-8BF3-F11FE46ACCC4}"/>
                </a:ext>
              </a:extLst>
            </p:cNvPr>
            <p:cNvSpPr/>
            <p:nvPr/>
          </p:nvSpPr>
          <p:spPr>
            <a:xfrm>
              <a:off x="8885766" y="3853412"/>
              <a:ext cx="1887400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900" dirty="0">
                  <a:solidFill>
                    <a:schemeClr val="tx1"/>
                  </a:solidFill>
                </a:rPr>
                <a:t>*** NONE ***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DB7E926-234B-4A4F-8436-C5FE9861E53C}"/>
                </a:ext>
              </a:extLst>
            </p:cNvPr>
            <p:cNvSpPr/>
            <p:nvPr/>
          </p:nvSpPr>
          <p:spPr>
            <a:xfrm>
              <a:off x="7265376" y="3481628"/>
              <a:ext cx="1429773" cy="170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b="1" dirty="0">
                  <a:solidFill>
                    <a:schemeClr val="tx1"/>
                  </a:solidFill>
                </a:rPr>
                <a:t>Color map with</a:t>
              </a:r>
              <a:r>
                <a:rPr lang="en-CA" sz="1000" b="1" baseline="30000" dirty="0">
                  <a:solidFill>
                    <a:schemeClr val="tx1"/>
                  </a:solidFill>
                </a:rPr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242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7129-638B-4E35-9784-DEBD945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End of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58B90-E7E1-4121-B670-28D027C3B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09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4452937" y="0"/>
            <a:ext cx="3286126" cy="68580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D602D-56C1-4AE3-B717-475E8CFDF309}"/>
              </a:ext>
            </a:extLst>
          </p:cNvPr>
          <p:cNvSpPr txBox="1"/>
          <p:nvPr/>
        </p:nvSpPr>
        <p:spPr>
          <a:xfrm>
            <a:off x="4696879" y="2444149"/>
            <a:ext cx="2458533" cy="31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Email address</a:t>
            </a:r>
            <a:endParaRPr lang="en-CA" sz="1400" b="1" baseline="30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D06D4B-E3F2-4AB9-B6C4-D9BA5311B306}"/>
              </a:ext>
            </a:extLst>
          </p:cNvPr>
          <p:cNvSpPr/>
          <p:nvPr/>
        </p:nvSpPr>
        <p:spPr>
          <a:xfrm>
            <a:off x="4729957" y="2770881"/>
            <a:ext cx="2736000" cy="2900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40ABF2-7731-4975-BA1D-7E728EFA30A4}"/>
              </a:ext>
            </a:extLst>
          </p:cNvPr>
          <p:cNvSpPr txBox="1"/>
          <p:nvPr/>
        </p:nvSpPr>
        <p:spPr>
          <a:xfrm>
            <a:off x="4713419" y="3176524"/>
            <a:ext cx="1292382" cy="31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Password</a:t>
            </a:r>
            <a:endParaRPr lang="en-CA" sz="1400" b="1" baseline="30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0ECDB-EE70-47BF-9B90-59D57C451532}"/>
              </a:ext>
            </a:extLst>
          </p:cNvPr>
          <p:cNvSpPr/>
          <p:nvPr/>
        </p:nvSpPr>
        <p:spPr>
          <a:xfrm>
            <a:off x="4731774" y="3497408"/>
            <a:ext cx="2734183" cy="2900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4BDA7F-657E-4EF1-B6CF-44DC6F3FDE0C}"/>
              </a:ext>
            </a:extLst>
          </p:cNvPr>
          <p:cNvSpPr/>
          <p:nvPr/>
        </p:nvSpPr>
        <p:spPr>
          <a:xfrm>
            <a:off x="4729957" y="4032889"/>
            <a:ext cx="2736000" cy="290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/>
              <a:t>Sign 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F486F-C7E9-4812-AB20-E0F09BF5BA03}"/>
              </a:ext>
            </a:extLst>
          </p:cNvPr>
          <p:cNvSpPr txBox="1"/>
          <p:nvPr/>
        </p:nvSpPr>
        <p:spPr>
          <a:xfrm>
            <a:off x="4452936" y="1710531"/>
            <a:ext cx="3286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/>
              <a:t>Sign in to Ecosystem Services Assessment Tool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6C3540-4BFD-4676-BFAC-C937B2632470}"/>
              </a:ext>
            </a:extLst>
          </p:cNvPr>
          <p:cNvSpPr txBox="1"/>
          <p:nvPr/>
        </p:nvSpPr>
        <p:spPr>
          <a:xfrm>
            <a:off x="4713420" y="4584547"/>
            <a:ext cx="1389652" cy="253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000"/>
              <a:t>Forget password?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06863C-F66E-46AC-BFFC-9DB932C47301}"/>
              </a:ext>
            </a:extLst>
          </p:cNvPr>
          <p:cNvSpPr/>
          <p:nvPr/>
        </p:nvSpPr>
        <p:spPr>
          <a:xfrm>
            <a:off x="6103071" y="4584547"/>
            <a:ext cx="1362886" cy="25399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/>
              <a:t>Contact admin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BD65E7-B522-4DE3-B1E0-E84B9E6B5107}"/>
              </a:ext>
            </a:extLst>
          </p:cNvPr>
          <p:cNvSpPr/>
          <p:nvPr/>
        </p:nvSpPr>
        <p:spPr>
          <a:xfrm>
            <a:off x="5532838" y="474396"/>
            <a:ext cx="1080000" cy="11140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ESAT logo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2A54D4-CD41-429D-88F4-2D756ED8F85F}"/>
              </a:ext>
            </a:extLst>
          </p:cNvPr>
          <p:cNvGrpSpPr/>
          <p:nvPr/>
        </p:nvGrpSpPr>
        <p:grpSpPr>
          <a:xfrm>
            <a:off x="7465957" y="2188932"/>
            <a:ext cx="4217437" cy="1959119"/>
            <a:chOff x="7465957" y="2188932"/>
            <a:chExt cx="4217437" cy="19591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29860A-15FC-4CB8-92BE-375513D21EA9}"/>
                </a:ext>
              </a:extLst>
            </p:cNvPr>
            <p:cNvSpPr/>
            <p:nvPr/>
          </p:nvSpPr>
          <p:spPr>
            <a:xfrm>
              <a:off x="8520545" y="2188932"/>
              <a:ext cx="3162849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/>
                <a:t>User click here to login if they already have an account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/>
                <a:t>All user sign in from the same page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8C9B779-65F9-405A-9519-E1315DBFCB9C}"/>
                </a:ext>
              </a:extLst>
            </p:cNvPr>
            <p:cNvCxnSpPr>
              <a:stCxn id="15" idx="1"/>
            </p:cNvCxnSpPr>
            <p:nvPr/>
          </p:nvCxnSpPr>
          <p:spPr>
            <a:xfrm flipH="1">
              <a:off x="7465957" y="2508430"/>
              <a:ext cx="1054588" cy="1639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A6EF6C-6974-48F2-BDB4-7221C0FFB111}"/>
              </a:ext>
            </a:extLst>
          </p:cNvPr>
          <p:cNvGrpSpPr/>
          <p:nvPr/>
        </p:nvGrpSpPr>
        <p:grpSpPr>
          <a:xfrm>
            <a:off x="7465957" y="4711543"/>
            <a:ext cx="4453051" cy="697707"/>
            <a:chOff x="7465957" y="5291569"/>
            <a:chExt cx="4453051" cy="69770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7EAE14-47BA-4627-A59B-AB782F319752}"/>
                </a:ext>
              </a:extLst>
            </p:cNvPr>
            <p:cNvSpPr/>
            <p:nvPr/>
          </p:nvSpPr>
          <p:spPr>
            <a:xfrm>
              <a:off x="8756159" y="5350281"/>
              <a:ext cx="3162849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/>
                <a:t>Click this button to contact admin (next slide)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C911FD1-0E14-4C3E-BF60-7E2436252725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7465957" y="5291569"/>
              <a:ext cx="1290202" cy="378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477A31-01F6-4C90-A1DF-9CBA3690AD5E}"/>
              </a:ext>
            </a:extLst>
          </p:cNvPr>
          <p:cNvGrpSpPr/>
          <p:nvPr/>
        </p:nvGrpSpPr>
        <p:grpSpPr>
          <a:xfrm>
            <a:off x="0" y="6680200"/>
            <a:ext cx="12192001" cy="231290"/>
            <a:chOff x="2972" y="127000"/>
            <a:chExt cx="12192001" cy="23129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E67A42-4404-43A7-A14A-9BB47F3860B2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82A60-B44D-46B1-B783-6148A2ABE17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D2E2B7C-4237-4348-80FB-AE08AF708719}"/>
                  </a:ext>
                </a:extLst>
              </p14:cNvPr>
              <p14:cNvContentPartPr/>
              <p14:nvPr/>
            </p14:nvContentPartPr>
            <p14:xfrm>
              <a:off x="10902960" y="580572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D2E2B7C-4237-4348-80FB-AE08AF7087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93600" y="57963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210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4452937" y="0"/>
            <a:ext cx="3286126" cy="68580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D602D-56C1-4AE3-B717-475E8CFDF309}"/>
              </a:ext>
            </a:extLst>
          </p:cNvPr>
          <p:cNvSpPr txBox="1"/>
          <p:nvPr/>
        </p:nvSpPr>
        <p:spPr>
          <a:xfrm>
            <a:off x="4696879" y="2444149"/>
            <a:ext cx="2458533" cy="31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Email address</a:t>
            </a:r>
            <a:endParaRPr lang="en-CA" sz="1400" b="1" baseline="30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D06D4B-E3F2-4AB9-B6C4-D9BA5311B306}"/>
              </a:ext>
            </a:extLst>
          </p:cNvPr>
          <p:cNvSpPr/>
          <p:nvPr/>
        </p:nvSpPr>
        <p:spPr>
          <a:xfrm>
            <a:off x="4729957" y="2770881"/>
            <a:ext cx="2736000" cy="2900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40ABF2-7731-4975-BA1D-7E728EFA30A4}"/>
              </a:ext>
            </a:extLst>
          </p:cNvPr>
          <p:cNvSpPr txBox="1"/>
          <p:nvPr/>
        </p:nvSpPr>
        <p:spPr>
          <a:xfrm>
            <a:off x="4713419" y="3176524"/>
            <a:ext cx="1292382" cy="31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Password</a:t>
            </a:r>
            <a:endParaRPr lang="en-CA" sz="1400" b="1" baseline="30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0ECDB-EE70-47BF-9B90-59D57C451532}"/>
              </a:ext>
            </a:extLst>
          </p:cNvPr>
          <p:cNvSpPr/>
          <p:nvPr/>
        </p:nvSpPr>
        <p:spPr>
          <a:xfrm>
            <a:off x="4731774" y="3497408"/>
            <a:ext cx="2734183" cy="2900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4BDA7F-657E-4EF1-B6CF-44DC6F3FDE0C}"/>
              </a:ext>
            </a:extLst>
          </p:cNvPr>
          <p:cNvSpPr/>
          <p:nvPr/>
        </p:nvSpPr>
        <p:spPr>
          <a:xfrm>
            <a:off x="4729957" y="4032889"/>
            <a:ext cx="2736000" cy="290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/>
              <a:t>Sign 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F486F-C7E9-4812-AB20-E0F09BF5BA03}"/>
              </a:ext>
            </a:extLst>
          </p:cNvPr>
          <p:cNvSpPr txBox="1"/>
          <p:nvPr/>
        </p:nvSpPr>
        <p:spPr>
          <a:xfrm>
            <a:off x="4452936" y="1710531"/>
            <a:ext cx="3286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/>
              <a:t>Sign in to Ecosystem Services Assessment Tool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6C3540-4BFD-4676-BFAC-C937B2632470}"/>
              </a:ext>
            </a:extLst>
          </p:cNvPr>
          <p:cNvSpPr txBox="1"/>
          <p:nvPr/>
        </p:nvSpPr>
        <p:spPr>
          <a:xfrm>
            <a:off x="4713420" y="4584547"/>
            <a:ext cx="1389652" cy="253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000"/>
              <a:t>Forget password?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06863C-F66E-46AC-BFFC-9DB932C47301}"/>
              </a:ext>
            </a:extLst>
          </p:cNvPr>
          <p:cNvSpPr/>
          <p:nvPr/>
        </p:nvSpPr>
        <p:spPr>
          <a:xfrm>
            <a:off x="6103071" y="4584547"/>
            <a:ext cx="1362886" cy="25399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/>
              <a:t>Contact admin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BD65E7-B522-4DE3-B1E0-E84B9E6B5107}"/>
              </a:ext>
            </a:extLst>
          </p:cNvPr>
          <p:cNvSpPr/>
          <p:nvPr/>
        </p:nvSpPr>
        <p:spPr>
          <a:xfrm>
            <a:off x="5532838" y="474396"/>
            <a:ext cx="1080000" cy="11140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ESAT logo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477A31-01F6-4C90-A1DF-9CBA3690AD5E}"/>
              </a:ext>
            </a:extLst>
          </p:cNvPr>
          <p:cNvGrpSpPr/>
          <p:nvPr/>
        </p:nvGrpSpPr>
        <p:grpSpPr>
          <a:xfrm>
            <a:off x="0" y="6680200"/>
            <a:ext cx="12192001" cy="231290"/>
            <a:chOff x="2972" y="127000"/>
            <a:chExt cx="12192001" cy="23129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E67A42-4404-43A7-A14A-9BB47F3860B2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82A60-B44D-46B1-B783-6148A2ABE17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7714CBD-D6BB-449B-9D21-3A01A22D3E13}"/>
              </a:ext>
            </a:extLst>
          </p:cNvPr>
          <p:cNvSpPr/>
          <p:nvPr/>
        </p:nvSpPr>
        <p:spPr>
          <a:xfrm>
            <a:off x="-8468" y="-9063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300CE2-A159-4A71-8758-B5E29831E104}"/>
              </a:ext>
            </a:extLst>
          </p:cNvPr>
          <p:cNvGrpSpPr/>
          <p:nvPr/>
        </p:nvGrpSpPr>
        <p:grpSpPr>
          <a:xfrm>
            <a:off x="8905873" y="0"/>
            <a:ext cx="3286126" cy="6858000"/>
            <a:chOff x="4452937" y="0"/>
            <a:chExt cx="3286126" cy="6858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6C5C3E0-CE55-4AD3-B7C9-871AEB113357}"/>
                </a:ext>
              </a:extLst>
            </p:cNvPr>
            <p:cNvSpPr/>
            <p:nvPr/>
          </p:nvSpPr>
          <p:spPr>
            <a:xfrm>
              <a:off x="4452937" y="0"/>
              <a:ext cx="3286126" cy="6858000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8940F4E-B442-4DC2-AA84-941DD3280C48}"/>
                </a:ext>
              </a:extLst>
            </p:cNvPr>
            <p:cNvSpPr/>
            <p:nvPr/>
          </p:nvSpPr>
          <p:spPr>
            <a:xfrm>
              <a:off x="5741165" y="118835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/>
                <a:t>ESAT logo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94A80B0-B73D-45A6-A56E-5A5355E9F64C}"/>
                </a:ext>
              </a:extLst>
            </p:cNvPr>
            <p:cNvSpPr txBox="1"/>
            <p:nvPr/>
          </p:nvSpPr>
          <p:spPr>
            <a:xfrm>
              <a:off x="4882567" y="1043865"/>
              <a:ext cx="2493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/>
                <a:t>Contact Us</a:t>
              </a:r>
              <a:endParaRPr lang="en-CA" sz="1400" b="1" baseline="300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4809ED-9F17-4AF0-8AAA-F0CC3D5C0F57}"/>
                </a:ext>
              </a:extLst>
            </p:cNvPr>
            <p:cNvSpPr txBox="1"/>
            <p:nvPr/>
          </p:nvSpPr>
          <p:spPr>
            <a:xfrm>
              <a:off x="4600471" y="1847222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349C9C-AF60-4FEE-9A9B-4D4846CBA7F8}"/>
                </a:ext>
              </a:extLst>
            </p:cNvPr>
            <p:cNvSpPr txBox="1"/>
            <p:nvPr/>
          </p:nvSpPr>
          <p:spPr>
            <a:xfrm>
              <a:off x="4600471" y="2603143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42A64B-040B-4B3A-8570-73308872A607}"/>
                </a:ext>
              </a:extLst>
            </p:cNvPr>
            <p:cNvSpPr txBox="1"/>
            <p:nvPr/>
          </p:nvSpPr>
          <p:spPr>
            <a:xfrm>
              <a:off x="4572103" y="155667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/>
                <a:t>Name *</a:t>
              </a:r>
              <a:endParaRPr lang="en-CA" sz="1100" b="1" baseline="300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C7F6E1A-B326-4480-BE31-3E7F2F2E63CF}"/>
                </a:ext>
              </a:extLst>
            </p:cNvPr>
            <p:cNvSpPr/>
            <p:nvPr/>
          </p:nvSpPr>
          <p:spPr>
            <a:xfrm>
              <a:off x="5305425" y="6416844"/>
              <a:ext cx="1581150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/>
                <a:t>Send Message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97F48C-8416-48D6-9D47-5FC478B07CA6}"/>
                </a:ext>
              </a:extLst>
            </p:cNvPr>
            <p:cNvSpPr txBox="1"/>
            <p:nvPr/>
          </p:nvSpPr>
          <p:spPr>
            <a:xfrm>
              <a:off x="4572102" y="2335756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/>
                <a:t>Email address *</a:t>
              </a:r>
              <a:endParaRPr lang="en-CA" sz="1100" b="1" baseline="300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CC3BB5-F2F0-4735-9C49-B65F705F1A0A}"/>
                </a:ext>
              </a:extLst>
            </p:cNvPr>
            <p:cNvSpPr txBox="1"/>
            <p:nvPr/>
          </p:nvSpPr>
          <p:spPr>
            <a:xfrm>
              <a:off x="4572101" y="304232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/>
                <a:t>Message</a:t>
              </a:r>
              <a:endParaRPr lang="en-CA" sz="1100" b="1" baseline="300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3BA6719-5336-4E65-98EB-3501453A7DE0}"/>
                </a:ext>
              </a:extLst>
            </p:cNvPr>
            <p:cNvSpPr/>
            <p:nvPr/>
          </p:nvSpPr>
          <p:spPr>
            <a:xfrm>
              <a:off x="4610031" y="3317483"/>
              <a:ext cx="2971938" cy="16643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8CF2F29-9639-4C24-AB52-F83568D56A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33932" y="62729"/>
              <a:ext cx="216000" cy="216000"/>
              <a:chOff x="4502030" y="80481"/>
              <a:chExt cx="216000" cy="21600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B31F8AB-E82C-4396-9A71-1FA450EE894B}"/>
                  </a:ext>
                </a:extLst>
              </p:cNvPr>
              <p:cNvSpPr/>
              <p:nvPr/>
            </p:nvSpPr>
            <p:spPr>
              <a:xfrm>
                <a:off x="4502030" y="80481"/>
                <a:ext cx="216000" cy="21600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43" name="Multiplication Sign 42">
                <a:extLst>
                  <a:ext uri="{FF2B5EF4-FFF2-40B4-BE49-F238E27FC236}">
                    <a16:creationId xmlns:a16="http://schemas.microsoft.com/office/drawing/2014/main" id="{32802FA6-6AE4-4078-BC04-EF95DE3E7A2B}"/>
                  </a:ext>
                </a:extLst>
              </p:cNvPr>
              <p:cNvSpPr/>
              <p:nvPr/>
            </p:nvSpPr>
            <p:spPr>
              <a:xfrm>
                <a:off x="4520030" y="98481"/>
                <a:ext cx="180000" cy="180000"/>
              </a:xfrm>
              <a:prstGeom prst="mathMultiply">
                <a:avLst>
                  <a:gd name="adj1" fmla="val 114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29AFED93-1CE2-46C0-84B3-A65458BC9936}"/>
              </a:ext>
            </a:extLst>
          </p:cNvPr>
          <p:cNvSpPr/>
          <p:nvPr/>
        </p:nvSpPr>
        <p:spPr>
          <a:xfrm>
            <a:off x="6247468" y="5628327"/>
            <a:ext cx="3162849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/>
              <a:t>Now contact us move to right</a:t>
            </a:r>
          </a:p>
        </p:txBody>
      </p:sp>
    </p:spTree>
    <p:extLst>
      <p:ext uri="{BB962C8B-B14F-4D97-AF65-F5344CB8AC3E}">
        <p14:creationId xmlns:p14="http://schemas.microsoft.com/office/powerpoint/2010/main" val="309971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4452937" y="0"/>
            <a:ext cx="3286126" cy="68580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D602D-56C1-4AE3-B717-475E8CFDF309}"/>
              </a:ext>
            </a:extLst>
          </p:cNvPr>
          <p:cNvSpPr txBox="1"/>
          <p:nvPr/>
        </p:nvSpPr>
        <p:spPr>
          <a:xfrm>
            <a:off x="4696879" y="2444149"/>
            <a:ext cx="2458533" cy="31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Email address</a:t>
            </a:r>
            <a:endParaRPr lang="en-CA" sz="1400" b="1" baseline="30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D06D4B-E3F2-4AB9-B6C4-D9BA5311B306}"/>
              </a:ext>
            </a:extLst>
          </p:cNvPr>
          <p:cNvSpPr/>
          <p:nvPr/>
        </p:nvSpPr>
        <p:spPr>
          <a:xfrm>
            <a:off x="4729957" y="2770881"/>
            <a:ext cx="2736000" cy="2900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40ABF2-7731-4975-BA1D-7E728EFA30A4}"/>
              </a:ext>
            </a:extLst>
          </p:cNvPr>
          <p:cNvSpPr txBox="1"/>
          <p:nvPr/>
        </p:nvSpPr>
        <p:spPr>
          <a:xfrm>
            <a:off x="4713419" y="3176524"/>
            <a:ext cx="1292382" cy="31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/>
              <a:t>Password</a:t>
            </a:r>
            <a:endParaRPr lang="en-CA" sz="1400" b="1" baseline="30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0ECDB-EE70-47BF-9B90-59D57C451532}"/>
              </a:ext>
            </a:extLst>
          </p:cNvPr>
          <p:cNvSpPr/>
          <p:nvPr/>
        </p:nvSpPr>
        <p:spPr>
          <a:xfrm>
            <a:off x="4731774" y="3497408"/>
            <a:ext cx="2734183" cy="2900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4BDA7F-657E-4EF1-B6CF-44DC6F3FDE0C}"/>
              </a:ext>
            </a:extLst>
          </p:cNvPr>
          <p:cNvSpPr/>
          <p:nvPr/>
        </p:nvSpPr>
        <p:spPr>
          <a:xfrm>
            <a:off x="4729957" y="4032889"/>
            <a:ext cx="2736000" cy="290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/>
              <a:t>Sign 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F486F-C7E9-4812-AB20-E0F09BF5BA03}"/>
              </a:ext>
            </a:extLst>
          </p:cNvPr>
          <p:cNvSpPr txBox="1"/>
          <p:nvPr/>
        </p:nvSpPr>
        <p:spPr>
          <a:xfrm>
            <a:off x="4452936" y="1710531"/>
            <a:ext cx="3286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/>
              <a:t>Sign in to Ecosystem Services Assessment Tool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6C3540-4BFD-4676-BFAC-C937B2632470}"/>
              </a:ext>
            </a:extLst>
          </p:cNvPr>
          <p:cNvSpPr txBox="1"/>
          <p:nvPr/>
        </p:nvSpPr>
        <p:spPr>
          <a:xfrm>
            <a:off x="4713420" y="4584547"/>
            <a:ext cx="1389652" cy="253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000"/>
              <a:t>Forget password?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06863C-F66E-46AC-BFFC-9DB932C47301}"/>
              </a:ext>
            </a:extLst>
          </p:cNvPr>
          <p:cNvSpPr/>
          <p:nvPr/>
        </p:nvSpPr>
        <p:spPr>
          <a:xfrm>
            <a:off x="6103071" y="4584547"/>
            <a:ext cx="1362886" cy="25399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/>
              <a:t>Contact admin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BD65E7-B522-4DE3-B1E0-E84B9E6B5107}"/>
              </a:ext>
            </a:extLst>
          </p:cNvPr>
          <p:cNvSpPr/>
          <p:nvPr/>
        </p:nvSpPr>
        <p:spPr>
          <a:xfrm>
            <a:off x="5532838" y="474396"/>
            <a:ext cx="1080000" cy="11140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ESAT logo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477A31-01F6-4C90-A1DF-9CBA3690AD5E}"/>
              </a:ext>
            </a:extLst>
          </p:cNvPr>
          <p:cNvGrpSpPr/>
          <p:nvPr/>
        </p:nvGrpSpPr>
        <p:grpSpPr>
          <a:xfrm>
            <a:off x="0" y="6680200"/>
            <a:ext cx="12192001" cy="231290"/>
            <a:chOff x="2972" y="127000"/>
            <a:chExt cx="12192001" cy="23129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E67A42-4404-43A7-A14A-9BB47F3860B2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82A60-B44D-46B1-B783-6148A2ABE17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300CE2-A159-4A71-8758-B5E29831E104}"/>
              </a:ext>
            </a:extLst>
          </p:cNvPr>
          <p:cNvGrpSpPr/>
          <p:nvPr/>
        </p:nvGrpSpPr>
        <p:grpSpPr>
          <a:xfrm>
            <a:off x="8905873" y="0"/>
            <a:ext cx="3286126" cy="6858000"/>
            <a:chOff x="4452937" y="0"/>
            <a:chExt cx="3286126" cy="6858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6C5C3E0-CE55-4AD3-B7C9-871AEB113357}"/>
                </a:ext>
              </a:extLst>
            </p:cNvPr>
            <p:cNvSpPr/>
            <p:nvPr/>
          </p:nvSpPr>
          <p:spPr>
            <a:xfrm>
              <a:off x="4452937" y="0"/>
              <a:ext cx="3286126" cy="6858000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8940F4E-B442-4DC2-AA84-941DD3280C48}"/>
                </a:ext>
              </a:extLst>
            </p:cNvPr>
            <p:cNvSpPr/>
            <p:nvPr/>
          </p:nvSpPr>
          <p:spPr>
            <a:xfrm>
              <a:off x="5741165" y="118835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/>
                <a:t>ESAT logo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94A80B0-B73D-45A6-A56E-5A5355E9F64C}"/>
                </a:ext>
              </a:extLst>
            </p:cNvPr>
            <p:cNvSpPr txBox="1"/>
            <p:nvPr/>
          </p:nvSpPr>
          <p:spPr>
            <a:xfrm>
              <a:off x="4882567" y="1043865"/>
              <a:ext cx="2493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/>
                <a:t>Contact Us</a:t>
              </a:r>
              <a:endParaRPr lang="en-CA" sz="1400" b="1" baseline="300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4809ED-9F17-4AF0-8AAA-F0CC3D5C0F57}"/>
                </a:ext>
              </a:extLst>
            </p:cNvPr>
            <p:cNvSpPr txBox="1"/>
            <p:nvPr/>
          </p:nvSpPr>
          <p:spPr>
            <a:xfrm>
              <a:off x="4600471" y="1847222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349C9C-AF60-4FEE-9A9B-4D4846CBA7F8}"/>
                </a:ext>
              </a:extLst>
            </p:cNvPr>
            <p:cNvSpPr txBox="1"/>
            <p:nvPr/>
          </p:nvSpPr>
          <p:spPr>
            <a:xfrm>
              <a:off x="4600471" y="2603143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42A64B-040B-4B3A-8570-73308872A607}"/>
                </a:ext>
              </a:extLst>
            </p:cNvPr>
            <p:cNvSpPr txBox="1"/>
            <p:nvPr/>
          </p:nvSpPr>
          <p:spPr>
            <a:xfrm>
              <a:off x="4572103" y="155667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/>
                <a:t>Name *</a:t>
              </a:r>
              <a:endParaRPr lang="en-CA" sz="1100" b="1" baseline="300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C7F6E1A-B326-4480-BE31-3E7F2F2E63CF}"/>
                </a:ext>
              </a:extLst>
            </p:cNvPr>
            <p:cNvSpPr/>
            <p:nvPr/>
          </p:nvSpPr>
          <p:spPr>
            <a:xfrm>
              <a:off x="5305425" y="6416844"/>
              <a:ext cx="1581150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/>
                <a:t>Send Message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97F48C-8416-48D6-9D47-5FC478B07CA6}"/>
                </a:ext>
              </a:extLst>
            </p:cNvPr>
            <p:cNvSpPr txBox="1"/>
            <p:nvPr/>
          </p:nvSpPr>
          <p:spPr>
            <a:xfrm>
              <a:off x="4572102" y="2335756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/>
                <a:t>Email address *</a:t>
              </a:r>
              <a:endParaRPr lang="en-CA" sz="1100" b="1" baseline="300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CC3BB5-F2F0-4735-9C49-B65F705F1A0A}"/>
                </a:ext>
              </a:extLst>
            </p:cNvPr>
            <p:cNvSpPr txBox="1"/>
            <p:nvPr/>
          </p:nvSpPr>
          <p:spPr>
            <a:xfrm>
              <a:off x="4572101" y="304232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/>
                <a:t>Message</a:t>
              </a:r>
              <a:endParaRPr lang="en-CA" sz="1100" b="1" baseline="300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3BA6719-5336-4E65-98EB-3501453A7DE0}"/>
                </a:ext>
              </a:extLst>
            </p:cNvPr>
            <p:cNvSpPr/>
            <p:nvPr/>
          </p:nvSpPr>
          <p:spPr>
            <a:xfrm>
              <a:off x="4610031" y="3317483"/>
              <a:ext cx="2971938" cy="16643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8CF2F29-9639-4C24-AB52-F83568D56A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33932" y="62729"/>
              <a:ext cx="216000" cy="216000"/>
              <a:chOff x="4502030" y="80481"/>
              <a:chExt cx="216000" cy="21600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B31F8AB-E82C-4396-9A71-1FA450EE894B}"/>
                  </a:ext>
                </a:extLst>
              </p:cNvPr>
              <p:cNvSpPr/>
              <p:nvPr/>
            </p:nvSpPr>
            <p:spPr>
              <a:xfrm>
                <a:off x="4502030" y="80481"/>
                <a:ext cx="216000" cy="21600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/>
              </a:p>
            </p:txBody>
          </p:sp>
          <p:sp>
            <p:nvSpPr>
              <p:cNvPr id="43" name="Multiplication Sign 42">
                <a:extLst>
                  <a:ext uri="{FF2B5EF4-FFF2-40B4-BE49-F238E27FC236}">
                    <a16:creationId xmlns:a16="http://schemas.microsoft.com/office/drawing/2014/main" id="{32802FA6-6AE4-4078-BC04-EF95DE3E7A2B}"/>
                  </a:ext>
                </a:extLst>
              </p:cNvPr>
              <p:cNvSpPr/>
              <p:nvPr/>
            </p:nvSpPr>
            <p:spPr>
              <a:xfrm>
                <a:off x="4520030" y="98481"/>
                <a:ext cx="180000" cy="180000"/>
              </a:xfrm>
              <a:prstGeom prst="mathMultiply">
                <a:avLst>
                  <a:gd name="adj1" fmla="val 114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7714CBD-D6BB-449B-9D21-3A01A22D3E13}"/>
              </a:ext>
            </a:extLst>
          </p:cNvPr>
          <p:cNvSpPr/>
          <p:nvPr/>
        </p:nvSpPr>
        <p:spPr>
          <a:xfrm>
            <a:off x="-8468" y="-9063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7CD54A-69F2-44BA-8234-19E960E527BB}"/>
              </a:ext>
            </a:extLst>
          </p:cNvPr>
          <p:cNvGrpSpPr/>
          <p:nvPr/>
        </p:nvGrpSpPr>
        <p:grpSpPr>
          <a:xfrm>
            <a:off x="3638432" y="653503"/>
            <a:ext cx="4915136" cy="1267748"/>
            <a:chOff x="2326280" y="2409803"/>
            <a:chExt cx="7466321" cy="203839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ECB11BA-A8D9-4ADF-B43B-DEBA2A3CCD50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E0D246F-C133-42AB-AA88-0D931FE0A11E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/>
                <a:t>Message sent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33C294A-7E6F-4075-A4EF-AD61EB77AF2C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/>
                <a:t>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30ED9AC-FE47-43AC-9443-7FCF7E84BF05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964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/>
                <a:t>Your message has been sent to ESAT team.</a:t>
              </a:r>
            </a:p>
            <a:p>
              <a:endParaRPr lang="en-CA" sz="1100"/>
            </a:p>
            <a:p>
              <a:r>
                <a:rPr lang="en-CA" sz="1100"/>
                <a:t>We will respond as soon as possible. </a:t>
              </a:r>
              <a:endParaRPr lang="en-CA" sz="16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C63D05A-801B-48D9-935F-734781F54A42}"/>
                </a:ext>
              </a:extLst>
            </p:cNvPr>
            <p:cNvSpPr/>
            <p:nvPr/>
          </p:nvSpPr>
          <p:spPr>
            <a:xfrm>
              <a:off x="8393380" y="3986076"/>
              <a:ext cx="123899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/>
                <a:t>Dismiss</a:t>
              </a:r>
              <a:endParaRPr lang="en-CA" sz="1400"/>
            </a:p>
          </p:txBody>
        </p:sp>
      </p:grpSp>
    </p:spTree>
    <p:extLst>
      <p:ext uri="{BB962C8B-B14F-4D97-AF65-F5344CB8AC3E}">
        <p14:creationId xmlns:p14="http://schemas.microsoft.com/office/powerpoint/2010/main" val="156150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B7F60-8DEF-4DAF-9F9F-DAC353C6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Admin user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EC0A6-6A1A-4B95-9649-E15369185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Admin will manage producer and manager accounts, and manage watershed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4061090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A958DEDC2D5C4DB9775EE4566BB966" ma:contentTypeVersion="11" ma:contentTypeDescription="Create a new document." ma:contentTypeScope="" ma:versionID="6e9fbabf6108f879c8c58101561e049a">
  <xsd:schema xmlns:xsd="http://www.w3.org/2001/XMLSchema" xmlns:xs="http://www.w3.org/2001/XMLSchema" xmlns:p="http://schemas.microsoft.com/office/2006/metadata/properties" xmlns:ns3="471cef36-82b7-4951-946c-7d484f1f0794" xmlns:ns4="4152e4b0-9273-4eb3-9219-cbfd475533bd" targetNamespace="http://schemas.microsoft.com/office/2006/metadata/properties" ma:root="true" ma:fieldsID="133724450446f0971ff3a8751078b418" ns3:_="" ns4:_="">
    <xsd:import namespace="471cef36-82b7-4951-946c-7d484f1f0794"/>
    <xsd:import namespace="4152e4b0-9273-4eb3-9219-cbfd475533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1cef36-82b7-4951-946c-7d484f1f07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52e4b0-9273-4eb3-9219-cbfd475533b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96520F-4276-47E5-825F-000D92D32D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029D24-648B-4AC4-B093-DCBD2411CD34}">
  <ds:schemaRefs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4152e4b0-9273-4eb3-9219-cbfd475533bd"/>
    <ds:schemaRef ds:uri="471cef36-82b7-4951-946c-7d484f1f0794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1E0E8BF-452E-4959-B523-54377C05F4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1cef36-82b7-4951-946c-7d484f1f0794"/>
    <ds:schemaRef ds:uri="4152e4b0-9273-4eb3-9219-cbfd475533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14212</TotalTime>
  <Words>9148</Words>
  <Application>Microsoft Office PowerPoint</Application>
  <PresentationFormat>Widescreen</PresentationFormat>
  <Paragraphs>3787</Paragraphs>
  <Slides>58</Slides>
  <Notes>20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Wingdings 2</vt:lpstr>
      <vt:lpstr>Office Theme</vt:lpstr>
      <vt:lpstr>Ecosystem Services Assessment Tool (ESAT) Interface Design – revision 5.1.4</vt:lpstr>
      <vt:lpstr>When producer/manager user click on the activation link admin sent</vt:lpstr>
      <vt:lpstr>PowerPoint Presentation</vt:lpstr>
      <vt:lpstr>PowerPoint Presentation</vt:lpstr>
      <vt:lpstr>General public login page</vt:lpstr>
      <vt:lpstr>PowerPoint Presentation</vt:lpstr>
      <vt:lpstr>PowerPoint Presentation</vt:lpstr>
      <vt:lpstr>PowerPoint Presentation</vt:lpstr>
      <vt:lpstr>Admin user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Manager user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Producer user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IMWEBs Online Interface Design</dc:title>
  <dc:creator>Hui Shao</dc:creator>
  <cp:lastModifiedBy>Hui Shao</cp:lastModifiedBy>
  <cp:revision>4</cp:revision>
  <dcterms:created xsi:type="dcterms:W3CDTF">2019-07-05T16:17:41Z</dcterms:created>
  <dcterms:modified xsi:type="dcterms:W3CDTF">2019-11-27T20:27:42Z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0x010100F2A958DEDC2D5C4DB9775EE4566BB966</vt:lpwstr>
  </property>
</Properties>
</file>